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3.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68" r:id="rId2"/>
    <p:sldId id="521" r:id="rId3"/>
    <p:sldId id="522" r:id="rId4"/>
    <p:sldId id="503" r:id="rId5"/>
    <p:sldId id="533" r:id="rId6"/>
    <p:sldId id="535" r:id="rId7"/>
    <p:sldId id="536" r:id="rId8"/>
    <p:sldId id="542" r:id="rId9"/>
    <p:sldId id="710" r:id="rId10"/>
    <p:sldId id="543" r:id="rId11"/>
    <p:sldId id="537" r:id="rId12"/>
    <p:sldId id="538" r:id="rId13"/>
    <p:sldId id="698" r:id="rId14"/>
    <p:sldId id="551" r:id="rId15"/>
    <p:sldId id="694" r:id="rId16"/>
    <p:sldId id="545" r:id="rId17"/>
    <p:sldId id="548" r:id="rId18"/>
    <p:sldId id="708" r:id="rId19"/>
    <p:sldId id="425" r:id="rId20"/>
    <p:sldId id="512" r:id="rId21"/>
    <p:sldId id="513" r:id="rId22"/>
    <p:sldId id="517" r:id="rId23"/>
    <p:sldId id="516" r:id="rId24"/>
    <p:sldId id="695" r:id="rId25"/>
    <p:sldId id="697" r:id="rId26"/>
    <p:sldId id="665" r:id="rId27"/>
    <p:sldId id="707" r:id="rId28"/>
    <p:sldId id="666" r:id="rId29"/>
    <p:sldId id="667" r:id="rId30"/>
    <p:sldId id="682" r:id="rId31"/>
    <p:sldId id="684" r:id="rId32"/>
    <p:sldId id="685" r:id="rId33"/>
    <p:sldId id="669" r:id="rId34"/>
    <p:sldId id="670" r:id="rId35"/>
    <p:sldId id="687" r:id="rId36"/>
    <p:sldId id="688" r:id="rId37"/>
    <p:sldId id="689" r:id="rId38"/>
    <p:sldId id="693" r:id="rId39"/>
    <p:sldId id="691" r:id="rId40"/>
    <p:sldId id="692" r:id="rId41"/>
    <p:sldId id="426" r:id="rId42"/>
    <p:sldId id="699" r:id="rId43"/>
    <p:sldId id="700" r:id="rId44"/>
    <p:sldId id="701" r:id="rId45"/>
    <p:sldId id="702" r:id="rId46"/>
    <p:sldId id="703" r:id="rId47"/>
    <p:sldId id="704" r:id="rId48"/>
    <p:sldId id="705" r:id="rId49"/>
    <p:sldId id="706" r:id="rId5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Bailit" initials="MB" lastIdx="4" clrIdx="0"/>
  <p:cmAuthor id="1" name="Kate Bazinsky" initials="KB" lastIdx="12" clrIdx="1"/>
  <p:cmAuthor id="2" name=" Michael Bailit" initials="MB" lastIdx="1" clrIdx="2"/>
  <p:cmAuthor id="3" name="Megan Burns" initials="Megan" lastIdx="17"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325B"/>
    <a:srgbClr val="000000"/>
    <a:srgbClr val="FFD85D"/>
    <a:srgbClr val="486176"/>
    <a:srgbClr val="F3F9FA"/>
    <a:srgbClr val="E7F3F4"/>
    <a:srgbClr val="E795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59" autoAdjust="0"/>
    <p:restoredTop sz="82167" autoAdjust="0"/>
  </p:normalViewPr>
  <p:slideViewPr>
    <p:cSldViewPr>
      <p:cViewPr>
        <p:scale>
          <a:sx n="56" d="100"/>
          <a:sy n="56" d="100"/>
        </p:scale>
        <p:origin x="-3378" y="-1410"/>
      </p:cViewPr>
      <p:guideLst>
        <p:guide orient="horz" pos="2160"/>
        <p:guide pos="2880"/>
      </p:guideLst>
    </p:cSldViewPr>
  </p:slideViewPr>
  <p:outlineViewPr>
    <p:cViewPr>
      <p:scale>
        <a:sx n="33" d="100"/>
        <a:sy n="33" d="100"/>
      </p:scale>
      <p:origin x="0" y="6354"/>
    </p:cViewPr>
  </p:outlineViewPr>
  <p:notesTextViewPr>
    <p:cViewPr>
      <p:scale>
        <a:sx n="1" d="1"/>
        <a:sy n="1" d="1"/>
      </p:scale>
      <p:origin x="0" y="0"/>
    </p:cViewPr>
  </p:notesTextViewPr>
  <p:sorterViewPr>
    <p:cViewPr>
      <p:scale>
        <a:sx n="120" d="100"/>
        <a:sy n="120" d="100"/>
      </p:scale>
      <p:origin x="0" y="0"/>
    </p:cViewPr>
  </p:sorterViewPr>
  <p:notesViewPr>
    <p:cSldViewPr>
      <p:cViewPr varScale="1">
        <p:scale>
          <a:sx n="73" d="100"/>
          <a:sy n="73" d="100"/>
        </p:scale>
        <p:origin x="-3192"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lumMod val="75000"/>
                </a:schemeClr>
              </a:solidFill>
            </c:spPr>
          </c:dPt>
          <c:dPt>
            <c:idx val="1"/>
            <c:bubble3D val="0"/>
            <c:spPr>
              <a:solidFill>
                <a:schemeClr val="bg2">
                  <a:lumMod val="20000"/>
                  <a:lumOff val="80000"/>
                </a:schemeClr>
              </a:solidFill>
            </c:spPr>
          </c:dPt>
          <c:dPt>
            <c:idx val="2"/>
            <c:bubble3D val="0"/>
            <c:spPr>
              <a:solidFill>
                <a:srgbClr val="0070C0"/>
              </a:solidFill>
            </c:spPr>
          </c:dPt>
          <c:dPt>
            <c:idx val="3"/>
            <c:bubble3D val="0"/>
            <c:spPr>
              <a:solidFill>
                <a:schemeClr val="accent6">
                  <a:lumMod val="20000"/>
                  <a:lumOff val="80000"/>
                </a:schemeClr>
              </a:solidFill>
            </c:spPr>
          </c:dPt>
          <c:dLbls>
            <c:dLbl>
              <c:idx val="0"/>
              <c:layout>
                <c:manualLayout>
                  <c:x val="0.13914549033643522"/>
                  <c:y val="2.6315789473684209E-2"/>
                </c:manualLayout>
              </c:layout>
              <c:tx>
                <c:rich>
                  <a:bodyPr/>
                  <a:lstStyle/>
                  <a:p>
                    <a:r>
                      <a:rPr lang="en-US" dirty="0"/>
                      <a:t>Access, affordability &amp; </a:t>
                    </a:r>
                    <a:r>
                      <a:rPr lang="en-US" dirty="0" smtClean="0"/>
                      <a:t>inappropriate </a:t>
                    </a:r>
                    <a:r>
                      <a:rPr lang="en-US" dirty="0"/>
                      <a:t>care
11%</a:t>
                    </a:r>
                  </a:p>
                </c:rich>
              </c:tx>
              <c:showLegendKey val="0"/>
              <c:showVal val="0"/>
              <c:showCatName val="1"/>
              <c:showSerName val="0"/>
              <c:showPercent val="1"/>
              <c:showBubbleSize val="0"/>
            </c:dLbl>
            <c:dLbl>
              <c:idx val="1"/>
              <c:layout>
                <c:manualLayout>
                  <c:x val="9.967648930247365E-2"/>
                  <c:y val="0.21062456831054013"/>
                </c:manualLayout>
              </c:layout>
              <c:showLegendKey val="0"/>
              <c:showVal val="0"/>
              <c:showCatName val="1"/>
              <c:showSerName val="0"/>
              <c:showPercent val="1"/>
              <c:showBubbleSize val="0"/>
            </c:dLbl>
            <c:dLbl>
              <c:idx val="2"/>
              <c:spPr/>
              <c:txPr>
                <a:bodyPr/>
                <a:lstStyle/>
                <a:p>
                  <a:pPr>
                    <a:defRPr>
                      <a:solidFill>
                        <a:schemeClr val="bg1"/>
                      </a:solidFill>
                    </a:defRPr>
                  </a:pPr>
                  <a:endParaRPr lang="en-US"/>
                </a:p>
              </c:txPr>
              <c:showLegendKey val="0"/>
              <c:showVal val="0"/>
              <c:showCatName val="1"/>
              <c:showSerName val="0"/>
              <c:showPercent val="1"/>
              <c:showBubbleSize val="0"/>
            </c:dLbl>
            <c:dLbl>
              <c:idx val="3"/>
              <c:layout>
                <c:manualLayout>
                  <c:x val="2.8314940746043016E-2"/>
                  <c:y val="5.8182760049730622E-2"/>
                </c:manualLayout>
              </c:layout>
              <c:showLegendKey val="0"/>
              <c:showVal val="0"/>
              <c:showCatName val="1"/>
              <c:showSerName val="0"/>
              <c:showPercent val="1"/>
              <c:showBubbleSize val="0"/>
            </c:dLbl>
            <c:dLbl>
              <c:idx val="5"/>
              <c:layout>
                <c:manualLayout>
                  <c:x val="5.2652708184204249E-2"/>
                  <c:y val="-0.19155701754385965"/>
                </c:manualLayout>
              </c:layout>
              <c:spPr/>
              <c:txPr>
                <a:bodyPr/>
                <a:lstStyle/>
                <a:p>
                  <a:pPr>
                    <a:defRPr>
                      <a:solidFill>
                        <a:schemeClr val="bg1"/>
                      </a:solidFill>
                    </a:defRPr>
                  </a:pPr>
                  <a:endParaRPr lang="en-US"/>
                </a:p>
              </c:txPr>
              <c:showLegendKey val="0"/>
              <c:showVal val="0"/>
              <c:showCatName val="1"/>
              <c:showSerName val="0"/>
              <c:showPercent val="1"/>
              <c:showBubbleSize val="0"/>
            </c:dLbl>
            <c:dLbl>
              <c:idx val="6"/>
              <c:layout/>
              <c:tx>
                <c:rich>
                  <a:bodyPr/>
                  <a:lstStyle/>
                  <a:p>
                    <a:r>
                      <a:rPr lang="en-US" dirty="0" smtClean="0"/>
                      <a:t>Treatment and secondary prevention</a:t>
                    </a:r>
                    <a:r>
                      <a:rPr lang="en-US" dirty="0"/>
                      <a:t>
28%</a:t>
                    </a:r>
                  </a:p>
                </c:rich>
              </c:tx>
              <c:showLegendKey val="0"/>
              <c:showVal val="0"/>
              <c:showCatName val="1"/>
              <c:showSerName val="0"/>
              <c:showPercent val="1"/>
              <c:showBubbleSize val="0"/>
            </c:dLbl>
            <c:dLbl>
              <c:idx val="7"/>
              <c:layout>
                <c:manualLayout>
                  <c:x val="-1.8866469816272966E-2"/>
                  <c:y val="2.6315789473684209E-2"/>
                </c:manualLayout>
              </c:layout>
              <c:spPr/>
              <c:txPr>
                <a:bodyPr/>
                <a:lstStyle/>
                <a:p>
                  <a:pPr>
                    <a:defRPr>
                      <a:solidFill>
                        <a:schemeClr val="tx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Sheet1!$A$2:$A$9</c:f>
              <c:strCache>
                <c:ptCount val="8"/>
                <c:pt idx="0">
                  <c:v>Access, affordability &amp; inapprop. care</c:v>
                </c:pt>
                <c:pt idx="1">
                  <c:v>Comm &amp; care coordination</c:v>
                </c:pt>
                <c:pt idx="2">
                  <c:v>Health and well-being</c:v>
                </c:pt>
                <c:pt idx="3">
                  <c:v>Infrastructure</c:v>
                </c:pt>
                <c:pt idx="4">
                  <c:v>Person- centered</c:v>
                </c:pt>
                <c:pt idx="5">
                  <c:v>Safety</c:v>
                </c:pt>
                <c:pt idx="6">
                  <c:v>Treatment and secondary prevention </c:v>
                </c:pt>
                <c:pt idx="7">
                  <c:v>Utilization</c:v>
                </c:pt>
              </c:strCache>
            </c:strRef>
          </c:cat>
          <c:val>
            <c:numRef>
              <c:f>Sheet1!$B$2:$B$9</c:f>
              <c:numCache>
                <c:formatCode>General</c:formatCode>
                <c:ptCount val="8"/>
                <c:pt idx="0">
                  <c:v>55</c:v>
                </c:pt>
                <c:pt idx="1">
                  <c:v>26</c:v>
                </c:pt>
                <c:pt idx="2">
                  <c:v>71</c:v>
                </c:pt>
                <c:pt idx="3">
                  <c:v>20</c:v>
                </c:pt>
                <c:pt idx="4">
                  <c:v>58</c:v>
                </c:pt>
                <c:pt idx="5">
                  <c:v>96</c:v>
                </c:pt>
                <c:pt idx="6">
                  <c:v>143</c:v>
                </c:pt>
                <c:pt idx="7">
                  <c:v>40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2"/>
            <c:bubble3D val="0"/>
            <c:spPr>
              <a:solidFill>
                <a:schemeClr val="accent6">
                  <a:lumMod val="20000"/>
                  <a:lumOff val="80000"/>
                </a:schemeClr>
              </a:solidFill>
            </c:spPr>
          </c:dPt>
          <c:dLbls>
            <c:dLbl>
              <c:idx val="0"/>
              <c:layout>
                <c:manualLayout>
                  <c:x val="-0.20524489523555317"/>
                  <c:y val="-8.2105305018690844E-2"/>
                </c:manualLayout>
              </c:layout>
              <c:tx>
                <c:rich>
                  <a:bodyPr/>
                  <a:lstStyle/>
                  <a:p>
                    <a:r>
                      <a:rPr lang="en-US" dirty="0"/>
                      <a:t>Standard
59%</a:t>
                    </a:r>
                  </a:p>
                </c:rich>
              </c:tx>
              <c:dLblPos val="bestFit"/>
              <c:showLegendKey val="0"/>
              <c:showVal val="0"/>
              <c:showCatName val="1"/>
              <c:showSerName val="0"/>
              <c:showPercent val="1"/>
              <c:showBubbleSize val="0"/>
            </c:dLbl>
            <c:dLbl>
              <c:idx val="1"/>
              <c:layout>
                <c:manualLayout>
                  <c:x val="0.1645985012742972"/>
                  <c:y val="-9.9360534478644721E-2"/>
                </c:manualLayout>
              </c:layout>
              <c:spPr/>
              <c:txPr>
                <a:bodyPr/>
                <a:lstStyle/>
                <a:p>
                  <a:pPr>
                    <a:defRPr>
                      <a:solidFill>
                        <a:schemeClr val="bg1"/>
                      </a:solidFill>
                    </a:defRPr>
                  </a:pPr>
                  <a:endParaRPr lang="en-US"/>
                </a:p>
              </c:txPr>
              <c:showLegendKey val="0"/>
              <c:showVal val="0"/>
              <c:showCatName val="1"/>
              <c:showSerName val="0"/>
              <c:showPercent val="1"/>
              <c:showBubbleSize val="0"/>
            </c:dLbl>
            <c:dLbl>
              <c:idx val="2"/>
              <c:layout/>
              <c:tx>
                <c:rich>
                  <a:bodyPr/>
                  <a:lstStyle/>
                  <a:p>
                    <a:r>
                      <a:rPr lang="en-US" smtClean="0"/>
                      <a:t>Home- grown</a:t>
                    </a:r>
                    <a:r>
                      <a:rPr lang="en-US"/>
                      <a:t>
15%</a:t>
                    </a:r>
                  </a:p>
                </c:rich>
              </c:tx>
              <c:showLegendKey val="0"/>
              <c:showVal val="0"/>
              <c:showCatName val="1"/>
              <c:showSerName val="0"/>
              <c:showPercent val="1"/>
              <c:showBubbleSize val="0"/>
            </c:dLbl>
            <c:dLbl>
              <c:idx val="3"/>
              <c:layout/>
              <c:tx>
                <c:rich>
                  <a:bodyPr/>
                  <a:lstStyle/>
                  <a:p>
                    <a:r>
                      <a:rPr lang="en-US" smtClean="0"/>
                      <a:t>Undeter-mined</a:t>
                    </a:r>
                    <a:r>
                      <a:rPr lang="en-US"/>
                      <a:t>
6%</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Sheet1!$A$2:$A$6</c:f>
              <c:strCache>
                <c:ptCount val="5"/>
                <c:pt idx="0">
                  <c:v>Standard</c:v>
                </c:pt>
                <c:pt idx="1">
                  <c:v>Modified</c:v>
                </c:pt>
                <c:pt idx="2">
                  <c:v>Homegrown</c:v>
                </c:pt>
                <c:pt idx="3">
                  <c:v>Undetermined</c:v>
                </c:pt>
                <c:pt idx="4">
                  <c:v>Other</c:v>
                </c:pt>
              </c:strCache>
            </c:strRef>
          </c:cat>
          <c:val>
            <c:numRef>
              <c:f>Sheet1!$B$2:$B$6</c:f>
              <c:numCache>
                <c:formatCode>General</c:formatCode>
                <c:ptCount val="5"/>
                <c:pt idx="0">
                  <c:v>812</c:v>
                </c:pt>
                <c:pt idx="1">
                  <c:v>234</c:v>
                </c:pt>
                <c:pt idx="2">
                  <c:v>201</c:v>
                </c:pt>
                <c:pt idx="3">
                  <c:v>81</c:v>
                </c:pt>
                <c:pt idx="4">
                  <c:v>39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2"/>
            <c:bubble3D val="0"/>
            <c:spPr>
              <a:solidFill>
                <a:schemeClr val="accent6">
                  <a:lumMod val="20000"/>
                  <a:lumOff val="80000"/>
                </a:schemeClr>
              </a:solidFill>
            </c:spPr>
          </c:dPt>
          <c:dLbls>
            <c:dLbl>
              <c:idx val="0"/>
              <c:layout>
                <c:manualLayout>
                  <c:x val="-0.22694871794871796"/>
                  <c:y val="-8.5172989739918881E-2"/>
                </c:manualLayout>
              </c:layout>
              <c:tx>
                <c:rich>
                  <a:bodyPr/>
                  <a:lstStyle/>
                  <a:p>
                    <a:pPr>
                      <a:defRPr sz="1600" b="1"/>
                    </a:pPr>
                    <a:r>
                      <a:rPr lang="en-US" sz="1600" b="0" dirty="0" smtClean="0"/>
                      <a:t>NQF- </a:t>
                    </a:r>
                    <a:r>
                      <a:rPr lang="en-US" sz="1600" b="0" dirty="0"/>
                      <a:t>endorsed
63%</a:t>
                    </a:r>
                    <a:endParaRPr lang="en-US" b="0" dirty="0"/>
                  </a:p>
                </c:rich>
              </c:tx>
              <c:spPr/>
              <c:showLegendKey val="0"/>
              <c:showVal val="0"/>
              <c:showCatName val="1"/>
              <c:showSerName val="0"/>
              <c:showPercent val="1"/>
              <c:showBubbleSize val="0"/>
            </c:dLbl>
            <c:dLbl>
              <c:idx val="1"/>
              <c:layout>
                <c:manualLayout>
                  <c:x val="6.4115604329465267E-2"/>
                  <c:y val="5.6175986476266739E-2"/>
                </c:manualLayout>
              </c:layout>
              <c:tx>
                <c:rich>
                  <a:bodyPr/>
                  <a:lstStyle/>
                  <a:p>
                    <a:pPr>
                      <a:defRPr sz="1600">
                        <a:solidFill>
                          <a:schemeClr val="tx1"/>
                        </a:solidFill>
                      </a:defRPr>
                    </a:pPr>
                    <a:r>
                      <a:rPr lang="en-US" sz="1600" dirty="0"/>
                      <a:t>No longer </a:t>
                    </a:r>
                    <a:r>
                      <a:rPr lang="en-US" sz="1600" dirty="0" smtClean="0"/>
                      <a:t>NQF- </a:t>
                    </a:r>
                    <a:r>
                      <a:rPr lang="en-US" sz="1600" dirty="0"/>
                      <a:t>endorsed
5%</a:t>
                    </a:r>
                    <a:endParaRPr lang="en-US" dirty="0"/>
                  </a:p>
                </c:rich>
              </c:tx>
              <c:spPr/>
              <c:showLegendKey val="0"/>
              <c:showVal val="0"/>
              <c:showCatName val="1"/>
              <c:showSerName val="0"/>
              <c:showPercent val="1"/>
              <c:showBubbleSize val="0"/>
            </c:dLbl>
            <c:dLbl>
              <c:idx val="2"/>
              <c:layout/>
              <c:tx>
                <c:rich>
                  <a:bodyPr/>
                  <a:lstStyle/>
                  <a:p>
                    <a:r>
                      <a:rPr lang="en-US" sz="1600"/>
                      <a:t>Never </a:t>
                    </a:r>
                    <a:r>
                      <a:rPr lang="en-US" sz="1600" smtClean="0"/>
                      <a:t>NQF- </a:t>
                    </a:r>
                    <a:r>
                      <a:rPr lang="en-US" sz="1600"/>
                      <a:t>endorsed
32%</a:t>
                    </a:r>
                    <a:endParaRPr lang="en-US"/>
                  </a:p>
                </c:rich>
              </c:tx>
              <c:showLegendKey val="0"/>
              <c:showVal val="0"/>
              <c:showCatName val="1"/>
              <c:showSerName val="0"/>
              <c:showPercent val="1"/>
              <c:showBubbleSize val="0"/>
            </c:dLbl>
            <c:txPr>
              <a:bodyPr/>
              <a:lstStyle/>
              <a:p>
                <a:pPr>
                  <a:defRPr sz="16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866</c:v>
                </c:pt>
                <c:pt idx="1">
                  <c:v>72</c:v>
                </c:pt>
                <c:pt idx="2">
                  <c:v>429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number of measures</c:v>
                </c:pt>
              </c:strCache>
            </c:strRef>
          </c:tx>
          <c:dPt>
            <c:idx val="5"/>
            <c:bubble3D val="0"/>
            <c:spPr>
              <a:solidFill>
                <a:schemeClr val="accent5">
                  <a:lumMod val="50000"/>
                </a:schemeClr>
              </a:solidFill>
            </c:spPr>
          </c:dPt>
          <c:dPt>
            <c:idx val="7"/>
            <c:bubble3D val="0"/>
            <c:spPr>
              <a:solidFill>
                <a:srgbClr val="FFFF00"/>
              </a:solidFill>
            </c:spPr>
          </c:dPt>
          <c:dLbls>
            <c:dLbl>
              <c:idx val="0"/>
              <c:layout>
                <c:manualLayout>
                  <c:x val="-8.40702604482132E-3"/>
                  <c:y val="0"/>
                </c:manualLayout>
              </c:layout>
              <c:showLegendKey val="0"/>
              <c:showVal val="0"/>
              <c:showCatName val="1"/>
              <c:showSerName val="0"/>
              <c:showPercent val="1"/>
              <c:showBubbleSize val="0"/>
            </c:dLbl>
            <c:dLbl>
              <c:idx val="2"/>
              <c:layout>
                <c:manualLayout>
                  <c:x val="4.259859344505014E-2"/>
                  <c:y val="3.8549431321084862E-2"/>
                </c:manualLayout>
              </c:layout>
              <c:showLegendKey val="0"/>
              <c:showVal val="0"/>
              <c:showCatName val="1"/>
              <c:showSerName val="0"/>
              <c:showPercent val="1"/>
              <c:showBubbleSize val="0"/>
            </c:dLbl>
            <c:dLbl>
              <c:idx val="3"/>
              <c:layout>
                <c:manualLayout>
                  <c:x val="1.8956917244318819E-2"/>
                  <c:y val="5.5654636920384949E-2"/>
                </c:manualLayout>
              </c:layout>
              <c:showLegendKey val="0"/>
              <c:showVal val="0"/>
              <c:showCatName val="1"/>
              <c:showSerName val="0"/>
              <c:showPercent val="1"/>
              <c:showBubbleSize val="0"/>
            </c:dLbl>
            <c:dLbl>
              <c:idx val="4"/>
              <c:layout>
                <c:manualLayout>
                  <c:x val="-7.4713753729501758E-2"/>
                  <c:y val="5.5663385826771654E-2"/>
                </c:manualLayout>
              </c:layout>
              <c:showLegendKey val="0"/>
              <c:showVal val="0"/>
              <c:showCatName val="1"/>
              <c:showSerName val="0"/>
              <c:showPercent val="1"/>
              <c:showBubbleSize val="0"/>
            </c:dLbl>
            <c:dLbl>
              <c:idx val="5"/>
              <c:layout>
                <c:manualLayout>
                  <c:x val="-0.16160867712048815"/>
                  <c:y val="-3.3915791776027999E-2"/>
                </c:manualLayout>
              </c:layout>
              <c:showLegendKey val="0"/>
              <c:showVal val="0"/>
              <c:showCatName val="1"/>
              <c:showSerName val="0"/>
              <c:showPercent val="1"/>
              <c:showBubbleSize val="0"/>
            </c:dLbl>
            <c:dLbl>
              <c:idx val="7"/>
              <c:layout>
                <c:manualLayout>
                  <c:x val="0.14092766449065661"/>
                  <c:y val="-7.1557171957866541E-3"/>
                </c:manualLayout>
              </c:layout>
              <c:tx>
                <c:rich>
                  <a:bodyPr/>
                  <a:lstStyle/>
                  <a:p>
                    <a:pPr>
                      <a:defRPr b="1"/>
                    </a:pPr>
                    <a:r>
                      <a:rPr lang="en-US" b="0" dirty="0"/>
                      <a:t>HEDIS
52%</a:t>
                    </a:r>
                  </a:p>
                </c:rich>
              </c:tx>
              <c:sp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Sheet1!$A$2:$A$9</c:f>
              <c:strCache>
                <c:ptCount val="8"/>
                <c:pt idx="0">
                  <c:v>CMS</c:v>
                </c:pt>
                <c:pt idx="1">
                  <c:v>CAHPS</c:v>
                </c:pt>
                <c:pt idx="2">
                  <c:v>AMA-PCPI</c:v>
                </c:pt>
                <c:pt idx="3">
                  <c:v>AHRQ</c:v>
                </c:pt>
                <c:pt idx="4">
                  <c:v>Undetermined</c:v>
                </c:pt>
                <c:pt idx="5">
                  <c:v>Other standard source</c:v>
                </c:pt>
                <c:pt idx="6">
                  <c:v>Homegrown</c:v>
                </c:pt>
                <c:pt idx="7">
                  <c:v>HEDIS</c:v>
                </c:pt>
              </c:strCache>
            </c:strRef>
          </c:cat>
          <c:val>
            <c:numRef>
              <c:f>Sheet1!$B$2:$B$9</c:f>
              <c:numCache>
                <c:formatCode>General</c:formatCode>
                <c:ptCount val="8"/>
                <c:pt idx="0">
                  <c:v>49</c:v>
                </c:pt>
                <c:pt idx="1">
                  <c:v>54</c:v>
                </c:pt>
                <c:pt idx="2">
                  <c:v>60</c:v>
                </c:pt>
                <c:pt idx="3">
                  <c:v>66</c:v>
                </c:pt>
                <c:pt idx="4">
                  <c:v>78</c:v>
                </c:pt>
                <c:pt idx="5">
                  <c:v>148</c:v>
                </c:pt>
                <c:pt idx="6">
                  <c:v>198</c:v>
                </c:pt>
                <c:pt idx="7">
                  <c:v>713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C000"/>
              </a:solidFill>
            </c:spPr>
          </c:dPt>
          <c:dPt>
            <c:idx val="1"/>
            <c:bubble3D val="0"/>
            <c:spPr>
              <a:solidFill>
                <a:schemeClr val="accent6"/>
              </a:solidFill>
            </c:spPr>
          </c:dPt>
          <c:dPt>
            <c:idx val="2"/>
            <c:bubble3D val="0"/>
            <c:spPr>
              <a:solidFill>
                <a:schemeClr val="accent6">
                  <a:lumMod val="20000"/>
                  <a:lumOff val="80000"/>
                </a:schemeClr>
              </a:solidFill>
            </c:spPr>
          </c:dPt>
          <c:dLbls>
            <c:dLbl>
              <c:idx val="0"/>
              <c:layout>
                <c:manualLayout>
                  <c:x val="-0.2262753886533414"/>
                  <c:y val="0.17727105063275139"/>
                </c:manualLayout>
              </c:layout>
              <c:tx>
                <c:rich>
                  <a:bodyPr/>
                  <a:lstStyle/>
                  <a:p>
                    <a:pPr>
                      <a:defRPr sz="1600" b="1"/>
                    </a:pPr>
                    <a:r>
                      <a:rPr lang="en-US" sz="1600" b="0" dirty="0" err="1" smtClean="0"/>
                      <a:t>NQF</a:t>
                    </a:r>
                    <a:r>
                      <a:rPr lang="en-US" sz="1600" b="0" dirty="0" smtClean="0"/>
                      <a:t>-endorsed</a:t>
                    </a:r>
                    <a:r>
                      <a:rPr lang="en-US" sz="1600" b="0" dirty="0"/>
                      <a:t>
32%</a:t>
                    </a:r>
                    <a:endParaRPr lang="en-US" b="0" dirty="0"/>
                  </a:p>
                </c:rich>
              </c:tx>
              <c:spPr/>
              <c:showLegendKey val="0"/>
              <c:showVal val="0"/>
              <c:showCatName val="1"/>
              <c:showSerName val="0"/>
              <c:showPercent val="1"/>
              <c:showBubbleSize val="0"/>
            </c:dLbl>
            <c:dLbl>
              <c:idx val="1"/>
              <c:layout>
                <c:manualLayout>
                  <c:x val="-5.0189783969311532E-3"/>
                  <c:y val="7.8663184130482497E-2"/>
                </c:manualLayout>
              </c:layout>
              <c:tx>
                <c:rich>
                  <a:bodyPr/>
                  <a:lstStyle/>
                  <a:p>
                    <a:pPr>
                      <a:defRPr sz="1600">
                        <a:solidFill>
                          <a:schemeClr val="tx1"/>
                        </a:solidFill>
                      </a:defRPr>
                    </a:pPr>
                    <a:r>
                      <a:rPr lang="en-US" sz="1600" dirty="0"/>
                      <a:t>No longer </a:t>
                    </a:r>
                    <a:r>
                      <a:rPr lang="en-US" sz="1600" dirty="0" smtClean="0"/>
                      <a:t>NQF- </a:t>
                    </a:r>
                    <a:r>
                      <a:rPr lang="en-US" sz="1600" dirty="0"/>
                      <a:t>endorsed
4%</a:t>
                    </a:r>
                    <a:endParaRPr lang="en-US" dirty="0"/>
                  </a:p>
                </c:rich>
              </c:tx>
              <c:spPr/>
              <c:showLegendKey val="0"/>
              <c:showVal val="0"/>
              <c:showCatName val="1"/>
              <c:showSerName val="0"/>
              <c:showPercent val="1"/>
              <c:showBubbleSize val="0"/>
            </c:dLbl>
            <c:dLbl>
              <c:idx val="2"/>
              <c:layout>
                <c:manualLayout>
                  <c:x val="0.23353464763997603"/>
                  <c:y val="-0.23119629425208532"/>
                </c:manualLayout>
              </c:layout>
              <c:tx>
                <c:rich>
                  <a:bodyPr/>
                  <a:lstStyle/>
                  <a:p>
                    <a:pPr>
                      <a:defRPr sz="1600">
                        <a:solidFill>
                          <a:schemeClr val="tx1"/>
                        </a:solidFill>
                      </a:defRPr>
                    </a:pPr>
                    <a:r>
                      <a:rPr lang="en-US" sz="1600">
                        <a:solidFill>
                          <a:schemeClr val="tx1"/>
                        </a:solidFill>
                      </a:rPr>
                      <a:t>Never </a:t>
                    </a:r>
                    <a:r>
                      <a:rPr lang="en-US" sz="1600" smtClean="0">
                        <a:solidFill>
                          <a:schemeClr val="tx1"/>
                        </a:solidFill>
                      </a:rPr>
                      <a:t>NQF- </a:t>
                    </a:r>
                    <a:r>
                      <a:rPr lang="en-US" sz="1600">
                        <a:solidFill>
                          <a:schemeClr val="tx1"/>
                        </a:solidFill>
                      </a:rPr>
                      <a:t>endorsed
64%</a:t>
                    </a:r>
                    <a:endParaRPr lang="en-US">
                      <a:solidFill>
                        <a:schemeClr val="tx1"/>
                      </a:solidFill>
                    </a:endParaRPr>
                  </a:p>
                </c:rich>
              </c:tx>
              <c:spPr/>
              <c:showLegendKey val="0"/>
              <c:showVal val="0"/>
              <c:showCatName val="1"/>
              <c:showSerName val="0"/>
              <c:showPercent val="1"/>
              <c:showBubbleSize val="0"/>
            </c:dLbl>
            <c:txPr>
              <a:bodyPr/>
              <a:lstStyle/>
              <a:p>
                <a:pPr>
                  <a:defRPr sz="1600"/>
                </a:pPr>
                <a:endParaRPr lang="en-US"/>
              </a:p>
            </c:txPr>
            <c:showLegendKey val="0"/>
            <c:showVal val="0"/>
            <c:showCatName val="1"/>
            <c:showSerName val="0"/>
            <c:showPercent val="1"/>
            <c:showBubbleSize val="0"/>
            <c:showLeaderLines val="1"/>
          </c:dLbls>
          <c:cat>
            <c:strRef>
              <c:f>Sheet1!$A$2:$A$4</c:f>
              <c:strCache>
                <c:ptCount val="3"/>
                <c:pt idx="0">
                  <c:v>NQF endorsed</c:v>
                </c:pt>
                <c:pt idx="1">
                  <c:v>No longer NQF endorsed</c:v>
                </c:pt>
                <c:pt idx="2">
                  <c:v>Never NQF endorsed</c:v>
                </c:pt>
              </c:strCache>
            </c:strRef>
          </c:cat>
          <c:val>
            <c:numRef>
              <c:f>Sheet1!$B$2:$B$4</c:f>
              <c:numCache>
                <c:formatCode>General</c:formatCode>
                <c:ptCount val="3"/>
                <c:pt idx="0">
                  <c:v>161</c:v>
                </c:pt>
                <c:pt idx="1">
                  <c:v>20</c:v>
                </c:pt>
                <c:pt idx="2">
                  <c:v>328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FFFF00"/>
              </a:solidFill>
            </c:spPr>
          </c:dPt>
          <c:dPt>
            <c:idx val="5"/>
            <c:bubble3D val="0"/>
            <c:spPr>
              <a:solidFill>
                <a:schemeClr val="accent1">
                  <a:lumMod val="75000"/>
                </a:schemeClr>
              </a:solidFill>
            </c:spPr>
          </c:dPt>
          <c:dLbls>
            <c:dLbl>
              <c:idx val="0"/>
              <c:layout/>
              <c:tx>
                <c:rich>
                  <a:bodyPr/>
                  <a:lstStyle/>
                  <a:p>
                    <a:pPr>
                      <a:defRPr b="1"/>
                    </a:pPr>
                    <a:r>
                      <a:rPr lang="en-US" b="0" dirty="0" smtClean="0"/>
                      <a:t>HEDIS</a:t>
                    </a:r>
                    <a:r>
                      <a:rPr lang="en-US" b="0" dirty="0"/>
                      <a:t>
16%</a:t>
                    </a:r>
                  </a:p>
                </c:rich>
              </c:tx>
              <c:spPr/>
              <c:showLegendKey val="0"/>
              <c:showVal val="0"/>
              <c:showCatName val="1"/>
              <c:showSerName val="0"/>
              <c:showPercent val="1"/>
              <c:showBubbleSize val="0"/>
            </c:dLbl>
            <c:dLbl>
              <c:idx val="3"/>
              <c:layout>
                <c:manualLayout>
                  <c:x val="-2.4529932428659182E-2"/>
                  <c:y val="8.9057034328255055E-2"/>
                </c:manualLayout>
              </c:layout>
              <c:tx>
                <c:rich>
                  <a:bodyPr/>
                  <a:lstStyle/>
                  <a:p>
                    <a:r>
                      <a:rPr lang="en-US" dirty="0" smtClean="0"/>
                      <a:t>AMA-PCPI</a:t>
                    </a:r>
                    <a:r>
                      <a:rPr lang="en-US" dirty="0"/>
                      <a:t>
4%</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Sheet1!$A$2:$A$8</c:f>
              <c:strCache>
                <c:ptCount val="7"/>
                <c:pt idx="0">
                  <c:v>NCQA</c:v>
                </c:pt>
                <c:pt idx="1">
                  <c:v>AHRQ</c:v>
                </c:pt>
                <c:pt idx="2">
                  <c:v>CMS</c:v>
                </c:pt>
                <c:pt idx="3">
                  <c:v>AMA- PCPI</c:v>
                </c:pt>
                <c:pt idx="4">
                  <c:v>Other standard source </c:v>
                </c:pt>
                <c:pt idx="5">
                  <c:v>Homegrown</c:v>
                </c:pt>
                <c:pt idx="6">
                  <c:v>Undetermined</c:v>
                </c:pt>
              </c:strCache>
            </c:strRef>
          </c:cat>
          <c:val>
            <c:numRef>
              <c:f>Sheet1!$B$2:$B$8</c:f>
              <c:numCache>
                <c:formatCode>General</c:formatCode>
                <c:ptCount val="7"/>
                <c:pt idx="0">
                  <c:v>81</c:v>
                </c:pt>
                <c:pt idx="1">
                  <c:v>22</c:v>
                </c:pt>
                <c:pt idx="2">
                  <c:v>20</c:v>
                </c:pt>
                <c:pt idx="3">
                  <c:v>17</c:v>
                </c:pt>
                <c:pt idx="4">
                  <c:v>93</c:v>
                </c:pt>
                <c:pt idx="5">
                  <c:v>198</c:v>
                </c:pt>
                <c:pt idx="6">
                  <c:v>78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6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FD85D"/>
              </a:solidFill>
            </c:spPr>
          </c:dPt>
          <c:dPt>
            <c:idx val="2"/>
            <c:bubble3D val="0"/>
            <c:spPr>
              <a:solidFill>
                <a:schemeClr val="accent6">
                  <a:lumMod val="20000"/>
                  <a:lumOff val="80000"/>
                </a:schemeClr>
              </a:solidFill>
            </c:spPr>
          </c:dPt>
          <c:dLbls>
            <c:dLbl>
              <c:idx val="0"/>
              <c:spPr/>
              <c:txPr>
                <a:bodyPr/>
                <a:lstStyle/>
                <a:p>
                  <a:pPr>
                    <a:defRPr b="1"/>
                  </a:pPr>
                  <a:endParaRPr lang="en-US"/>
                </a:p>
              </c:txPr>
              <c:showLegendKey val="0"/>
              <c:showVal val="0"/>
              <c:showCatName val="1"/>
              <c:showSerName val="0"/>
              <c:showPercent val="1"/>
              <c:showBubbleSize val="0"/>
            </c:dLbl>
            <c:dLbl>
              <c:idx val="3"/>
              <c:layout>
                <c:manualLayout>
                  <c:x val="8.0927384076990379E-4"/>
                  <c:y val="3.1073446327683617E-2"/>
                </c:manualLayout>
              </c:layout>
              <c:spPr/>
              <c:txPr>
                <a:bodyPr/>
                <a:lstStyle/>
                <a:p>
                  <a:pPr>
                    <a:defRPr>
                      <a:solidFill>
                        <a:schemeClr val="tx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Sheet1!$A$2:$A$5</c:f>
              <c:strCache>
                <c:ptCount val="4"/>
                <c:pt idx="0">
                  <c:v>Homegrown</c:v>
                </c:pt>
                <c:pt idx="1">
                  <c:v>Other</c:v>
                </c:pt>
                <c:pt idx="2">
                  <c:v>Standard</c:v>
                </c:pt>
                <c:pt idx="3">
                  <c:v>Undetermined</c:v>
                </c:pt>
              </c:strCache>
            </c:strRef>
          </c:cat>
          <c:val>
            <c:numRef>
              <c:f>Sheet1!$B$2:$B$5</c:f>
              <c:numCache>
                <c:formatCode>General</c:formatCode>
                <c:ptCount val="4"/>
                <c:pt idx="0">
                  <c:v>183</c:v>
                </c:pt>
                <c:pt idx="1">
                  <c:v>20</c:v>
                </c:pt>
                <c:pt idx="2">
                  <c:v>233</c:v>
                </c:pt>
                <c:pt idx="3">
                  <c:v>73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1"/>
            <c:bubble3D val="0"/>
            <c:spPr>
              <a:solidFill>
                <a:schemeClr val="accent6">
                  <a:lumMod val="20000"/>
                  <a:lumOff val="80000"/>
                </a:schemeClr>
              </a:solidFill>
            </c:spPr>
          </c:dPt>
          <c:dPt>
            <c:idx val="2"/>
            <c:bubble3D val="0"/>
            <c:spPr>
              <a:solidFill>
                <a:srgbClr val="0070C0"/>
              </a:solidFill>
            </c:spPr>
          </c:dPt>
          <c:dLbls>
            <c:dLbl>
              <c:idx val="0"/>
              <c:layout>
                <c:manualLayout>
                  <c:x val="-0.19854113887937921"/>
                  <c:y val="0.12525778027746529"/>
                </c:manualLayout>
              </c:layout>
              <c:showLegendKey val="0"/>
              <c:showVal val="0"/>
              <c:showCatName val="1"/>
              <c:showSerName val="0"/>
              <c:showPercent val="1"/>
              <c:showBubbleSize val="0"/>
            </c:dLbl>
            <c:dLbl>
              <c:idx val="1"/>
              <c:layout>
                <c:manualLayout>
                  <c:x val="0.15736806336707912"/>
                  <c:y val="-0.18786370453693288"/>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2"/>
              <c:layout>
                <c:manualLayout>
                  <c:x val="-7.3381718589524136E-2"/>
                  <c:y val="0.16817897790160097"/>
                </c:manualLayout>
              </c:layout>
              <c:tx>
                <c:rich>
                  <a:bodyPr/>
                  <a:lstStyle/>
                  <a:p>
                    <a:r>
                      <a:rPr lang="en-US" dirty="0" smtClean="0"/>
                      <a:t>Unclear </a:t>
                    </a:r>
                    <a:r>
                      <a:rPr lang="en-US" baseline="0" dirty="0" smtClean="0"/>
                      <a:t>as to why the program used a homegrown measure </a:t>
                    </a:r>
                    <a:r>
                      <a:rPr lang="en-US" dirty="0"/>
                      <a:t>
14%</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Sheet1!$A$2:$A$5</c:f>
              <c:strCache>
                <c:ptCount val="4"/>
                <c:pt idx="0">
                  <c:v>Measures that are specific to one program</c:v>
                </c:pt>
                <c:pt idx="1">
                  <c:v>Measures that attempt to fill a measurement gap</c:v>
                </c:pt>
                <c:pt idx="2">
                  <c:v>Measures that are similar to a standard measure</c:v>
                </c:pt>
                <c:pt idx="3">
                  <c:v>Provider choice measures</c:v>
                </c:pt>
              </c:strCache>
            </c:strRef>
          </c:cat>
          <c:val>
            <c:numRef>
              <c:f>Sheet1!$B$2:$B$5</c:f>
              <c:numCache>
                <c:formatCode>General</c:formatCode>
                <c:ptCount val="4"/>
                <c:pt idx="0">
                  <c:v>81</c:v>
                </c:pt>
                <c:pt idx="1">
                  <c:v>70</c:v>
                </c:pt>
                <c:pt idx="2">
                  <c:v>28</c:v>
                </c:pt>
                <c:pt idx="3">
                  <c:v>20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 of measures</c:v>
                </c:pt>
              </c:strCache>
            </c:strRef>
          </c:tx>
          <c:invertIfNegative val="0"/>
          <c:dLbls>
            <c:showLegendKey val="0"/>
            <c:showVal val="1"/>
            <c:showCatName val="0"/>
            <c:showSerName val="0"/>
            <c:showPercent val="0"/>
            <c:showBubbleSize val="0"/>
            <c:showLeaderLines val="0"/>
          </c:dLbls>
          <c:cat>
            <c:strRef>
              <c:f>Sheet1!$A$2:$A$14</c:f>
              <c:strCache>
                <c:ptCount val="13"/>
                <c:pt idx="0">
                  <c:v>self-management</c:v>
                </c:pt>
                <c:pt idx="1">
                  <c:v>cost</c:v>
                </c:pt>
                <c:pt idx="2">
                  <c:v>care coordination</c:v>
                </c:pt>
                <c:pt idx="3">
                  <c:v>dental</c:v>
                </c:pt>
                <c:pt idx="4">
                  <c:v>procedure-specific</c:v>
                </c:pt>
                <c:pt idx="5">
                  <c:v>quality of life</c:v>
                </c:pt>
                <c:pt idx="6">
                  <c:v>substance abuse</c:v>
                </c:pt>
                <c:pt idx="7">
                  <c:v>depression</c:v>
                </c:pt>
                <c:pt idx="8">
                  <c:v>maternal health</c:v>
                </c:pt>
                <c:pt idx="9">
                  <c:v>consistent care provider</c:v>
                </c:pt>
                <c:pt idx="10">
                  <c:v>mental health</c:v>
                </c:pt>
                <c:pt idx="11">
                  <c:v>social determinants</c:v>
                </c:pt>
                <c:pt idx="12">
                  <c:v>other</c:v>
                </c:pt>
              </c:strCache>
            </c:strRef>
          </c:cat>
          <c:val>
            <c:numRef>
              <c:f>Sheet1!$B$2:$B$14</c:f>
              <c:numCache>
                <c:formatCode>General</c:formatCode>
                <c:ptCount val="13"/>
                <c:pt idx="0">
                  <c:v>15</c:v>
                </c:pt>
                <c:pt idx="1">
                  <c:v>11</c:v>
                </c:pt>
                <c:pt idx="2">
                  <c:v>10</c:v>
                </c:pt>
                <c:pt idx="3">
                  <c:v>7</c:v>
                </c:pt>
                <c:pt idx="4">
                  <c:v>6</c:v>
                </c:pt>
                <c:pt idx="5">
                  <c:v>4</c:v>
                </c:pt>
                <c:pt idx="6">
                  <c:v>4</c:v>
                </c:pt>
                <c:pt idx="7">
                  <c:v>3</c:v>
                </c:pt>
                <c:pt idx="8">
                  <c:v>3</c:v>
                </c:pt>
                <c:pt idx="9">
                  <c:v>2</c:v>
                </c:pt>
                <c:pt idx="10">
                  <c:v>2</c:v>
                </c:pt>
                <c:pt idx="11">
                  <c:v>2</c:v>
                </c:pt>
                <c:pt idx="12">
                  <c:v>8</c:v>
                </c:pt>
              </c:numCache>
            </c:numRef>
          </c:val>
        </c:ser>
        <c:dLbls>
          <c:showLegendKey val="0"/>
          <c:showVal val="0"/>
          <c:showCatName val="0"/>
          <c:showSerName val="0"/>
          <c:showPercent val="0"/>
          <c:showBubbleSize val="0"/>
        </c:dLbls>
        <c:gapWidth val="150"/>
        <c:axId val="130254336"/>
        <c:axId val="130255872"/>
      </c:barChart>
      <c:catAx>
        <c:axId val="130254336"/>
        <c:scaling>
          <c:orientation val="minMax"/>
        </c:scaling>
        <c:delete val="0"/>
        <c:axPos val="b"/>
        <c:numFmt formatCode="General" sourceLinked="1"/>
        <c:majorTickMark val="out"/>
        <c:minorTickMark val="none"/>
        <c:tickLblPos val="nextTo"/>
        <c:crossAx val="130255872"/>
        <c:crosses val="autoZero"/>
        <c:auto val="1"/>
        <c:lblAlgn val="ctr"/>
        <c:lblOffset val="100"/>
        <c:noMultiLvlLbl val="0"/>
      </c:catAx>
      <c:valAx>
        <c:axId val="130255872"/>
        <c:scaling>
          <c:orientation val="minMax"/>
        </c:scaling>
        <c:delete val="0"/>
        <c:axPos val="l"/>
        <c:majorGridlines/>
        <c:numFmt formatCode="General" sourceLinked="1"/>
        <c:majorTickMark val="out"/>
        <c:minorTickMark val="none"/>
        <c:tickLblPos val="nextTo"/>
        <c:crossAx val="1302543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Sheet1!$A$2:$A$14</c:f>
              <c:strCache>
                <c:ptCount val="13"/>
                <c:pt idx="0">
                  <c:v>PCMH</c:v>
                </c:pt>
                <c:pt idx="1">
                  <c:v>Other provider</c:v>
                </c:pt>
                <c:pt idx="2">
                  <c:v>Medicaid MCO</c:v>
                </c:pt>
                <c:pt idx="3">
                  <c:v>Medicaid </c:v>
                </c:pt>
                <c:pt idx="4">
                  <c:v>ACO</c:v>
                </c:pt>
                <c:pt idx="5">
                  <c:v>Commercial Plans</c:v>
                </c:pt>
                <c:pt idx="6">
                  <c:v>Health Home</c:v>
                </c:pt>
                <c:pt idx="7">
                  <c:v>Regional Collaborative</c:v>
                </c:pt>
                <c:pt idx="8">
                  <c:v>Alignment Initiative</c:v>
                </c:pt>
                <c:pt idx="9">
                  <c:v>Duals</c:v>
                </c:pt>
                <c:pt idx="10">
                  <c:v>Exchange</c:v>
                </c:pt>
                <c:pt idx="11">
                  <c:v>Medicaid BH MCO</c:v>
                </c:pt>
                <c:pt idx="12">
                  <c:v>MCO</c:v>
                </c:pt>
              </c:strCache>
            </c:strRef>
          </c:cat>
          <c:val>
            <c:numRef>
              <c:f>Sheet1!$B$2:$B$14</c:f>
              <c:numCache>
                <c:formatCode>General</c:formatCode>
                <c:ptCount val="13"/>
                <c:pt idx="0">
                  <c:v>13</c:v>
                </c:pt>
                <c:pt idx="1">
                  <c:v>6</c:v>
                </c:pt>
                <c:pt idx="2">
                  <c:v>5</c:v>
                </c:pt>
                <c:pt idx="3">
                  <c:v>3</c:v>
                </c:pt>
                <c:pt idx="4">
                  <c:v>3</c:v>
                </c:pt>
                <c:pt idx="5">
                  <c:v>3</c:v>
                </c:pt>
                <c:pt idx="6">
                  <c:v>3</c:v>
                </c:pt>
                <c:pt idx="7">
                  <c:v>3</c:v>
                </c:pt>
                <c:pt idx="8">
                  <c:v>2</c:v>
                </c:pt>
                <c:pt idx="9">
                  <c:v>2</c:v>
                </c:pt>
                <c:pt idx="10">
                  <c:v>2</c:v>
                </c:pt>
                <c:pt idx="11">
                  <c:v>2</c:v>
                </c:pt>
                <c:pt idx="12">
                  <c:v>1</c:v>
                </c:pt>
              </c:numCache>
            </c:numRef>
          </c:val>
        </c:ser>
        <c:dLbls>
          <c:showLegendKey val="0"/>
          <c:showVal val="0"/>
          <c:showCatName val="0"/>
          <c:showSerName val="0"/>
          <c:showPercent val="0"/>
          <c:showBubbleSize val="0"/>
        </c:dLbls>
        <c:gapWidth val="150"/>
        <c:axId val="131025536"/>
        <c:axId val="134480256"/>
      </c:barChart>
      <c:catAx>
        <c:axId val="131025536"/>
        <c:scaling>
          <c:orientation val="minMax"/>
        </c:scaling>
        <c:delete val="0"/>
        <c:axPos val="b"/>
        <c:numFmt formatCode="General" sourceLinked="1"/>
        <c:majorTickMark val="out"/>
        <c:minorTickMark val="none"/>
        <c:tickLblPos val="nextTo"/>
        <c:crossAx val="134480256"/>
        <c:crosses val="autoZero"/>
        <c:auto val="1"/>
        <c:lblAlgn val="ctr"/>
        <c:lblOffset val="100"/>
        <c:noMultiLvlLbl val="0"/>
      </c:catAx>
      <c:valAx>
        <c:axId val="134480256"/>
        <c:scaling>
          <c:orientation val="minMax"/>
        </c:scaling>
        <c:delete val="0"/>
        <c:axPos val="l"/>
        <c:majorGridlines/>
        <c:numFmt formatCode="General" sourceLinked="1"/>
        <c:majorTickMark val="out"/>
        <c:minorTickMark val="none"/>
        <c:tickLblPos val="nextTo"/>
        <c:crossAx val="1310255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number of measures</c:v>
                </c:pt>
              </c:strCache>
            </c:strRef>
          </c:tx>
          <c:dPt>
            <c:idx val="2"/>
            <c:bubble3D val="0"/>
            <c:spPr>
              <a:solidFill>
                <a:schemeClr val="accent6">
                  <a:lumMod val="20000"/>
                  <a:lumOff val="80000"/>
                </a:schemeClr>
              </a:solidFill>
            </c:spPr>
          </c:dPt>
          <c:dLbls>
            <c:dLbl>
              <c:idx val="3"/>
              <c:spPr/>
              <c:txPr>
                <a:bodyPr/>
                <a:lstStyle/>
                <a:p>
                  <a:pPr>
                    <a:defRPr>
                      <a:solidFill>
                        <a:schemeClr val="bg1"/>
                      </a:solidFill>
                    </a:defRPr>
                  </a:pPr>
                  <a:endParaRPr lang="en-US"/>
                </a:p>
              </c:txPr>
              <c:showLegendKey val="0"/>
              <c:showVal val="0"/>
              <c:showCatName val="1"/>
              <c:showSerName val="0"/>
              <c:showPercent val="1"/>
              <c:showBubbleSize val="0"/>
            </c:dLbl>
            <c:showLegendKey val="0"/>
            <c:showVal val="0"/>
            <c:showCatName val="1"/>
            <c:showSerName val="0"/>
            <c:showPercent val="1"/>
            <c:showBubbleSize val="0"/>
            <c:showLeaderLines val="1"/>
          </c:dLbls>
          <c:cat>
            <c:strRef>
              <c:f>Sheet1!$A$2:$A$6</c:f>
              <c:strCache>
                <c:ptCount val="5"/>
                <c:pt idx="0">
                  <c:v>Adult (18-64)</c:v>
                </c:pt>
                <c:pt idx="1">
                  <c:v>Adult (65+)</c:v>
                </c:pt>
                <c:pt idx="2">
                  <c:v>All Adults (18+)</c:v>
                </c:pt>
                <c:pt idx="3">
                  <c:v>Pediatric (0-17)</c:v>
                </c:pt>
                <c:pt idx="4">
                  <c:v>Pediatric and Adult (0-64)</c:v>
                </c:pt>
              </c:strCache>
            </c:strRef>
          </c:cat>
          <c:val>
            <c:numRef>
              <c:f>Sheet1!$B$2:$B$6</c:f>
              <c:numCache>
                <c:formatCode>General</c:formatCode>
                <c:ptCount val="5"/>
                <c:pt idx="0">
                  <c:v>49</c:v>
                </c:pt>
                <c:pt idx="1">
                  <c:v>40</c:v>
                </c:pt>
                <c:pt idx="2">
                  <c:v>787</c:v>
                </c:pt>
                <c:pt idx="3">
                  <c:v>223</c:v>
                </c:pt>
                <c:pt idx="4">
                  <c:v>268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Sheet1!$A$2:$A$5</c:f>
              <c:strCache>
                <c:ptCount val="4"/>
                <c:pt idx="0">
                  <c:v>Reporting</c:v>
                </c:pt>
                <c:pt idx="1">
                  <c:v>Payment </c:v>
                </c:pt>
                <c:pt idx="2">
                  <c:v>Reporting and other purpose</c:v>
                </c:pt>
                <c:pt idx="3">
                  <c:v>Alignment</c:v>
                </c:pt>
              </c:strCache>
            </c:strRef>
          </c:cat>
          <c:val>
            <c:numRef>
              <c:f>Sheet1!$B$2:$B$5</c:f>
              <c:numCache>
                <c:formatCode>General</c:formatCode>
                <c:ptCount val="4"/>
                <c:pt idx="0">
                  <c:v>22</c:v>
                </c:pt>
                <c:pt idx="1">
                  <c:v>19</c:v>
                </c:pt>
                <c:pt idx="2">
                  <c:v>5</c:v>
                </c:pt>
                <c:pt idx="3">
                  <c:v>2</c:v>
                </c:pt>
              </c:numCache>
            </c:numRef>
          </c:val>
        </c:ser>
        <c:dLbls>
          <c:showLegendKey val="0"/>
          <c:showVal val="0"/>
          <c:showCatName val="0"/>
          <c:showSerName val="0"/>
          <c:showPercent val="0"/>
          <c:showBubbleSize val="0"/>
        </c:dLbls>
        <c:gapWidth val="150"/>
        <c:axId val="142673024"/>
        <c:axId val="142674560"/>
      </c:barChart>
      <c:catAx>
        <c:axId val="142673024"/>
        <c:scaling>
          <c:orientation val="minMax"/>
        </c:scaling>
        <c:delete val="0"/>
        <c:axPos val="b"/>
        <c:numFmt formatCode="General" sourceLinked="1"/>
        <c:majorTickMark val="out"/>
        <c:minorTickMark val="none"/>
        <c:tickLblPos val="nextTo"/>
        <c:crossAx val="142674560"/>
        <c:crosses val="autoZero"/>
        <c:auto val="1"/>
        <c:lblAlgn val="ctr"/>
        <c:lblOffset val="100"/>
        <c:noMultiLvlLbl val="0"/>
      </c:catAx>
      <c:valAx>
        <c:axId val="142674560"/>
        <c:scaling>
          <c:orientation val="minMax"/>
        </c:scaling>
        <c:delete val="0"/>
        <c:axPos val="l"/>
        <c:majorGridlines/>
        <c:numFmt formatCode="General" sourceLinked="1"/>
        <c:majorTickMark val="out"/>
        <c:minorTickMark val="none"/>
        <c:tickLblPos val="nextTo"/>
        <c:crossAx val="1426730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13807155684486"/>
          <c:y val="3.6184095409126496E-2"/>
          <c:w val="0.60800455864069625"/>
          <c:h val="0.81067274485426166"/>
        </c:manualLayout>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13807155684486"/>
          <c:y val="3.6184095409126496E-2"/>
          <c:w val="0.60800455864069625"/>
          <c:h val="0.81067274485426166"/>
        </c:manualLayout>
      </c:layout>
      <c:pieChart>
        <c:varyColors val="1"/>
        <c:ser>
          <c:idx val="0"/>
          <c:order val="0"/>
          <c:tx>
            <c:strRef>
              <c:f>Sheet1!$B$1</c:f>
              <c:strCache>
                <c:ptCount val="1"/>
                <c:pt idx="0">
                  <c:v>Column1</c:v>
                </c:pt>
              </c:strCache>
            </c:strRef>
          </c:tx>
          <c:spPr>
            <a:ln>
              <a:solidFill>
                <a:schemeClr val="accent2"/>
              </a:solidFill>
            </a:ln>
          </c:spPr>
          <c:dPt>
            <c:idx val="1"/>
            <c:bubble3D val="0"/>
            <c:spPr>
              <a:solidFill>
                <a:srgbClr val="FFC000"/>
              </a:solidFill>
              <a:ln>
                <a:solidFill>
                  <a:schemeClr val="accent2"/>
                </a:solidFill>
              </a:ln>
            </c:spPr>
          </c:dPt>
          <c:dLbls>
            <c:dLbl>
              <c:idx val="0"/>
              <c:layout>
                <c:manualLayout>
                  <c:x val="-0.18151220817792513"/>
                  <c:y val="-0.24605263157894736"/>
                </c:manualLayout>
              </c:layout>
              <c:spPr/>
              <c:txPr>
                <a:bodyPr/>
                <a:lstStyle/>
                <a:p>
                  <a:pPr>
                    <a:defRPr>
                      <a:solidFill>
                        <a:schemeClr val="tx1"/>
                      </a:solidFill>
                    </a:defRPr>
                  </a:pPr>
                  <a:endParaRPr lang="en-US"/>
                </a:p>
              </c:txPr>
              <c:showLegendKey val="0"/>
              <c:showVal val="0"/>
              <c:showCatName val="1"/>
              <c:showSerName val="0"/>
              <c:showPercent val="1"/>
              <c:showBubbleSize val="0"/>
            </c:dLbl>
            <c:dLbl>
              <c:idx val="1"/>
              <c:layout/>
              <c:tx>
                <c:rich>
                  <a:bodyPr/>
                  <a:lstStyle/>
                  <a:p>
                    <a:pPr>
                      <a:defRPr b="1">
                        <a:solidFill>
                          <a:schemeClr val="tx1"/>
                        </a:solidFill>
                      </a:defRPr>
                    </a:pPr>
                    <a:r>
                      <a:rPr lang="en-US" b="1" dirty="0" smtClean="0"/>
                      <a:t>Shared*</a:t>
                    </a:r>
                    <a:r>
                      <a:rPr lang="en-US" b="1" dirty="0"/>
                      <a:t>
20%</a:t>
                    </a:r>
                  </a:p>
                </c:rich>
              </c:tx>
              <c:spPr/>
              <c:showLegendKey val="0"/>
              <c:showVal val="0"/>
              <c:showCatName val="1"/>
              <c:showSerName val="0"/>
              <c:showPercent val="1"/>
              <c:showBubbleSize val="0"/>
            </c:dLbl>
            <c:dLbl>
              <c:idx val="3"/>
              <c:spPr/>
              <c:txPr>
                <a:bodyPr/>
                <a:lstStyle/>
                <a:p>
                  <a:pPr>
                    <a:defRPr b="1">
                      <a:solidFill>
                        <a:schemeClr val="bg1"/>
                      </a:solidFill>
                    </a:defRPr>
                  </a:pPr>
                  <a:endParaRPr lang="en-US"/>
                </a:p>
              </c:txPr>
              <c:showLegendKey val="0"/>
              <c:showVal val="0"/>
              <c:showCatName val="1"/>
              <c:showSerName val="0"/>
              <c:showPercent val="1"/>
              <c:showBubbleSize val="0"/>
            </c:dLbl>
            <c:txPr>
              <a:bodyPr/>
              <a:lstStyle/>
              <a:p>
                <a:pPr>
                  <a:defRPr>
                    <a:solidFill>
                      <a:schemeClr val="bg1"/>
                    </a:solidFill>
                  </a:defRPr>
                </a:pPr>
                <a:endParaRPr lang="en-US"/>
              </a:p>
            </c:txPr>
            <c:showLegendKey val="0"/>
            <c:showVal val="0"/>
            <c:showCatName val="1"/>
            <c:showSerName val="0"/>
            <c:showPercent val="1"/>
            <c:showBubbleSize val="0"/>
            <c:showLeaderLines val="1"/>
          </c:dLbls>
          <c:cat>
            <c:strRef>
              <c:f>Sheet1!$A$2:$A$3</c:f>
              <c:strCache>
                <c:ptCount val="2"/>
                <c:pt idx="0">
                  <c:v>Not shared</c:v>
                </c:pt>
                <c:pt idx="1">
                  <c:v>Shared</c:v>
                </c:pt>
              </c:strCache>
            </c:strRef>
          </c:cat>
          <c:val>
            <c:numRef>
              <c:f>Sheet1!$B$2:$B$3</c:f>
              <c:numCache>
                <c:formatCode>General</c:formatCode>
                <c:ptCount val="2"/>
                <c:pt idx="0">
                  <c:v>407</c:v>
                </c:pt>
                <c:pt idx="1">
                  <c:v>102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pie"/>
        <c:varyColors val="1"/>
        <c:ser>
          <c:idx val="0"/>
          <c:order val="0"/>
          <c:tx>
            <c:strRef>
              <c:f>Sheet1!$B$1</c:f>
              <c:strCache>
                <c:ptCount val="1"/>
                <c:pt idx="0">
                  <c:v>Sales</c:v>
                </c:pt>
              </c:strCache>
            </c:strRef>
          </c:tx>
          <c:dPt>
            <c:idx val="1"/>
            <c:bubble3D val="0"/>
            <c:spPr>
              <a:solidFill>
                <a:schemeClr val="accent6">
                  <a:lumMod val="20000"/>
                  <a:lumOff val="80000"/>
                </a:schemeClr>
              </a:solidFill>
            </c:spPr>
          </c:dPt>
          <c:dPt>
            <c:idx val="5"/>
            <c:bubble3D val="0"/>
            <c:explosion val="16"/>
            <c:spPr>
              <a:solidFill>
                <a:srgbClr val="FFFF00"/>
              </a:solidFill>
              <a:ln>
                <a:solidFill>
                  <a:schemeClr val="tx1"/>
                </a:solidFill>
              </a:ln>
            </c:spPr>
          </c:dPt>
          <c:dPt>
            <c:idx val="6"/>
            <c:bubble3D val="0"/>
            <c:spPr>
              <a:solidFill>
                <a:srgbClr val="FFC000"/>
              </a:solidFill>
            </c:spPr>
          </c:dPt>
          <c:dLbls>
            <c:dLbl>
              <c:idx val="0"/>
              <c:layout>
                <c:manualLayout>
                  <c:x val="0.12843210388175164"/>
                  <c:y val="-0.12022058823529412"/>
                </c:manualLayout>
              </c:layout>
              <c:tx>
                <c:rich>
                  <a:bodyPr/>
                  <a:lstStyle/>
                  <a:p>
                    <a:r>
                      <a:rPr lang="en-US" dirty="0"/>
                      <a:t>M</a:t>
                    </a:r>
                    <a:r>
                      <a:rPr lang="en-US" dirty="0" smtClean="0"/>
                      <a:t>easures </a:t>
                    </a:r>
                    <a:r>
                      <a:rPr lang="en-US" dirty="0"/>
                      <a:t>not </a:t>
                    </a:r>
                    <a:r>
                      <a:rPr lang="en-US" dirty="0" smtClean="0"/>
                      <a:t>shared 80</a:t>
                    </a:r>
                    <a:r>
                      <a:rPr lang="en-US" dirty="0"/>
                      <a:t>%</a:t>
                    </a:r>
                  </a:p>
                </c:rich>
              </c:tx>
              <c:dLblPos val="bestFit"/>
              <c:showLegendKey val="0"/>
              <c:showVal val="1"/>
              <c:showCatName val="1"/>
              <c:showSerName val="0"/>
              <c:showPercent val="1"/>
              <c:showBubbleSize val="0"/>
            </c:dLbl>
            <c:dLbl>
              <c:idx val="1"/>
              <c:layout/>
              <c:tx>
                <c:rich>
                  <a:bodyPr/>
                  <a:lstStyle/>
                  <a:p>
                    <a:r>
                      <a:rPr lang="en-US" dirty="0"/>
                      <a:t>2 sets</a:t>
                    </a:r>
                    <a:r>
                      <a:rPr lang="en-US"/>
                      <a:t>, </a:t>
                    </a:r>
                    <a:r>
                      <a:rPr lang="en-US" smtClean="0"/>
                      <a:t>5% (28 measures)</a:t>
                    </a:r>
                    <a:endParaRPr lang="en-US" dirty="0"/>
                  </a:p>
                </c:rich>
              </c:tx>
              <c:dLblPos val="bestFit"/>
              <c:showLegendKey val="0"/>
              <c:showVal val="1"/>
              <c:showCatName val="1"/>
              <c:showSerName val="0"/>
              <c:showPercent val="1"/>
              <c:showBubbleSize val="0"/>
            </c:dLbl>
            <c:dLbl>
              <c:idx val="2"/>
              <c:layout>
                <c:manualLayout>
                  <c:x val="0.14677297739098402"/>
                  <c:y val="-5.6029025783541762E-2"/>
                </c:manualLayout>
              </c:layout>
              <c:tx>
                <c:rich>
                  <a:bodyPr/>
                  <a:lstStyle/>
                  <a:p>
                    <a:r>
                      <a:rPr lang="en-US" dirty="0"/>
                      <a:t>3-5 sets</a:t>
                    </a:r>
                    <a:r>
                      <a:rPr lang="en-US"/>
                      <a:t>, </a:t>
                    </a:r>
                    <a:r>
                      <a:rPr lang="en-US" smtClean="0"/>
                      <a:t>4% (20 measures)</a:t>
                    </a:r>
                    <a:endParaRPr lang="en-US" dirty="0"/>
                  </a:p>
                </c:rich>
              </c:tx>
              <c:dLblPos val="bestFit"/>
              <c:showLegendKey val="0"/>
              <c:showVal val="1"/>
              <c:showCatName val="1"/>
              <c:showSerName val="0"/>
              <c:showPercent val="1"/>
              <c:showBubbleSize val="0"/>
            </c:dLbl>
            <c:dLbl>
              <c:idx val="3"/>
              <c:layout/>
              <c:tx>
                <c:rich>
                  <a:bodyPr/>
                  <a:lstStyle/>
                  <a:p>
                    <a:pPr>
                      <a:defRPr>
                        <a:solidFill>
                          <a:schemeClr val="bg1"/>
                        </a:solidFill>
                      </a:defRPr>
                    </a:pPr>
                    <a:r>
                      <a:rPr lang="en-US" dirty="0"/>
                      <a:t>6-10 sets, </a:t>
                    </a:r>
                    <a:r>
                      <a:rPr lang="en-US" dirty="0" smtClean="0"/>
                      <a:t>4% (21 measures)</a:t>
                    </a:r>
                    <a:endParaRPr lang="en-US" dirty="0"/>
                  </a:p>
                </c:rich>
              </c:tx>
              <c:spPr/>
              <c:dLblPos val="bestFit"/>
              <c:showLegendKey val="0"/>
              <c:showVal val="1"/>
              <c:showCatName val="1"/>
              <c:showSerName val="0"/>
              <c:showPercent val="1"/>
              <c:showBubbleSize val="0"/>
            </c:dLbl>
            <c:dLbl>
              <c:idx val="4"/>
              <c:layout>
                <c:manualLayout>
                  <c:x val="-2.3391812865497075E-2"/>
                  <c:y val="-2.9512119808553342E-2"/>
                </c:manualLayout>
              </c:layout>
              <c:tx>
                <c:rich>
                  <a:bodyPr/>
                  <a:lstStyle/>
                  <a:p>
                    <a:r>
                      <a:rPr lang="en-US" dirty="0"/>
                      <a:t>11-15 </a:t>
                    </a:r>
                    <a:r>
                      <a:rPr lang="en-US"/>
                      <a:t>sets</a:t>
                    </a:r>
                    <a:r>
                      <a:rPr lang="en-US" smtClean="0"/>
                      <a:t>, </a:t>
                    </a:r>
                    <a:r>
                      <a:rPr lang="en-US"/>
                      <a:t>3</a:t>
                    </a:r>
                    <a:r>
                      <a:rPr lang="en-US" smtClean="0"/>
                      <a:t>% (14 measures)</a:t>
                    </a:r>
                    <a:endParaRPr lang="en-US" dirty="0"/>
                  </a:p>
                </c:rich>
              </c:tx>
              <c:dLblPos val="bestFit"/>
              <c:showLegendKey val="0"/>
              <c:showVal val="1"/>
              <c:showCatName val="1"/>
              <c:showSerName val="0"/>
              <c:showPercent val="1"/>
              <c:showBubbleSize val="0"/>
            </c:dLbl>
            <c:dLbl>
              <c:idx val="5"/>
              <c:layout>
                <c:manualLayout>
                  <c:x val="0"/>
                  <c:y val="-2.1730546549328392E-2"/>
                </c:manualLayout>
              </c:layout>
              <c:tx>
                <c:rich>
                  <a:bodyPr/>
                  <a:lstStyle/>
                  <a:p>
                    <a:pPr>
                      <a:defRPr>
                        <a:solidFill>
                          <a:schemeClr val="tx1"/>
                        </a:solidFill>
                      </a:defRPr>
                    </a:pPr>
                    <a:r>
                      <a:rPr lang="en-US" dirty="0"/>
                      <a:t>16-30 </a:t>
                    </a:r>
                    <a:r>
                      <a:rPr lang="en-US" dirty="0" smtClean="0"/>
                      <a:t>sets,</a:t>
                    </a:r>
                    <a:r>
                      <a:rPr lang="en-US" baseline="0" dirty="0" smtClean="0"/>
                      <a:t> </a:t>
                    </a:r>
                    <a:r>
                      <a:rPr lang="en-US" dirty="0" smtClean="0"/>
                      <a:t>4% (19 measures)</a:t>
                    </a:r>
                    <a:endParaRPr lang="en-US" dirty="0"/>
                  </a:p>
                </c:rich>
              </c:tx>
              <c:spPr/>
              <c:dLblPos val="bestFit"/>
              <c:showLegendKey val="0"/>
              <c:showVal val="1"/>
              <c:showCatName val="1"/>
              <c:showSerName val="0"/>
              <c:showPercent val="1"/>
              <c:showBubbleSize val="0"/>
            </c:dLbl>
            <c:dLbl>
              <c:idx val="6"/>
              <c:layout>
                <c:manualLayout>
                  <c:x val="-0.10848194962471797"/>
                  <c:y val="-5.024509803921569E-3"/>
                </c:manualLayout>
              </c:layout>
              <c:tx>
                <c:rich>
                  <a:bodyPr/>
                  <a:lstStyle/>
                  <a:p>
                    <a:r>
                      <a:rPr lang="en-US" dirty="0" smtClean="0"/>
                      <a:t>Shared measures 20%</a:t>
                    </a:r>
                    <a:endParaRPr lang="en-US" dirty="0"/>
                  </a:p>
                </c:rich>
              </c:tx>
              <c:dLblPos val="bestFit"/>
              <c:showLegendKey val="0"/>
              <c:showVal val="1"/>
              <c:showCatName val="1"/>
              <c:showSerName val="0"/>
              <c:showPercent val="1"/>
              <c:showBubbleSize val="0"/>
            </c:dLbl>
            <c:dLblPos val="bestFit"/>
            <c:showLegendKey val="0"/>
            <c:showVal val="1"/>
            <c:showCatName val="1"/>
            <c:showSerName val="0"/>
            <c:showPercent val="1"/>
            <c:showBubbleSize val="0"/>
            <c:showLeaderLines val="1"/>
          </c:dLbls>
          <c:cat>
            <c:strRef>
              <c:f>Sheet1!$A$2:$A$7</c:f>
              <c:strCache>
                <c:ptCount val="6"/>
                <c:pt idx="0">
                  <c:v>measures not shared</c:v>
                </c:pt>
                <c:pt idx="1">
                  <c:v>2 sets</c:v>
                </c:pt>
                <c:pt idx="2">
                  <c:v>3-5 sets</c:v>
                </c:pt>
                <c:pt idx="3">
                  <c:v>6-10 sets</c:v>
                </c:pt>
                <c:pt idx="4">
                  <c:v>11-15 sets</c:v>
                </c:pt>
                <c:pt idx="5">
                  <c:v>16-30 sets</c:v>
                </c:pt>
              </c:strCache>
            </c:strRef>
          </c:cat>
          <c:val>
            <c:numRef>
              <c:f>Sheet1!$B$2:$B$7</c:f>
              <c:numCache>
                <c:formatCode>General</c:formatCode>
                <c:ptCount val="6"/>
                <c:pt idx="0">
                  <c:v>407</c:v>
                </c:pt>
                <c:pt idx="1">
                  <c:v>28</c:v>
                </c:pt>
                <c:pt idx="2">
                  <c:v>20</c:v>
                </c:pt>
                <c:pt idx="3">
                  <c:v>21</c:v>
                </c:pt>
                <c:pt idx="4">
                  <c:v>14</c:v>
                </c:pt>
                <c:pt idx="5">
                  <c:v>19</c:v>
                </c:pt>
              </c:numCache>
            </c:numRef>
          </c:val>
        </c:ser>
        <c:dLbls>
          <c:dLblPos val="bestFit"/>
          <c:showLegendKey val="0"/>
          <c:showVal val="1"/>
          <c:showCatName val="1"/>
          <c:showSerName val="0"/>
          <c:showPercent val="0"/>
          <c:showBubbleSize val="0"/>
          <c:showLeaderLines val="1"/>
        </c:dLbls>
        <c:gapWidth val="100"/>
        <c:splitType val="pos"/>
        <c:splitPos val="5"/>
        <c:secondPieSize val="125"/>
        <c:serLines/>
      </c:ofPieChart>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8BDBA8AD-3D67-424B-A425-17F68EDECFC4}" type="datetimeFigureOut">
              <a:rPr lang="en-US" smtClean="0"/>
              <a:t>9/18/2013</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76B18E8B-07FF-4DA0-A6C0-54F578606C37}" type="slidenum">
              <a:rPr lang="en-US" smtClean="0"/>
              <a:t>‹#›</a:t>
            </a:fld>
            <a:endParaRPr lang="en-US"/>
          </a:p>
        </p:txBody>
      </p:sp>
    </p:spTree>
    <p:extLst>
      <p:ext uri="{BB962C8B-B14F-4D97-AF65-F5344CB8AC3E}">
        <p14:creationId xmlns:p14="http://schemas.microsoft.com/office/powerpoint/2010/main" val="1176208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830" tIns="46415" rIns="92830" bIns="46415" rtlCol="0"/>
          <a:lstStyle>
            <a:lvl1pPr algn="r">
              <a:defRPr sz="1200"/>
            </a:lvl1pPr>
          </a:lstStyle>
          <a:p>
            <a:fld id="{3762ABDB-BC7B-446A-AD1E-050243A0BEAC}" type="datetimeFigureOut">
              <a:rPr lang="en-US" smtClean="0"/>
              <a:pPr/>
              <a:t>9/18/2013</a:t>
            </a:fld>
            <a:endParaRPr lang="en-US"/>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lIns="92830" tIns="46415" rIns="92830" bIns="46415" rtlCol="0" anchor="b"/>
          <a:lstStyle>
            <a:lvl1pPr algn="r">
              <a:defRPr sz="1200"/>
            </a:lvl1pPr>
          </a:lstStyle>
          <a:p>
            <a:fld id="{E579C637-2005-48CD-9D46-5C8F520F1236}" type="slidenum">
              <a:rPr lang="en-US" smtClean="0"/>
              <a:pPr/>
              <a:t>‹#›</a:t>
            </a:fld>
            <a:endParaRPr lang="en-US"/>
          </a:p>
        </p:txBody>
      </p:sp>
      <p:sp>
        <p:nvSpPr>
          <p:cNvPr id="8" name="Slide Image Placeholder 7"/>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2652338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normAutofit/>
          </a:bodyPr>
          <a:lstStyle/>
          <a:p>
            <a:pPr defTabSz="928299">
              <a:defRPr/>
            </a:pPr>
            <a:r>
              <a:rPr lang="en-US" dirty="0" smtClean="0"/>
              <a:t>Only 19% (47 of the 254) measures were shared</a:t>
            </a:r>
          </a:p>
          <a:p>
            <a:r>
              <a:rPr lang="en-US" dirty="0" smtClean="0"/>
              <a:t>82%</a:t>
            </a:r>
            <a:r>
              <a:rPr lang="en-US" baseline="0" dirty="0" smtClean="0"/>
              <a:t> (207 of the 254) measures were exclusively used by one state</a:t>
            </a:r>
            <a:endParaRPr lang="en-US" dirty="0"/>
          </a:p>
        </p:txBody>
      </p:sp>
      <p:sp>
        <p:nvSpPr>
          <p:cNvPr id="4" name="Slide Number Placeholder 3"/>
          <p:cNvSpPr>
            <a:spLocks noGrp="1"/>
          </p:cNvSpPr>
          <p:nvPr>
            <p:ph type="sldNum" sz="quarter" idx="10"/>
          </p:nvPr>
        </p:nvSpPr>
        <p:spPr/>
        <p:txBody>
          <a:bodyPr/>
          <a:lstStyle/>
          <a:p>
            <a:fld id="{E579C637-2005-48CD-9D46-5C8F520F1236}"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a:prstGeom prst="rect">
            <a:avLst/>
          </a:prstGeo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08914E-BA06-427E-9BA4-202E7CE26547}" type="slidenum">
              <a:rPr lang="en-US" smtClean="0"/>
              <a:pPr/>
              <a:t>33</a:t>
            </a:fld>
            <a:endParaRPr lang="en-US"/>
          </a:p>
        </p:txBody>
      </p:sp>
    </p:spTree>
    <p:extLst>
      <p:ext uri="{BB962C8B-B14F-4D97-AF65-F5344CB8AC3E}">
        <p14:creationId xmlns:p14="http://schemas.microsoft.com/office/powerpoint/2010/main" val="31550353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07" name="Picture 11" descr="covver"/>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099" name="Rectangle 3"/>
          <p:cNvSpPr>
            <a:spLocks noGrp="1" noChangeArrowheads="1"/>
          </p:cNvSpPr>
          <p:nvPr>
            <p:ph type="ctrTitle"/>
          </p:nvPr>
        </p:nvSpPr>
        <p:spPr>
          <a:xfrm>
            <a:off x="304800" y="1447800"/>
            <a:ext cx="8305800" cy="1600200"/>
          </a:xfrm>
        </p:spPr>
        <p:txBody>
          <a:bodyPr anchor="t"/>
          <a:lstStyle>
            <a:lvl1pPr>
              <a:defRPr sz="3600" baseline="0">
                <a:solidFill>
                  <a:srgbClr val="526F86"/>
                </a:solidFill>
              </a:defRPr>
            </a:lvl1pPr>
          </a:lstStyle>
          <a:p>
            <a:r>
              <a:rPr lang="en-US" smtClean="0"/>
              <a:t>Click to edit Master title style</a:t>
            </a:r>
            <a:endParaRPr lang="en-US" dirty="0"/>
          </a:p>
        </p:txBody>
      </p:sp>
      <p:sp>
        <p:nvSpPr>
          <p:cNvPr id="4100" name="Rectangle 4"/>
          <p:cNvSpPr>
            <a:spLocks noGrp="1" noChangeArrowheads="1"/>
          </p:cNvSpPr>
          <p:nvPr>
            <p:ph type="subTitle" idx="1"/>
          </p:nvPr>
        </p:nvSpPr>
        <p:spPr>
          <a:xfrm>
            <a:off x="228600" y="5943600"/>
            <a:ext cx="5715000" cy="685800"/>
          </a:xfrm>
        </p:spPr>
        <p:txBody>
          <a:bodyPr/>
          <a:lstStyle>
            <a:lvl1pPr marL="0" indent="0">
              <a:lnSpc>
                <a:spcPct val="100000"/>
              </a:lnSpc>
              <a:buFont typeface="Wingdings" pitchFamily="16" charset="2"/>
              <a:buNone/>
              <a:defRPr sz="1400" b="1" baseline="0">
                <a:solidFill>
                  <a:schemeClr val="bg1"/>
                </a:solidFill>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70613" y="-76200"/>
            <a:ext cx="1979612"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6200"/>
            <a:ext cx="57896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524000"/>
            <a:ext cx="380841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41813" y="1524000"/>
            <a:ext cx="38084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CDFDD91-9DC5-443A-B5D4-A4D827708E6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inner_01"/>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228600" y="-76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524000"/>
            <a:ext cx="776922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0" name="Rectangle 6"/>
          <p:cNvSpPr>
            <a:spLocks noGrp="1" noChangeArrowheads="1"/>
          </p:cNvSpPr>
          <p:nvPr>
            <p:ph type="sldNum" sz="quarter" idx="4"/>
          </p:nvPr>
        </p:nvSpPr>
        <p:spPr bwMode="auto">
          <a:xfrm>
            <a:off x="8382000" y="6400800"/>
            <a:ext cx="53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6CDFDD91-9DC5-443A-B5D4-A4D827708E68}" type="slidenum">
              <a:rPr lang="en-US" smtClean="0"/>
              <a:pPr/>
              <a:t>‹#›</a:t>
            </a:fld>
            <a:endParaRPr lang="en-US"/>
          </a:p>
        </p:txBody>
      </p:sp>
      <p:sp>
        <p:nvSpPr>
          <p:cNvPr id="1034" name="Rectangle 10"/>
          <p:cNvSpPr>
            <a:spLocks noChangeArrowheads="1"/>
          </p:cNvSpPr>
          <p:nvPr/>
        </p:nvSpPr>
        <p:spPr bwMode="auto">
          <a:xfrm>
            <a:off x="1143000" y="6096000"/>
            <a:ext cx="6477000" cy="762000"/>
          </a:xfrm>
          <a:prstGeom prst="rect">
            <a:avLst/>
          </a:prstGeom>
          <a:noFill/>
          <a:ln w="9525">
            <a:noFill/>
            <a:miter lim="800000"/>
            <a:headEnd/>
            <a:tailEnd/>
          </a:ln>
        </p:spPr>
        <p:txBody>
          <a:bodyPr anchor="ctr"/>
          <a:lstStyle/>
          <a:p>
            <a:pPr eaLnBrk="1" hangingPunct="1"/>
            <a:endParaRPr lang="en-US" sz="20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200">
          <a:solidFill>
            <a:schemeClr val="accent1"/>
          </a:solidFill>
          <a:latin typeface="+mj-lt"/>
          <a:ea typeface="+mj-ea"/>
          <a:cs typeface="+mj-cs"/>
        </a:defRPr>
      </a:lvl1pPr>
      <a:lvl2pPr algn="l" rtl="0" eaLnBrk="1" fontAlgn="base" hangingPunct="1">
        <a:spcBef>
          <a:spcPct val="0"/>
        </a:spcBef>
        <a:spcAft>
          <a:spcPct val="0"/>
        </a:spcAft>
        <a:defRPr sz="3200">
          <a:solidFill>
            <a:schemeClr val="accent1"/>
          </a:solidFill>
          <a:latin typeface="Arial" charset="0"/>
          <a:ea typeface="ＭＳ Ｐゴシック" pitchFamily="16" charset="-128"/>
        </a:defRPr>
      </a:lvl2pPr>
      <a:lvl3pPr algn="l" rtl="0" eaLnBrk="1" fontAlgn="base" hangingPunct="1">
        <a:spcBef>
          <a:spcPct val="0"/>
        </a:spcBef>
        <a:spcAft>
          <a:spcPct val="0"/>
        </a:spcAft>
        <a:defRPr sz="3200">
          <a:solidFill>
            <a:schemeClr val="accent1"/>
          </a:solidFill>
          <a:latin typeface="Arial" charset="0"/>
          <a:ea typeface="ＭＳ Ｐゴシック" pitchFamily="16" charset="-128"/>
        </a:defRPr>
      </a:lvl3pPr>
      <a:lvl4pPr algn="l" rtl="0" eaLnBrk="1" fontAlgn="base" hangingPunct="1">
        <a:spcBef>
          <a:spcPct val="0"/>
        </a:spcBef>
        <a:spcAft>
          <a:spcPct val="0"/>
        </a:spcAft>
        <a:defRPr sz="3200">
          <a:solidFill>
            <a:schemeClr val="accent1"/>
          </a:solidFill>
          <a:latin typeface="Arial" charset="0"/>
          <a:ea typeface="ＭＳ Ｐゴシック" pitchFamily="16" charset="-128"/>
        </a:defRPr>
      </a:lvl4pPr>
      <a:lvl5pPr algn="l" rtl="0" eaLnBrk="1" fontAlgn="base" hangingPunct="1">
        <a:spcBef>
          <a:spcPct val="0"/>
        </a:spcBef>
        <a:spcAft>
          <a:spcPct val="0"/>
        </a:spcAft>
        <a:defRPr sz="3200">
          <a:solidFill>
            <a:schemeClr val="accent1"/>
          </a:solidFill>
          <a:latin typeface="Arial" charset="0"/>
          <a:ea typeface="ＭＳ Ｐゴシック" pitchFamily="16" charset="-128"/>
        </a:defRPr>
      </a:lvl5pPr>
      <a:lvl6pPr marL="457200" algn="l" rtl="0" eaLnBrk="1" fontAlgn="base" hangingPunct="1">
        <a:spcBef>
          <a:spcPct val="0"/>
        </a:spcBef>
        <a:spcAft>
          <a:spcPct val="0"/>
        </a:spcAft>
        <a:defRPr sz="3200">
          <a:solidFill>
            <a:schemeClr val="accent1"/>
          </a:solidFill>
          <a:latin typeface="Arial" charset="0"/>
          <a:ea typeface="ＭＳ Ｐゴシック" pitchFamily="16" charset="-128"/>
        </a:defRPr>
      </a:lvl6pPr>
      <a:lvl7pPr marL="914400" algn="l" rtl="0" eaLnBrk="1" fontAlgn="base" hangingPunct="1">
        <a:spcBef>
          <a:spcPct val="0"/>
        </a:spcBef>
        <a:spcAft>
          <a:spcPct val="0"/>
        </a:spcAft>
        <a:defRPr sz="3200">
          <a:solidFill>
            <a:schemeClr val="accent1"/>
          </a:solidFill>
          <a:latin typeface="Arial" charset="0"/>
          <a:ea typeface="ＭＳ Ｐゴシック" pitchFamily="16" charset="-128"/>
        </a:defRPr>
      </a:lvl7pPr>
      <a:lvl8pPr marL="1371600" algn="l" rtl="0" eaLnBrk="1" fontAlgn="base" hangingPunct="1">
        <a:spcBef>
          <a:spcPct val="0"/>
        </a:spcBef>
        <a:spcAft>
          <a:spcPct val="0"/>
        </a:spcAft>
        <a:defRPr sz="3200">
          <a:solidFill>
            <a:schemeClr val="accent1"/>
          </a:solidFill>
          <a:latin typeface="Arial" charset="0"/>
          <a:ea typeface="ＭＳ Ｐゴシック" pitchFamily="16" charset="-128"/>
        </a:defRPr>
      </a:lvl8pPr>
      <a:lvl9pPr marL="1828800" algn="l" rtl="0" eaLnBrk="1" fontAlgn="base" hangingPunct="1">
        <a:spcBef>
          <a:spcPct val="0"/>
        </a:spcBef>
        <a:spcAft>
          <a:spcPct val="0"/>
        </a:spcAft>
        <a:defRPr sz="3200">
          <a:solidFill>
            <a:schemeClr val="accent1"/>
          </a:solidFill>
          <a:latin typeface="Arial" charset="0"/>
          <a:ea typeface="ＭＳ Ｐゴシック" pitchFamily="16" charset="-128"/>
        </a:defRPr>
      </a:lvl9pPr>
    </p:titleStyle>
    <p:body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hyperlink" Target="mailto:mbailit@bailit-health.com" TargetMode="External"/><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0"/>
            <a:ext cx="8305800" cy="1752600"/>
          </a:xfrm>
        </p:spPr>
        <p:txBody>
          <a:bodyPr/>
          <a:lstStyle/>
          <a:p>
            <a:r>
              <a:rPr lang="en-US" dirty="0" smtClean="0"/>
              <a:t/>
            </a:r>
            <a:br>
              <a:rPr lang="en-US" dirty="0" smtClean="0"/>
            </a:br>
            <a:r>
              <a:rPr lang="en-US" b="1" dirty="0"/>
              <a:t>The </a:t>
            </a:r>
            <a:r>
              <a:rPr lang="en-US" b="1" dirty="0" smtClean="0"/>
              <a:t>Significant Lack of Alignment Across State and Regional </a:t>
            </a:r>
            <a:r>
              <a:rPr lang="en-US" b="1" dirty="0"/>
              <a:t>Health Measure </a:t>
            </a:r>
            <a:r>
              <a:rPr lang="en-US" b="1" dirty="0" smtClean="0"/>
              <a:t>Sets</a:t>
            </a:r>
            <a:r>
              <a:rPr lang="en-US" dirty="0" smtClean="0"/>
              <a:t>:</a:t>
            </a:r>
            <a:br>
              <a:rPr lang="en-US" dirty="0" smtClean="0"/>
            </a:br>
            <a:r>
              <a:rPr lang="en-US" sz="3200" i="1" dirty="0" smtClean="0"/>
              <a:t>An Analysis of 48 State and Regional Measure Sets, Presentation</a:t>
            </a:r>
            <a:endParaRPr lang="en-US" sz="3200" i="1" dirty="0"/>
          </a:p>
        </p:txBody>
      </p:sp>
      <p:sp>
        <p:nvSpPr>
          <p:cNvPr id="3" name="Subtitle 2"/>
          <p:cNvSpPr>
            <a:spLocks noGrp="1"/>
          </p:cNvSpPr>
          <p:nvPr>
            <p:ph type="subTitle" idx="1"/>
          </p:nvPr>
        </p:nvSpPr>
        <p:spPr>
          <a:xfrm>
            <a:off x="228600" y="5791200"/>
            <a:ext cx="5715000" cy="838200"/>
          </a:xfrm>
        </p:spPr>
        <p:txBody>
          <a:bodyPr/>
          <a:lstStyle/>
          <a:p>
            <a:r>
              <a:rPr lang="en-US" dirty="0" smtClean="0"/>
              <a:t>Kate Reinhalter Bazinsky</a:t>
            </a:r>
          </a:p>
          <a:p>
            <a:r>
              <a:rPr lang="en-US" dirty="0" smtClean="0"/>
              <a:t>Michael Bailit</a:t>
            </a:r>
          </a:p>
          <a:p>
            <a:r>
              <a:rPr lang="en-US" smtClean="0"/>
              <a:t>September 10, </a:t>
            </a:r>
            <a:r>
              <a:rPr lang="en-US" dirty="0" smtClean="0"/>
              <a:t>2013</a:t>
            </a:r>
            <a:endParaRPr lang="en-US" dirty="0"/>
          </a:p>
          <a:p>
            <a:endParaRPr lang="en-US" dirty="0"/>
          </a:p>
        </p:txBody>
      </p:sp>
    </p:spTree>
    <p:extLst>
      <p:ext uri="{BB962C8B-B14F-4D97-AF65-F5344CB8AC3E}">
        <p14:creationId xmlns:p14="http://schemas.microsoft.com/office/powerpoint/2010/main" val="2166970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76200"/>
            <a:ext cx="8661400" cy="1143000"/>
          </a:xfrm>
        </p:spPr>
        <p:txBody>
          <a:bodyPr/>
          <a:lstStyle/>
          <a:p>
            <a:r>
              <a:rPr lang="en-US" dirty="0" smtClean="0"/>
              <a:t>How often are the “shared measures” shared?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13627518"/>
              </p:ext>
            </p:extLst>
          </p:nvPr>
        </p:nvGraphicFramePr>
        <p:xfrm>
          <a:off x="-342900" y="1066800"/>
          <a:ext cx="8686800" cy="518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10</a:t>
            </a:fld>
            <a:endParaRPr lang="en-US"/>
          </a:p>
        </p:txBody>
      </p:sp>
      <p:sp>
        <p:nvSpPr>
          <p:cNvPr id="6" name="TextBox 5"/>
          <p:cNvSpPr txBox="1"/>
          <p:nvPr/>
        </p:nvSpPr>
        <p:spPr>
          <a:xfrm>
            <a:off x="6553200" y="5334000"/>
            <a:ext cx="2438400" cy="1200329"/>
          </a:xfrm>
          <a:prstGeom prst="rect">
            <a:avLst/>
          </a:prstGeom>
          <a:noFill/>
        </p:spPr>
        <p:txBody>
          <a:bodyPr wrap="square" rtlCol="0">
            <a:spAutoFit/>
          </a:bodyPr>
          <a:lstStyle/>
          <a:p>
            <a:r>
              <a:rPr lang="en-US" dirty="0" smtClean="0"/>
              <a:t>Only 19 measures were shared by at least 1/3 (16+) of the measure sets </a:t>
            </a:r>
            <a:endParaRPr lang="en-US" dirty="0"/>
          </a:p>
        </p:txBody>
      </p:sp>
      <p:sp>
        <p:nvSpPr>
          <p:cNvPr id="7" name="TextBox 6"/>
          <p:cNvSpPr txBox="1"/>
          <p:nvPr/>
        </p:nvSpPr>
        <p:spPr>
          <a:xfrm>
            <a:off x="330200" y="5562600"/>
            <a:ext cx="2362200" cy="646331"/>
          </a:xfrm>
          <a:prstGeom prst="rect">
            <a:avLst/>
          </a:prstGeom>
          <a:noFill/>
        </p:spPr>
        <p:txBody>
          <a:bodyPr wrap="square" rtlCol="0">
            <a:spAutoFit/>
          </a:bodyPr>
          <a:lstStyle/>
          <a:p>
            <a:pPr algn="ctr"/>
            <a:r>
              <a:rPr lang="en-US" dirty="0" smtClean="0"/>
              <a:t>Most measures are not shared</a:t>
            </a:r>
            <a:endParaRPr lang="en-US" dirty="0"/>
          </a:p>
        </p:txBody>
      </p:sp>
      <p:cxnSp>
        <p:nvCxnSpPr>
          <p:cNvPr id="11" name="Straight Arrow Connector 10"/>
          <p:cNvCxnSpPr/>
          <p:nvPr/>
        </p:nvCxnSpPr>
        <p:spPr bwMode="auto">
          <a:xfrm flipV="1">
            <a:off x="1511300" y="4953000"/>
            <a:ext cx="0" cy="56566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Rectangle 11"/>
          <p:cNvSpPr/>
          <p:nvPr/>
        </p:nvSpPr>
        <p:spPr bwMode="auto">
          <a:xfrm>
            <a:off x="330200" y="5518666"/>
            <a:ext cx="2362200" cy="690265"/>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4" name="TextBox 13"/>
          <p:cNvSpPr txBox="1"/>
          <p:nvPr/>
        </p:nvSpPr>
        <p:spPr>
          <a:xfrm>
            <a:off x="330200" y="1072922"/>
            <a:ext cx="8356600" cy="523220"/>
          </a:xfrm>
          <a:prstGeom prst="rect">
            <a:avLst/>
          </a:prstGeom>
          <a:noFill/>
        </p:spPr>
        <p:txBody>
          <a:bodyPr wrap="square" rtlCol="0">
            <a:spAutoFit/>
          </a:bodyPr>
          <a:lstStyle/>
          <a:p>
            <a:pPr algn="ctr"/>
            <a:r>
              <a:rPr lang="en-US" sz="2800" dirty="0" smtClean="0"/>
              <a:t>Not that often…</a:t>
            </a:r>
            <a:endParaRPr lang="en-US" sz="2800" dirty="0"/>
          </a:p>
        </p:txBody>
      </p:sp>
      <p:cxnSp>
        <p:nvCxnSpPr>
          <p:cNvPr id="16" name="Straight Arrow Connector 15"/>
          <p:cNvCxnSpPr/>
          <p:nvPr/>
        </p:nvCxnSpPr>
        <p:spPr bwMode="auto">
          <a:xfrm flipV="1">
            <a:off x="7620000" y="4670168"/>
            <a:ext cx="0" cy="58763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Rectangle 16"/>
          <p:cNvSpPr/>
          <p:nvPr/>
        </p:nvSpPr>
        <p:spPr bwMode="auto">
          <a:xfrm>
            <a:off x="6553200" y="5290066"/>
            <a:ext cx="2362200" cy="1244263"/>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3394223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05800" cy="1143000"/>
          </a:xfrm>
        </p:spPr>
        <p:txBody>
          <a:bodyPr/>
          <a:lstStyle/>
          <a:p>
            <a:r>
              <a:rPr lang="en-US" dirty="0" smtClean="0"/>
              <a:t>Finding #3: Non-alignment persists despite preference for standard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9772251"/>
              </p:ext>
            </p:extLst>
          </p:nvPr>
        </p:nvGraphicFramePr>
        <p:xfrm>
          <a:off x="-114301" y="1066800"/>
          <a:ext cx="52578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11</a:t>
            </a:fld>
            <a:endParaRPr lang="en-US"/>
          </a:p>
        </p:txBody>
      </p:sp>
      <p:sp>
        <p:nvSpPr>
          <p:cNvPr id="6" name="TextBox 5"/>
          <p:cNvSpPr txBox="1"/>
          <p:nvPr/>
        </p:nvSpPr>
        <p:spPr>
          <a:xfrm>
            <a:off x="457199" y="5678983"/>
            <a:ext cx="4114801" cy="646331"/>
          </a:xfrm>
          <a:prstGeom prst="rect">
            <a:avLst/>
          </a:prstGeom>
          <a:noFill/>
        </p:spPr>
        <p:txBody>
          <a:bodyPr wrap="square" rtlCol="0">
            <a:spAutoFit/>
          </a:bodyPr>
          <a:lstStyle/>
          <a:p>
            <a:pPr algn="ctr"/>
            <a:r>
              <a:rPr lang="en-US" dirty="0" smtClean="0"/>
              <a:t>Measures by measure type</a:t>
            </a:r>
          </a:p>
          <a:p>
            <a:pPr algn="ctr"/>
            <a:r>
              <a:rPr lang="en-US" i="1" dirty="0" smtClean="0"/>
              <a:t>n = 1367</a:t>
            </a:r>
            <a:endParaRPr lang="en-US" i="1" dirty="0"/>
          </a:p>
        </p:txBody>
      </p:sp>
      <p:cxnSp>
        <p:nvCxnSpPr>
          <p:cNvPr id="7" name="Straight Connector 6"/>
          <p:cNvCxnSpPr/>
          <p:nvPr/>
        </p:nvCxnSpPr>
        <p:spPr bwMode="auto">
          <a:xfrm flipH="1" flipV="1">
            <a:off x="914400" y="6002148"/>
            <a:ext cx="3124200" cy="9185"/>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3" name="TextBox 2"/>
          <p:cNvSpPr txBox="1"/>
          <p:nvPr/>
        </p:nvSpPr>
        <p:spPr>
          <a:xfrm>
            <a:off x="4953000" y="1447800"/>
            <a:ext cx="3886200" cy="5909310"/>
          </a:xfrm>
          <a:prstGeom prst="rect">
            <a:avLst/>
          </a:prstGeom>
          <a:noFill/>
        </p:spPr>
        <p:txBody>
          <a:bodyPr wrap="square" rtlCol="0">
            <a:spAutoFit/>
          </a:bodyPr>
          <a:lstStyle/>
          <a:p>
            <a:r>
              <a:rPr lang="en-US" b="1" dirty="0" smtClean="0"/>
              <a:t>Standard: </a:t>
            </a:r>
            <a:r>
              <a:rPr lang="en-US" dirty="0" smtClean="0"/>
              <a:t>measures from a known source (e.g., NCQA, AHRQ)</a:t>
            </a:r>
          </a:p>
          <a:p>
            <a:endParaRPr lang="en-US" dirty="0"/>
          </a:p>
          <a:p>
            <a:r>
              <a:rPr lang="en-US" b="1" dirty="0" smtClean="0"/>
              <a:t>Modified: </a:t>
            </a:r>
            <a:r>
              <a:rPr lang="en-US" dirty="0" smtClean="0"/>
              <a:t>standard measures with a change to the traditional specifications </a:t>
            </a:r>
          </a:p>
          <a:p>
            <a:endParaRPr lang="en-US" dirty="0" smtClean="0"/>
          </a:p>
          <a:p>
            <a:r>
              <a:rPr lang="en-US" b="1" dirty="0" smtClean="0"/>
              <a:t>Homegrown: </a:t>
            </a:r>
            <a:r>
              <a:rPr lang="en-US" dirty="0"/>
              <a:t>measures that were indicated on the source document as having been created by the developer of the measure </a:t>
            </a:r>
            <a:r>
              <a:rPr lang="en-US" dirty="0" smtClean="0"/>
              <a:t>set</a:t>
            </a:r>
            <a:endParaRPr lang="en-US" dirty="0"/>
          </a:p>
          <a:p>
            <a:endParaRPr lang="en-US" dirty="0"/>
          </a:p>
          <a:p>
            <a:r>
              <a:rPr lang="en-US" b="1" dirty="0" smtClean="0"/>
              <a:t>Undetermined: </a:t>
            </a:r>
            <a:r>
              <a:rPr lang="en-US" dirty="0" smtClean="0"/>
              <a:t>measures that were not indicated as “homegrown”, but for which the source could not be identified</a:t>
            </a:r>
          </a:p>
          <a:p>
            <a:endParaRPr lang="en-US" dirty="0" smtClean="0"/>
          </a:p>
          <a:p>
            <a:r>
              <a:rPr lang="en-US" b="1" dirty="0" smtClean="0"/>
              <a:t>Other: </a:t>
            </a:r>
            <a:r>
              <a:rPr lang="en-US" dirty="0" smtClean="0"/>
              <a:t>a measure bundle or composite </a:t>
            </a:r>
            <a:endParaRPr lang="en-US" dirty="0"/>
          </a:p>
          <a:p>
            <a:endParaRPr lang="en-US" dirty="0"/>
          </a:p>
          <a:p>
            <a:endParaRPr lang="en-US" dirty="0"/>
          </a:p>
        </p:txBody>
      </p:sp>
      <p:sp>
        <p:nvSpPr>
          <p:cNvPr id="8" name="Rectangle 7"/>
          <p:cNvSpPr/>
          <p:nvPr/>
        </p:nvSpPr>
        <p:spPr bwMode="auto">
          <a:xfrm>
            <a:off x="4953000" y="1143000"/>
            <a:ext cx="3886200" cy="56388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9" name="Rectangle 8"/>
          <p:cNvSpPr/>
          <p:nvPr/>
        </p:nvSpPr>
        <p:spPr bwMode="auto">
          <a:xfrm>
            <a:off x="4953000" y="1066800"/>
            <a:ext cx="38862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0" name="TextBox 9"/>
          <p:cNvSpPr txBox="1"/>
          <p:nvPr/>
        </p:nvSpPr>
        <p:spPr>
          <a:xfrm>
            <a:off x="4953000" y="1066800"/>
            <a:ext cx="3886200" cy="381000"/>
          </a:xfrm>
          <a:prstGeom prst="rect">
            <a:avLst/>
          </a:prstGeom>
          <a:noFill/>
        </p:spPr>
        <p:txBody>
          <a:bodyPr wrap="square" rtlCol="0">
            <a:spAutoFit/>
          </a:bodyPr>
          <a:lstStyle/>
          <a:p>
            <a:pPr algn="ctr"/>
            <a:r>
              <a:rPr lang="en-US" b="1" dirty="0" smtClean="0"/>
              <a:t>Defining </a:t>
            </a:r>
            <a:r>
              <a:rPr lang="en-US" b="1" dirty="0"/>
              <a:t>T</a:t>
            </a:r>
            <a:r>
              <a:rPr lang="en-US" b="1" dirty="0" smtClean="0"/>
              <a:t>erms</a:t>
            </a:r>
            <a:endParaRPr lang="en-US" b="1" dirty="0"/>
          </a:p>
        </p:txBody>
      </p:sp>
    </p:spTree>
    <p:extLst>
      <p:ext uri="{BB962C8B-B14F-4D97-AF65-F5344CB8AC3E}">
        <p14:creationId xmlns:p14="http://schemas.microsoft.com/office/powerpoint/2010/main" val="4142446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Most measures used are standard NQF-endorsed measures and/or from HEDIS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9387848"/>
              </p:ext>
            </p:extLst>
          </p:nvPr>
        </p:nvGraphicFramePr>
        <p:xfrm>
          <a:off x="-152400" y="1206787"/>
          <a:ext cx="5037666"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12</a:t>
            </a:fld>
            <a:endParaRPr lang="en-US"/>
          </a:p>
        </p:txBody>
      </p:sp>
      <p:grpSp>
        <p:nvGrpSpPr>
          <p:cNvPr id="15" name="Group 14"/>
          <p:cNvGrpSpPr/>
          <p:nvPr/>
        </p:nvGrpSpPr>
        <p:grpSpPr>
          <a:xfrm>
            <a:off x="896773" y="5326797"/>
            <a:ext cx="3185410" cy="830997"/>
            <a:chOff x="896773" y="5638800"/>
            <a:chExt cx="3185410" cy="830997"/>
          </a:xfrm>
        </p:grpSpPr>
        <p:sp>
          <p:nvSpPr>
            <p:cNvPr id="6" name="TextBox 5"/>
            <p:cNvSpPr txBox="1"/>
            <p:nvPr/>
          </p:nvSpPr>
          <p:spPr>
            <a:xfrm>
              <a:off x="896773" y="5638800"/>
              <a:ext cx="3185410" cy="830997"/>
            </a:xfrm>
            <a:prstGeom prst="rect">
              <a:avLst/>
            </a:prstGeom>
            <a:noFill/>
          </p:spPr>
          <p:txBody>
            <a:bodyPr wrap="square" rtlCol="0">
              <a:spAutoFit/>
            </a:bodyPr>
            <a:lstStyle/>
            <a:p>
              <a:pPr algn="ctr"/>
              <a:r>
                <a:rPr lang="en-US" sz="1600" dirty="0" smtClean="0"/>
                <a:t>Percentage of total measures that are NQF-endorsed</a:t>
              </a:r>
            </a:p>
            <a:p>
              <a:pPr algn="ctr"/>
              <a:r>
                <a:rPr lang="en-US" sz="1600" i="1" dirty="0" smtClean="0"/>
                <a:t>n = 1367</a:t>
              </a:r>
              <a:endParaRPr lang="en-US" sz="1600" i="1" dirty="0"/>
            </a:p>
          </p:txBody>
        </p:sp>
        <p:cxnSp>
          <p:nvCxnSpPr>
            <p:cNvPr id="7" name="Straight Connector 6"/>
            <p:cNvCxnSpPr/>
            <p:nvPr/>
          </p:nvCxnSpPr>
          <p:spPr bwMode="auto">
            <a:xfrm flipH="1">
              <a:off x="1159933" y="6172200"/>
              <a:ext cx="2726267"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grpSp>
      <p:graphicFrame>
        <p:nvGraphicFramePr>
          <p:cNvPr id="8" name="Content Placeholder 4"/>
          <p:cNvGraphicFramePr>
            <a:graphicFrameLocks/>
          </p:cNvGraphicFramePr>
          <p:nvPr>
            <p:extLst>
              <p:ext uri="{D42A27DB-BD31-4B8C-83A1-F6EECF244321}">
                <p14:modId xmlns:p14="http://schemas.microsoft.com/office/powerpoint/2010/main" val="2408158027"/>
              </p:ext>
            </p:extLst>
          </p:nvPr>
        </p:nvGraphicFramePr>
        <p:xfrm>
          <a:off x="4031383" y="957997"/>
          <a:ext cx="5061817" cy="4351235"/>
        </p:xfrm>
        <a:graphic>
          <a:graphicData uri="http://schemas.openxmlformats.org/drawingml/2006/chart">
            <c:chart xmlns:c="http://schemas.openxmlformats.org/drawingml/2006/chart" xmlns:r="http://schemas.openxmlformats.org/officeDocument/2006/relationships" r:id="rId3"/>
          </a:graphicData>
        </a:graphic>
      </p:graphicFrame>
      <p:grpSp>
        <p:nvGrpSpPr>
          <p:cNvPr id="14" name="Group 13"/>
          <p:cNvGrpSpPr/>
          <p:nvPr/>
        </p:nvGrpSpPr>
        <p:grpSpPr>
          <a:xfrm>
            <a:off x="5317067" y="5410200"/>
            <a:ext cx="3352800" cy="584775"/>
            <a:chOff x="5317067" y="5722203"/>
            <a:chExt cx="3352800" cy="584775"/>
          </a:xfrm>
        </p:grpSpPr>
        <p:sp>
          <p:nvSpPr>
            <p:cNvPr id="9" name="TextBox 8"/>
            <p:cNvSpPr txBox="1"/>
            <p:nvPr/>
          </p:nvSpPr>
          <p:spPr>
            <a:xfrm>
              <a:off x="5317067" y="5722203"/>
              <a:ext cx="3352800" cy="584775"/>
            </a:xfrm>
            <a:prstGeom prst="rect">
              <a:avLst/>
            </a:prstGeom>
            <a:noFill/>
          </p:spPr>
          <p:txBody>
            <a:bodyPr wrap="square" rtlCol="0">
              <a:spAutoFit/>
            </a:bodyPr>
            <a:lstStyle/>
            <a:p>
              <a:pPr algn="ctr"/>
              <a:r>
                <a:rPr lang="en-US" sz="1600" dirty="0" smtClean="0"/>
                <a:t>Measures by Source</a:t>
              </a:r>
            </a:p>
            <a:p>
              <a:pPr algn="ctr"/>
              <a:r>
                <a:rPr lang="en-US" sz="1600" i="1" dirty="0" smtClean="0"/>
                <a:t>n = 1367</a:t>
              </a:r>
              <a:endParaRPr lang="en-US" sz="1600" i="1" dirty="0"/>
            </a:p>
          </p:txBody>
        </p:sp>
        <p:cxnSp>
          <p:nvCxnSpPr>
            <p:cNvPr id="10" name="Straight Connector 9"/>
            <p:cNvCxnSpPr/>
            <p:nvPr/>
          </p:nvCxnSpPr>
          <p:spPr bwMode="auto">
            <a:xfrm flipH="1">
              <a:off x="5579533" y="6014590"/>
              <a:ext cx="2726267"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grpSp>
      <p:graphicFrame>
        <p:nvGraphicFramePr>
          <p:cNvPr id="3" name="Chart 2"/>
          <p:cNvGraphicFramePr/>
          <p:nvPr>
            <p:extLst>
              <p:ext uri="{D42A27DB-BD31-4B8C-83A1-F6EECF244321}">
                <p14:modId xmlns:p14="http://schemas.microsoft.com/office/powerpoint/2010/main" val="2502042544"/>
              </p:ext>
            </p:extLst>
          </p:nvPr>
        </p:nvGraphicFramePr>
        <p:xfrm>
          <a:off x="1524000" y="1130587"/>
          <a:ext cx="9525000" cy="45720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1159933" y="6324600"/>
            <a:ext cx="7298267" cy="523220"/>
          </a:xfrm>
          <a:prstGeom prst="rect">
            <a:avLst/>
          </a:prstGeom>
          <a:noFill/>
        </p:spPr>
        <p:txBody>
          <a:bodyPr wrap="square" rtlCol="0">
            <a:spAutoFit/>
          </a:bodyPr>
          <a:lstStyle/>
          <a:p>
            <a:r>
              <a:rPr lang="en-US" sz="1400" dirty="0" smtClean="0"/>
              <a:t>Note: the standard measures described here include those standard measures that have been modified.</a:t>
            </a:r>
            <a:endParaRPr lang="en-US" sz="1400" dirty="0"/>
          </a:p>
        </p:txBody>
      </p:sp>
    </p:spTree>
    <p:extLst>
      <p:ext uri="{BB962C8B-B14F-4D97-AF65-F5344CB8AC3E}">
        <p14:creationId xmlns:p14="http://schemas.microsoft.com/office/powerpoint/2010/main" val="1604100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dirty="0" smtClean="0"/>
              <a:t>But a much smaller percentage of the distinct measures are NQF-endorsed and/or from HEDIS</a:t>
            </a:r>
            <a:endParaRPr lang="en-US" dirty="0"/>
          </a:p>
        </p:txBody>
      </p:sp>
      <p:sp>
        <p:nvSpPr>
          <p:cNvPr id="4" name="Slide Number Placeholder 3"/>
          <p:cNvSpPr>
            <a:spLocks noGrp="1"/>
          </p:cNvSpPr>
          <p:nvPr>
            <p:ph type="sldNum" sz="quarter" idx="10"/>
          </p:nvPr>
        </p:nvSpPr>
        <p:spPr>
          <a:xfrm>
            <a:off x="8382000" y="6350000"/>
            <a:ext cx="533400" cy="228600"/>
          </a:xfrm>
        </p:spPr>
        <p:txBody>
          <a:bodyPr/>
          <a:lstStyle/>
          <a:p>
            <a:fld id="{6CDFDD91-9DC5-443A-B5D4-A4D827708E68}" type="slidenum">
              <a:rPr lang="en-US" smtClean="0"/>
              <a:pPr/>
              <a:t>13</a:t>
            </a:fld>
            <a:endParaRPr lang="en-US" dirty="0"/>
          </a:p>
        </p:txBody>
      </p:sp>
      <p:graphicFrame>
        <p:nvGraphicFramePr>
          <p:cNvPr id="8" name="Content Placeholder 4"/>
          <p:cNvGraphicFramePr>
            <a:graphicFrameLocks/>
          </p:cNvGraphicFramePr>
          <p:nvPr>
            <p:extLst>
              <p:ext uri="{D42A27DB-BD31-4B8C-83A1-F6EECF244321}">
                <p14:modId xmlns:p14="http://schemas.microsoft.com/office/powerpoint/2010/main" val="3777965686"/>
              </p:ext>
            </p:extLst>
          </p:nvPr>
        </p:nvGraphicFramePr>
        <p:xfrm>
          <a:off x="-732367" y="1009934"/>
          <a:ext cx="5562600" cy="4678402"/>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533400" y="5519003"/>
            <a:ext cx="3352800" cy="830997"/>
          </a:xfrm>
          <a:prstGeom prst="rect">
            <a:avLst/>
          </a:prstGeom>
          <a:noFill/>
        </p:spPr>
        <p:txBody>
          <a:bodyPr wrap="square" rtlCol="0">
            <a:spAutoFit/>
          </a:bodyPr>
          <a:lstStyle/>
          <a:p>
            <a:pPr algn="ctr"/>
            <a:r>
              <a:rPr lang="en-US" sz="1600" dirty="0" smtClean="0"/>
              <a:t>Percentage of distinct measures that are NQF-endorsed</a:t>
            </a:r>
          </a:p>
          <a:p>
            <a:pPr algn="ctr"/>
            <a:r>
              <a:rPr lang="en-US" sz="1600" i="1" dirty="0" smtClean="0"/>
              <a:t>n = 509</a:t>
            </a:r>
            <a:endParaRPr lang="en-US" sz="1600" i="1" dirty="0"/>
          </a:p>
        </p:txBody>
      </p:sp>
      <p:cxnSp>
        <p:nvCxnSpPr>
          <p:cNvPr id="10" name="Straight Connector 9"/>
          <p:cNvCxnSpPr/>
          <p:nvPr/>
        </p:nvCxnSpPr>
        <p:spPr bwMode="auto">
          <a:xfrm flipH="1">
            <a:off x="685800" y="6045200"/>
            <a:ext cx="2726267"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graphicFrame>
        <p:nvGraphicFramePr>
          <p:cNvPr id="13" name="Content Placeholder 4"/>
          <p:cNvGraphicFramePr>
            <a:graphicFrameLocks noGrp="1"/>
          </p:cNvGraphicFramePr>
          <p:nvPr>
            <p:extLst>
              <p:ext uri="{D42A27DB-BD31-4B8C-83A1-F6EECF244321}">
                <p14:modId xmlns:p14="http://schemas.microsoft.com/office/powerpoint/2010/main" val="59294707"/>
              </p:ext>
            </p:extLst>
          </p:nvPr>
        </p:nvGraphicFramePr>
        <p:xfrm>
          <a:off x="2438400" y="1132006"/>
          <a:ext cx="7391400" cy="4659194"/>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648200" y="5671403"/>
            <a:ext cx="3352800" cy="584775"/>
          </a:xfrm>
          <a:prstGeom prst="rect">
            <a:avLst/>
          </a:prstGeom>
          <a:noFill/>
        </p:spPr>
        <p:txBody>
          <a:bodyPr wrap="square" rtlCol="0">
            <a:spAutoFit/>
          </a:bodyPr>
          <a:lstStyle/>
          <a:p>
            <a:pPr algn="ctr"/>
            <a:r>
              <a:rPr lang="en-US" sz="1600" dirty="0" smtClean="0"/>
              <a:t>Distinct measures by source</a:t>
            </a:r>
          </a:p>
          <a:p>
            <a:pPr algn="ctr"/>
            <a:r>
              <a:rPr lang="en-US" sz="1600" i="1" dirty="0" smtClean="0"/>
              <a:t>n = 509</a:t>
            </a:r>
            <a:endParaRPr lang="en-US" sz="1600" i="1" dirty="0"/>
          </a:p>
        </p:txBody>
      </p:sp>
      <p:cxnSp>
        <p:nvCxnSpPr>
          <p:cNvPr id="15" name="Straight Connector 14"/>
          <p:cNvCxnSpPr/>
          <p:nvPr/>
        </p:nvCxnSpPr>
        <p:spPr bwMode="auto">
          <a:xfrm flipH="1">
            <a:off x="4961466" y="5997657"/>
            <a:ext cx="2726267"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3591859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Programs are selecting different subsets of standard measures</a:t>
            </a:r>
            <a:endParaRPr lang="en-US" dirty="0"/>
          </a:p>
        </p:txBody>
      </p:sp>
      <p:sp>
        <p:nvSpPr>
          <p:cNvPr id="4" name="Slide Number Placeholder 3"/>
          <p:cNvSpPr>
            <a:spLocks noGrp="1"/>
          </p:cNvSpPr>
          <p:nvPr>
            <p:ph type="sldNum" sz="quarter" idx="10"/>
          </p:nvPr>
        </p:nvSpPr>
        <p:spPr>
          <a:xfrm>
            <a:off x="8382000" y="6477000"/>
            <a:ext cx="533400" cy="228600"/>
          </a:xfrm>
        </p:spPr>
        <p:txBody>
          <a:bodyPr/>
          <a:lstStyle/>
          <a:p>
            <a:fld id="{6CDFDD91-9DC5-443A-B5D4-A4D827708E68}" type="slidenum">
              <a:rPr lang="en-US" smtClean="0"/>
              <a:pPr/>
              <a:t>14</a:t>
            </a:fld>
            <a:endParaRPr lang="en-US" dirty="0"/>
          </a:p>
        </p:txBody>
      </p:sp>
      <p:sp>
        <p:nvSpPr>
          <p:cNvPr id="9" name="Oval 8"/>
          <p:cNvSpPr/>
          <p:nvPr/>
        </p:nvSpPr>
        <p:spPr bwMode="auto">
          <a:xfrm>
            <a:off x="5621866" y="4589221"/>
            <a:ext cx="1820333" cy="1905000"/>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0" name="Oval 9"/>
          <p:cNvSpPr/>
          <p:nvPr/>
        </p:nvSpPr>
        <p:spPr bwMode="auto">
          <a:xfrm>
            <a:off x="4004733" y="3429000"/>
            <a:ext cx="2362200" cy="2087033"/>
          </a:xfrm>
          <a:prstGeom prst="ellipse">
            <a:avLst/>
          </a:pr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1" name="Oval 10"/>
          <p:cNvSpPr/>
          <p:nvPr/>
        </p:nvSpPr>
        <p:spPr bwMode="auto">
          <a:xfrm>
            <a:off x="3395133" y="4881609"/>
            <a:ext cx="1989667" cy="1752600"/>
          </a:xfrm>
          <a:prstGeom prst="ellipse">
            <a:avLst/>
          </a:prstGeom>
          <a:noFill/>
          <a:ln w="38100"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Oval 11"/>
          <p:cNvSpPr/>
          <p:nvPr/>
        </p:nvSpPr>
        <p:spPr bwMode="auto">
          <a:xfrm>
            <a:off x="2937933" y="3611034"/>
            <a:ext cx="1600200" cy="1638300"/>
          </a:xfrm>
          <a:prstGeom prst="ellipse">
            <a:avLst/>
          </a:prstGeom>
          <a:noFill/>
          <a:ln w="38100" cap="flat" cmpd="sng" algn="ctr">
            <a:solidFill>
              <a:srgbClr val="E795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3" name="Oval 12"/>
          <p:cNvSpPr/>
          <p:nvPr/>
        </p:nvSpPr>
        <p:spPr bwMode="auto">
          <a:xfrm>
            <a:off x="1600200" y="4378809"/>
            <a:ext cx="2057400" cy="2019300"/>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4" name="TextBox 13"/>
          <p:cNvSpPr txBox="1"/>
          <p:nvPr/>
        </p:nvSpPr>
        <p:spPr>
          <a:xfrm>
            <a:off x="1794933" y="5173134"/>
            <a:ext cx="1219200" cy="584775"/>
          </a:xfrm>
          <a:prstGeom prst="rect">
            <a:avLst/>
          </a:prstGeom>
          <a:noFill/>
        </p:spPr>
        <p:txBody>
          <a:bodyPr wrap="square" rtlCol="0">
            <a:spAutoFit/>
          </a:bodyPr>
          <a:lstStyle/>
          <a:p>
            <a:pPr algn="ctr"/>
            <a:r>
              <a:rPr lang="en-US" sz="1600" dirty="0" smtClean="0"/>
              <a:t>Program</a:t>
            </a:r>
          </a:p>
          <a:p>
            <a:pPr algn="ctr"/>
            <a:r>
              <a:rPr lang="en-US" sz="1600" dirty="0"/>
              <a:t>A</a:t>
            </a:r>
          </a:p>
        </p:txBody>
      </p:sp>
      <p:sp>
        <p:nvSpPr>
          <p:cNvPr id="15" name="TextBox 14"/>
          <p:cNvSpPr txBox="1"/>
          <p:nvPr/>
        </p:nvSpPr>
        <p:spPr>
          <a:xfrm>
            <a:off x="2937933" y="4004446"/>
            <a:ext cx="1219200" cy="584775"/>
          </a:xfrm>
          <a:prstGeom prst="rect">
            <a:avLst/>
          </a:prstGeom>
          <a:noFill/>
        </p:spPr>
        <p:txBody>
          <a:bodyPr wrap="square" rtlCol="0">
            <a:spAutoFit/>
          </a:bodyPr>
          <a:lstStyle/>
          <a:p>
            <a:pPr algn="ctr"/>
            <a:r>
              <a:rPr lang="en-US" sz="1600" dirty="0" smtClean="0"/>
              <a:t>Program</a:t>
            </a:r>
          </a:p>
          <a:p>
            <a:pPr algn="ctr"/>
            <a:r>
              <a:rPr lang="en-US" sz="1600" dirty="0" smtClean="0"/>
              <a:t>B</a:t>
            </a:r>
            <a:endParaRPr lang="en-US" sz="1600" dirty="0"/>
          </a:p>
        </p:txBody>
      </p:sp>
      <p:sp>
        <p:nvSpPr>
          <p:cNvPr id="16" name="TextBox 15"/>
          <p:cNvSpPr txBox="1"/>
          <p:nvPr/>
        </p:nvSpPr>
        <p:spPr>
          <a:xfrm>
            <a:off x="4576233" y="3845409"/>
            <a:ext cx="1219200" cy="584775"/>
          </a:xfrm>
          <a:prstGeom prst="rect">
            <a:avLst/>
          </a:prstGeom>
          <a:noFill/>
        </p:spPr>
        <p:txBody>
          <a:bodyPr wrap="square" rtlCol="0">
            <a:spAutoFit/>
          </a:bodyPr>
          <a:lstStyle/>
          <a:p>
            <a:pPr algn="ctr"/>
            <a:r>
              <a:rPr lang="en-US" sz="1600" dirty="0" smtClean="0"/>
              <a:t>Program</a:t>
            </a:r>
          </a:p>
          <a:p>
            <a:pPr algn="ctr"/>
            <a:r>
              <a:rPr lang="en-US" sz="1600" dirty="0" smtClean="0"/>
              <a:t>C</a:t>
            </a:r>
          </a:p>
        </p:txBody>
      </p:sp>
      <p:sp>
        <p:nvSpPr>
          <p:cNvPr id="17" name="TextBox 16"/>
          <p:cNvSpPr txBox="1"/>
          <p:nvPr/>
        </p:nvSpPr>
        <p:spPr>
          <a:xfrm>
            <a:off x="3738033" y="5461287"/>
            <a:ext cx="1219200" cy="584775"/>
          </a:xfrm>
          <a:prstGeom prst="rect">
            <a:avLst/>
          </a:prstGeom>
          <a:noFill/>
        </p:spPr>
        <p:txBody>
          <a:bodyPr wrap="square" rtlCol="0">
            <a:spAutoFit/>
          </a:bodyPr>
          <a:lstStyle/>
          <a:p>
            <a:pPr algn="ctr"/>
            <a:r>
              <a:rPr lang="en-US" sz="1600" dirty="0" smtClean="0"/>
              <a:t>Program</a:t>
            </a:r>
          </a:p>
          <a:p>
            <a:pPr algn="ctr"/>
            <a:r>
              <a:rPr lang="en-US" sz="1600" dirty="0"/>
              <a:t>D</a:t>
            </a:r>
            <a:endParaRPr lang="en-US" sz="1600" dirty="0" smtClean="0"/>
          </a:p>
        </p:txBody>
      </p:sp>
      <p:sp>
        <p:nvSpPr>
          <p:cNvPr id="18" name="TextBox 17"/>
          <p:cNvSpPr txBox="1"/>
          <p:nvPr/>
        </p:nvSpPr>
        <p:spPr>
          <a:xfrm>
            <a:off x="5922432" y="5516033"/>
            <a:ext cx="1219200" cy="584775"/>
          </a:xfrm>
          <a:prstGeom prst="rect">
            <a:avLst/>
          </a:prstGeom>
          <a:noFill/>
        </p:spPr>
        <p:txBody>
          <a:bodyPr wrap="square" rtlCol="0">
            <a:spAutoFit/>
          </a:bodyPr>
          <a:lstStyle/>
          <a:p>
            <a:pPr algn="ctr"/>
            <a:r>
              <a:rPr lang="en-US" sz="1600" dirty="0" smtClean="0"/>
              <a:t>Program</a:t>
            </a:r>
          </a:p>
          <a:p>
            <a:pPr algn="ctr"/>
            <a:r>
              <a:rPr lang="en-US" sz="1600" dirty="0" smtClean="0"/>
              <a:t>E</a:t>
            </a:r>
          </a:p>
        </p:txBody>
      </p:sp>
      <p:sp>
        <p:nvSpPr>
          <p:cNvPr id="23" name="Content Placeholder 2"/>
          <p:cNvSpPr>
            <a:spLocks noGrp="1"/>
          </p:cNvSpPr>
          <p:nvPr>
            <p:ph idx="1"/>
          </p:nvPr>
        </p:nvSpPr>
        <p:spPr>
          <a:xfrm>
            <a:off x="444500" y="1102667"/>
            <a:ext cx="8242300" cy="2326333"/>
          </a:xfrm>
        </p:spPr>
        <p:txBody>
          <a:bodyPr/>
          <a:lstStyle/>
          <a:p>
            <a:pPr marL="63500" indent="-63500"/>
            <a:r>
              <a:rPr lang="en-US" dirty="0" smtClean="0"/>
              <a:t> While </a:t>
            </a:r>
            <a:r>
              <a:rPr lang="en-US" dirty="0"/>
              <a:t>the programs may be primarily using standard, NQF-endorsed </a:t>
            </a:r>
            <a:r>
              <a:rPr lang="en-US" dirty="0" smtClean="0"/>
              <a:t>measures, they are </a:t>
            </a:r>
            <a:r>
              <a:rPr lang="en-US" b="1" dirty="0" smtClean="0"/>
              <a:t>not selecting the same </a:t>
            </a:r>
            <a:r>
              <a:rPr lang="en-US" dirty="0" smtClean="0"/>
              <a:t>standard measures </a:t>
            </a:r>
          </a:p>
          <a:p>
            <a:pPr marL="63500" indent="-63500"/>
            <a:r>
              <a:rPr lang="en-US" dirty="0" smtClean="0"/>
              <a:t> Not </a:t>
            </a:r>
            <a:r>
              <a:rPr lang="en-US" dirty="0"/>
              <a:t>one measure was used by every program</a:t>
            </a:r>
          </a:p>
          <a:p>
            <a:pPr marL="463550" lvl="1" indent="-63500"/>
            <a:r>
              <a:rPr lang="en-US" dirty="0"/>
              <a:t> Breast Cancer Screening is the most frequently used measure and it is used by only 30 of the programs (63%)</a:t>
            </a:r>
          </a:p>
          <a:p>
            <a:pPr marL="63500" indent="-63500"/>
            <a:endParaRPr lang="en-US" sz="2800" dirty="0" smtClean="0"/>
          </a:p>
          <a:p>
            <a:pPr marL="63500" indent="-63500"/>
            <a:endParaRPr lang="en-US" sz="2800" dirty="0" smtClean="0"/>
          </a:p>
        </p:txBody>
      </p:sp>
    </p:spTree>
    <p:extLst>
      <p:ext uri="{BB962C8B-B14F-4D97-AF65-F5344CB8AC3E}">
        <p14:creationId xmlns:p14="http://schemas.microsoft.com/office/powerpoint/2010/main" val="1912320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#4: Regardless of how we cut the data, the programs were not aligned</a:t>
            </a:r>
            <a:endParaRPr lang="en-US" dirty="0"/>
          </a:p>
        </p:txBody>
      </p:sp>
      <p:sp>
        <p:nvSpPr>
          <p:cNvPr id="3" name="Content Placeholder 2"/>
          <p:cNvSpPr>
            <a:spLocks noGrp="1"/>
          </p:cNvSpPr>
          <p:nvPr>
            <p:ph idx="1"/>
          </p:nvPr>
        </p:nvSpPr>
        <p:spPr>
          <a:xfrm>
            <a:off x="381000" y="990600"/>
            <a:ext cx="8382000" cy="5715000"/>
          </a:xfrm>
        </p:spPr>
        <p:txBody>
          <a:bodyPr/>
          <a:lstStyle/>
          <a:p>
            <a:r>
              <a:rPr lang="en-US" dirty="0" smtClean="0"/>
              <a:t>We conducted multiple analyses and found non-alignment persisted across:</a:t>
            </a:r>
          </a:p>
          <a:p>
            <a:pPr lvl="1"/>
            <a:r>
              <a:rPr lang="en-US" dirty="0"/>
              <a:t>Program </a:t>
            </a:r>
            <a:r>
              <a:rPr lang="en-US" dirty="0" smtClean="0"/>
              <a:t>types</a:t>
            </a:r>
            <a:endParaRPr lang="en-US" dirty="0"/>
          </a:p>
          <a:p>
            <a:pPr lvl="1"/>
            <a:r>
              <a:rPr lang="en-US" dirty="0"/>
              <a:t>Program </a:t>
            </a:r>
            <a:r>
              <a:rPr lang="en-US" dirty="0" smtClean="0"/>
              <a:t>purposes</a:t>
            </a:r>
          </a:p>
          <a:p>
            <a:pPr lvl="1"/>
            <a:r>
              <a:rPr lang="en-US" dirty="0" smtClean="0"/>
              <a:t>Domains, and</a:t>
            </a:r>
          </a:p>
          <a:p>
            <a:pPr lvl="1"/>
            <a:r>
              <a:rPr lang="en-US" dirty="0" smtClean="0"/>
              <a:t>A review of sets within CA and MA</a:t>
            </a:r>
          </a:p>
          <a:p>
            <a:pPr lvl="1"/>
            <a:endParaRPr lang="en-US" sz="1200" dirty="0" smtClean="0"/>
          </a:p>
          <a:p>
            <a:r>
              <a:rPr lang="en-US" dirty="0" smtClean="0"/>
              <a:t>The only program type that showed alignment was the Medicaid MCOs </a:t>
            </a:r>
          </a:p>
          <a:p>
            <a:pPr lvl="1"/>
            <a:r>
              <a:rPr lang="en-US" dirty="0" smtClean="0"/>
              <a:t>62% of their measures were shared </a:t>
            </a:r>
          </a:p>
          <a:p>
            <a:pPr lvl="1"/>
            <a:r>
              <a:rPr lang="en-US" dirty="0" smtClean="0"/>
              <a:t>Only 3 measures out of 42 measures were not HEDIS measures </a:t>
            </a:r>
          </a:p>
          <a:p>
            <a:pPr lvl="1"/>
            <a:endParaRPr lang="en-US" sz="1200" dirty="0"/>
          </a:p>
          <a:p>
            <a:r>
              <a:rPr lang="en-US" dirty="0" smtClean="0"/>
              <a:t>California also showed more alignment than usual </a:t>
            </a:r>
          </a:p>
          <a:p>
            <a:pPr lvl="1"/>
            <a:r>
              <a:rPr lang="en-US" dirty="0"/>
              <a:t>T</a:t>
            </a:r>
            <a:r>
              <a:rPr lang="en-US" dirty="0" smtClean="0"/>
              <a:t>his may be due to state efforts or to the fact that three of the seven CA measure sets were created by the same entity.</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15</a:t>
            </a:fld>
            <a:endParaRPr lang="en-US"/>
          </a:p>
        </p:txBody>
      </p:sp>
    </p:spTree>
    <p:extLst>
      <p:ext uri="{BB962C8B-B14F-4D97-AF65-F5344CB8AC3E}">
        <p14:creationId xmlns:p14="http://schemas.microsoft.com/office/powerpoint/2010/main" val="277275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Finding #5: Even </a:t>
            </a:r>
            <a:r>
              <a:rPr lang="en-US" dirty="0"/>
              <a:t>shared measures aren’t always </a:t>
            </a:r>
            <a:r>
              <a:rPr lang="en-US" dirty="0" smtClean="0"/>
              <a:t>the same - the problem of modification!</a:t>
            </a:r>
            <a:endParaRPr lang="en-US" dirty="0"/>
          </a:p>
        </p:txBody>
      </p:sp>
      <p:sp>
        <p:nvSpPr>
          <p:cNvPr id="3" name="Content Placeholder 2"/>
          <p:cNvSpPr>
            <a:spLocks noGrp="1"/>
          </p:cNvSpPr>
          <p:nvPr>
            <p:ph idx="1"/>
          </p:nvPr>
        </p:nvSpPr>
        <p:spPr>
          <a:xfrm>
            <a:off x="609600" y="1007533"/>
            <a:ext cx="8229600" cy="5867400"/>
          </a:xfrm>
        </p:spPr>
        <p:txBody>
          <a:bodyPr/>
          <a:lstStyle/>
          <a:p>
            <a:r>
              <a:rPr lang="en-US" dirty="0" smtClean="0"/>
              <a:t>Most state programs modify measures </a:t>
            </a:r>
          </a:p>
          <a:p>
            <a:r>
              <a:rPr lang="en-US" dirty="0" smtClean="0"/>
              <a:t>23% of the identifiable standardized measures </a:t>
            </a:r>
            <a:r>
              <a:rPr lang="en-US" dirty="0"/>
              <a:t>were </a:t>
            </a:r>
            <a:r>
              <a:rPr lang="en-US" dirty="0" smtClean="0"/>
              <a:t>modified (237/1051)</a:t>
            </a:r>
          </a:p>
          <a:p>
            <a:r>
              <a:rPr lang="en-US" dirty="0" smtClean="0"/>
              <a:t>40 of the 48 measure sets modified at least one measure</a:t>
            </a:r>
          </a:p>
          <a:p>
            <a:r>
              <a:rPr lang="en-US" dirty="0" smtClean="0"/>
              <a:t>Two programs modified </a:t>
            </a:r>
            <a:r>
              <a:rPr lang="en-US" i="1" dirty="0" smtClean="0"/>
              <a:t>every</a:t>
            </a:r>
            <a:r>
              <a:rPr lang="en-US" dirty="0" smtClean="0"/>
              <a:t> single measure</a:t>
            </a:r>
          </a:p>
          <a:p>
            <a:pPr marL="914400" lvl="1" indent="-457200">
              <a:buFont typeface="+mj-lt"/>
              <a:buAutoNum type="arabicPeriod"/>
            </a:pPr>
            <a:r>
              <a:rPr lang="en-US" dirty="0" smtClean="0"/>
              <a:t>RI PCMH</a:t>
            </a:r>
          </a:p>
          <a:p>
            <a:pPr marL="914400" lvl="1" indent="-457200">
              <a:buFont typeface="+mj-lt"/>
              <a:buAutoNum type="arabicPeriod"/>
            </a:pPr>
            <a:r>
              <a:rPr lang="en-US" dirty="0" smtClean="0"/>
              <a:t>UT Department of Health</a:t>
            </a:r>
          </a:p>
          <a:p>
            <a:r>
              <a:rPr lang="en-US" dirty="0" smtClean="0"/>
              <a:t>Six programs modified at least 50% of their measures</a:t>
            </a:r>
          </a:p>
          <a:p>
            <a:pPr marL="914400" lvl="1" indent="-457200">
              <a:buFont typeface="+mj-lt"/>
              <a:buAutoNum type="arabicPeriod"/>
            </a:pPr>
            <a:r>
              <a:rPr lang="en-US" dirty="0"/>
              <a:t>CA </a:t>
            </a:r>
            <a:r>
              <a:rPr lang="en-US" dirty="0" err="1"/>
              <a:t>Medi</a:t>
            </a:r>
            <a:r>
              <a:rPr lang="en-US" dirty="0"/>
              <a:t>-Cal Managed Care Specialty </a:t>
            </a:r>
            <a:r>
              <a:rPr lang="en-US" dirty="0" smtClean="0"/>
              <a:t>Plans (67%) </a:t>
            </a:r>
            <a:endParaRPr lang="en-US" dirty="0"/>
          </a:p>
          <a:p>
            <a:pPr marL="914400" lvl="1" indent="-457200">
              <a:buFont typeface="+mj-lt"/>
              <a:buAutoNum type="arabicPeriod"/>
            </a:pPr>
            <a:r>
              <a:rPr lang="en-US" dirty="0" smtClean="0"/>
              <a:t>WA PCMH (67%)</a:t>
            </a:r>
          </a:p>
          <a:p>
            <a:pPr marL="914400" lvl="1" indent="-457200">
              <a:buFont typeface="+mj-lt"/>
              <a:buAutoNum type="arabicPeriod"/>
            </a:pPr>
            <a:r>
              <a:rPr lang="en-US" dirty="0"/>
              <a:t>MA PCMH (56%)</a:t>
            </a:r>
          </a:p>
          <a:p>
            <a:pPr marL="914400" lvl="1" indent="-457200">
              <a:buFont typeface="+mj-lt"/>
              <a:buAutoNum type="arabicPeriod"/>
            </a:pPr>
            <a:r>
              <a:rPr lang="en-US" dirty="0" smtClean="0"/>
              <a:t>PA Chronic Care Initiative (56%)</a:t>
            </a:r>
          </a:p>
          <a:p>
            <a:pPr marL="914400" lvl="1" indent="-457200">
              <a:buFont typeface="+mj-lt"/>
              <a:buAutoNum type="arabicPeriod"/>
            </a:pPr>
            <a:r>
              <a:rPr lang="en-US" dirty="0"/>
              <a:t>OR </a:t>
            </a:r>
            <a:r>
              <a:rPr lang="en-US" dirty="0" smtClean="0"/>
              <a:t>Coordinated Care Organizations (53%)</a:t>
            </a:r>
            <a:endParaRPr lang="en-US" dirty="0"/>
          </a:p>
          <a:p>
            <a:pPr marL="914400" lvl="1" indent="-457200">
              <a:buFont typeface="+mj-lt"/>
              <a:buAutoNum type="arabicPeriod"/>
            </a:pPr>
            <a:r>
              <a:rPr lang="en-US" dirty="0" smtClean="0"/>
              <a:t>WI Regional Collaborative (51%)</a:t>
            </a:r>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16</a:t>
            </a:fld>
            <a:endParaRPr lang="en-US"/>
          </a:p>
        </p:txBody>
      </p:sp>
    </p:spTree>
    <p:extLst>
      <p:ext uri="{BB962C8B-B14F-4D97-AF65-F5344CB8AC3E}">
        <p14:creationId xmlns:p14="http://schemas.microsoft.com/office/powerpoint/2010/main" val="3259698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organizations modify measures?</a:t>
            </a:r>
            <a:endParaRPr lang="en-US" dirty="0"/>
          </a:p>
        </p:txBody>
      </p:sp>
      <p:sp>
        <p:nvSpPr>
          <p:cNvPr id="3" name="Content Placeholder 2"/>
          <p:cNvSpPr>
            <a:spLocks noGrp="1"/>
          </p:cNvSpPr>
          <p:nvPr>
            <p:ph idx="1"/>
          </p:nvPr>
        </p:nvSpPr>
        <p:spPr>
          <a:xfrm>
            <a:off x="536575" y="990600"/>
            <a:ext cx="8302625" cy="5562600"/>
          </a:xfrm>
        </p:spPr>
        <p:txBody>
          <a:bodyPr/>
          <a:lstStyle/>
          <a:p>
            <a:r>
              <a:rPr lang="en-US" dirty="0" smtClean="0"/>
              <a:t>To tailor the measure to a specific program</a:t>
            </a:r>
          </a:p>
          <a:p>
            <a:pPr lvl="1"/>
            <a:r>
              <a:rPr lang="en-US" dirty="0" smtClean="0"/>
              <a:t>If a program is focused on a subpopulation, then the program may alter the measure to apply it to the population of interest</a:t>
            </a:r>
          </a:p>
          <a:p>
            <a:r>
              <a:rPr lang="en-US" dirty="0"/>
              <a:t>To </a:t>
            </a:r>
            <a:r>
              <a:rPr lang="en-US" dirty="0" smtClean="0"/>
              <a:t>facilitate implementation</a:t>
            </a:r>
            <a:endParaRPr lang="en-US" dirty="0"/>
          </a:p>
          <a:p>
            <a:pPr lvl="1"/>
            <a:r>
              <a:rPr lang="en-US" dirty="0" smtClean="0"/>
              <a:t>Due to limitations in data capabilities, programs may choose to modify the source of measures so they can collect them without changing IT systems</a:t>
            </a:r>
          </a:p>
          <a:p>
            <a:r>
              <a:rPr lang="en-US" dirty="0" smtClean="0"/>
              <a:t>To obtain buy-in and consensus on a measure</a:t>
            </a:r>
          </a:p>
          <a:p>
            <a:pPr lvl="1"/>
            <a:r>
              <a:rPr lang="en-US" dirty="0" smtClean="0"/>
              <a:t>Sometimes providers have strong opinions about the particular CPT codes that should be included in a measure in order to make it more consistent with their experiences. In order to get consensus on the measure, the organization may agree to modify the specifications.</a:t>
            </a:r>
          </a:p>
          <a:p>
            <a:pPr lvl="1"/>
            <a:r>
              <a:rPr lang="en-US" dirty="0" smtClean="0"/>
              <a:t>Sometimes providers are anxious about being evaluated on particular measures and request changes that they believe reflect best practice</a:t>
            </a:r>
          </a:p>
        </p:txBody>
      </p:sp>
      <p:sp>
        <p:nvSpPr>
          <p:cNvPr id="4" name="Slide Number Placeholder 3"/>
          <p:cNvSpPr>
            <a:spLocks noGrp="1"/>
          </p:cNvSpPr>
          <p:nvPr>
            <p:ph type="sldNum" sz="quarter" idx="10"/>
          </p:nvPr>
        </p:nvSpPr>
        <p:spPr/>
        <p:txBody>
          <a:bodyPr/>
          <a:lstStyle/>
          <a:p>
            <a:fld id="{6CDFDD91-9DC5-443A-B5D4-A4D827708E68}" type="slidenum">
              <a:rPr lang="en-US" smtClean="0"/>
              <a:pPr/>
              <a:t>17</a:t>
            </a:fld>
            <a:endParaRPr lang="en-US"/>
          </a:p>
        </p:txBody>
      </p:sp>
    </p:spTree>
    <p:extLst>
      <p:ext uri="{BB962C8B-B14F-4D97-AF65-F5344CB8AC3E}">
        <p14:creationId xmlns:p14="http://schemas.microsoft.com/office/powerpoint/2010/main" val="2618845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#6: Many programs create homegrown measures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7899111"/>
              </p:ext>
            </p:extLst>
          </p:nvPr>
        </p:nvGraphicFramePr>
        <p:xfrm>
          <a:off x="-1143000" y="1143000"/>
          <a:ext cx="7772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18</a:t>
            </a:fld>
            <a:endParaRPr lang="en-US"/>
          </a:p>
        </p:txBody>
      </p:sp>
      <p:sp>
        <p:nvSpPr>
          <p:cNvPr id="6" name="Rectangle 5"/>
          <p:cNvSpPr/>
          <p:nvPr/>
        </p:nvSpPr>
        <p:spPr>
          <a:xfrm>
            <a:off x="838200" y="5486400"/>
            <a:ext cx="4572000" cy="646331"/>
          </a:xfrm>
          <a:prstGeom prst="rect">
            <a:avLst/>
          </a:prstGeom>
        </p:spPr>
        <p:txBody>
          <a:bodyPr>
            <a:spAutoFit/>
          </a:bodyPr>
          <a:lstStyle/>
          <a:p>
            <a:pPr algn="ctr"/>
            <a:r>
              <a:rPr lang="en-US" dirty="0" smtClean="0"/>
              <a:t>Distinct </a:t>
            </a:r>
            <a:r>
              <a:rPr lang="en-US" dirty="0"/>
              <a:t>measures by type</a:t>
            </a:r>
          </a:p>
          <a:p>
            <a:pPr algn="ctr"/>
            <a:r>
              <a:rPr lang="en-US" i="1" dirty="0"/>
              <a:t>n </a:t>
            </a:r>
            <a:r>
              <a:rPr lang="en-US" i="1" dirty="0" smtClean="0"/>
              <a:t>=509</a:t>
            </a:r>
            <a:endParaRPr lang="en-US" i="1" dirty="0"/>
          </a:p>
        </p:txBody>
      </p:sp>
      <p:cxnSp>
        <p:nvCxnSpPr>
          <p:cNvPr id="7" name="Straight Connector 6"/>
          <p:cNvCxnSpPr/>
          <p:nvPr/>
        </p:nvCxnSpPr>
        <p:spPr bwMode="auto">
          <a:xfrm flipH="1">
            <a:off x="11430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grpSp>
        <p:nvGrpSpPr>
          <p:cNvPr id="8" name="Group 7"/>
          <p:cNvGrpSpPr/>
          <p:nvPr/>
        </p:nvGrpSpPr>
        <p:grpSpPr>
          <a:xfrm>
            <a:off x="5943600" y="1143001"/>
            <a:ext cx="2743200" cy="5487116"/>
            <a:chOff x="1447800" y="918781"/>
            <a:chExt cx="7772400" cy="1776460"/>
          </a:xfrm>
        </p:grpSpPr>
        <p:sp>
          <p:nvSpPr>
            <p:cNvPr id="9" name="TextBox 8"/>
            <p:cNvSpPr txBox="1"/>
            <p:nvPr/>
          </p:nvSpPr>
          <p:spPr>
            <a:xfrm>
              <a:off x="1524000" y="1140809"/>
              <a:ext cx="7620001" cy="15544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800" dirty="0" smtClean="0"/>
            </a:p>
            <a:p>
              <a:r>
                <a:rPr lang="en-US" sz="1800" dirty="0" smtClean="0"/>
                <a:t>Homegrown measures  are measures that </a:t>
              </a:r>
              <a:r>
                <a:rPr lang="en-US" sz="1800" dirty="0"/>
                <a:t>were indicated on the source document as having been created by the developer of the measure </a:t>
              </a:r>
              <a:r>
                <a:rPr lang="en-US" sz="1800" dirty="0" smtClean="0"/>
                <a:t>set.</a:t>
              </a:r>
            </a:p>
            <a:p>
              <a:endParaRPr lang="en-US" sz="1800" dirty="0"/>
            </a:p>
            <a:p>
              <a:r>
                <a:rPr lang="en-US" sz="1800" dirty="0"/>
                <a:t>If a measure was not clearly attributed to the developer, the source was considered to be “undetermined” rather than “homegrown.”</a:t>
              </a:r>
            </a:p>
            <a:p>
              <a:endParaRPr lang="en-US" sz="1800" dirty="0"/>
            </a:p>
            <a:p>
              <a:endParaRPr lang="en-US" sz="1800" dirty="0"/>
            </a:p>
          </p:txBody>
        </p:sp>
        <p:sp>
          <p:nvSpPr>
            <p:cNvPr id="10" name="Rectangle 9"/>
            <p:cNvSpPr/>
            <p:nvPr/>
          </p:nvSpPr>
          <p:spPr bwMode="auto">
            <a:xfrm>
              <a:off x="1447800" y="1143000"/>
              <a:ext cx="7772400" cy="139121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ea typeface="ＭＳ Ｐゴシック" pitchFamily="16" charset="-128"/>
              </a:endParaRPr>
            </a:p>
          </p:txBody>
        </p:sp>
        <p:sp>
          <p:nvSpPr>
            <p:cNvPr id="11" name="Rectangle 10"/>
            <p:cNvSpPr/>
            <p:nvPr/>
          </p:nvSpPr>
          <p:spPr bwMode="auto">
            <a:xfrm>
              <a:off x="1447800" y="918781"/>
              <a:ext cx="7772400" cy="29460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1600199" y="918781"/>
              <a:ext cx="7467601" cy="26983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smtClean="0"/>
                <a:t>What are “homegrown” measures?</a:t>
              </a:r>
              <a:endParaRPr lang="en-US" sz="1800" b="1" dirty="0"/>
            </a:p>
          </p:txBody>
        </p:sp>
      </p:grpSp>
    </p:spTree>
    <p:extLst>
      <p:ext uri="{BB962C8B-B14F-4D97-AF65-F5344CB8AC3E}">
        <p14:creationId xmlns:p14="http://schemas.microsoft.com/office/powerpoint/2010/main" val="3358776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dirty="0"/>
              <a:t>40% of</a:t>
            </a:r>
            <a:r>
              <a:rPr lang="en-US" b="1" dirty="0"/>
              <a:t> </a:t>
            </a:r>
            <a:r>
              <a:rPr lang="en-US" dirty="0"/>
              <a:t>the programs created at least one </a:t>
            </a:r>
            <a:r>
              <a:rPr lang="en-US" dirty="0" smtClean="0"/>
              <a:t>homegrown measure</a:t>
            </a:r>
            <a:endParaRPr lang="en-US" i="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84555706"/>
              </p:ext>
            </p:extLst>
          </p:nvPr>
        </p:nvGraphicFramePr>
        <p:xfrm>
          <a:off x="381000" y="1066801"/>
          <a:ext cx="85344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19</a:t>
            </a:fld>
            <a:endParaRPr lang="en-US"/>
          </a:p>
        </p:txBody>
      </p:sp>
      <p:sp>
        <p:nvSpPr>
          <p:cNvPr id="6" name="TextBox 5"/>
          <p:cNvSpPr txBox="1"/>
          <p:nvPr/>
        </p:nvSpPr>
        <p:spPr>
          <a:xfrm>
            <a:off x="2133600" y="6135469"/>
            <a:ext cx="4851399" cy="646331"/>
          </a:xfrm>
          <a:prstGeom prst="rect">
            <a:avLst/>
          </a:prstGeom>
          <a:noFill/>
        </p:spPr>
        <p:txBody>
          <a:bodyPr wrap="square" rtlCol="0">
            <a:spAutoFit/>
          </a:bodyPr>
          <a:lstStyle/>
          <a:p>
            <a:pPr algn="ctr"/>
            <a:r>
              <a:rPr lang="en-US" dirty="0" smtClean="0"/>
              <a:t>Homegrown measures by type</a:t>
            </a:r>
          </a:p>
          <a:p>
            <a:pPr algn="ctr"/>
            <a:r>
              <a:rPr lang="en-US" i="1" dirty="0" smtClean="0"/>
              <a:t>n =198</a:t>
            </a:r>
            <a:endParaRPr lang="en-US" i="1" dirty="0"/>
          </a:p>
        </p:txBody>
      </p:sp>
      <p:cxnSp>
        <p:nvCxnSpPr>
          <p:cNvPr id="7" name="Straight Connector 6"/>
          <p:cNvCxnSpPr/>
          <p:nvPr/>
        </p:nvCxnSpPr>
        <p:spPr bwMode="auto">
          <a:xfrm flipH="1">
            <a:off x="2590800" y="64008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8" name="Slide Number Placeholder 3"/>
          <p:cNvSpPr txBox="1">
            <a:spLocks/>
          </p:cNvSpPr>
          <p:nvPr/>
        </p:nvSpPr>
        <p:spPr bwMode="auto">
          <a:xfrm>
            <a:off x="8382000" y="6400800"/>
            <a:ext cx="53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DFDD91-9DC5-443A-B5D4-A4D827708E68}" type="slidenum">
              <a:rPr lang="en-US" smtClean="0"/>
              <a:pPr/>
              <a:t>19</a:t>
            </a:fld>
            <a:endParaRPr lang="en-US"/>
          </a:p>
        </p:txBody>
      </p:sp>
    </p:spTree>
    <p:extLst>
      <p:ext uri="{BB962C8B-B14F-4D97-AF65-F5344CB8AC3E}">
        <p14:creationId xmlns:p14="http://schemas.microsoft.com/office/powerpoint/2010/main" val="183979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a:xfrm>
            <a:off x="609600" y="1066800"/>
            <a:ext cx="8077200" cy="5791200"/>
          </a:xfrm>
        </p:spPr>
        <p:txBody>
          <a:bodyPr/>
          <a:lstStyle/>
          <a:p>
            <a:r>
              <a:rPr lang="en-US" b="1" dirty="0" smtClean="0"/>
              <a:t>Goal:</a:t>
            </a:r>
            <a:r>
              <a:rPr lang="en-US" dirty="0" smtClean="0"/>
              <a:t> Paint a picture of the measures landscape across states and regions to inform development of the emerging Buying Value measure set.</a:t>
            </a:r>
          </a:p>
          <a:p>
            <a:endParaRPr lang="en-US" sz="1000" dirty="0" smtClean="0"/>
          </a:p>
          <a:p>
            <a:r>
              <a:rPr lang="en-US" b="1" dirty="0" smtClean="0"/>
              <a:t>Process: </a:t>
            </a:r>
            <a:r>
              <a:rPr lang="en-US" dirty="0" smtClean="0"/>
              <a:t>Identify </a:t>
            </a:r>
            <a:r>
              <a:rPr lang="en-US" dirty="0"/>
              <a:t>and collect </a:t>
            </a:r>
            <a:r>
              <a:rPr lang="en-US" dirty="0" smtClean="0"/>
              <a:t>48 </a:t>
            </a:r>
            <a:r>
              <a:rPr lang="en-US" dirty="0"/>
              <a:t>measure sets used by </a:t>
            </a:r>
            <a:r>
              <a:rPr lang="en-US" dirty="0" smtClean="0"/>
              <a:t>25 states </a:t>
            </a:r>
            <a:r>
              <a:rPr lang="en-US" dirty="0"/>
              <a:t>for a range of </a:t>
            </a:r>
            <a:r>
              <a:rPr lang="en-US" dirty="0" smtClean="0"/>
              <a:t>purposes </a:t>
            </a:r>
            <a:r>
              <a:rPr lang="en-US" i="1" dirty="0" smtClean="0"/>
              <a:t>and</a:t>
            </a:r>
            <a:r>
              <a:rPr lang="en-US" dirty="0" smtClean="0"/>
              <a:t> conduct a multi-pronged analysis:</a:t>
            </a:r>
          </a:p>
          <a:p>
            <a:pPr lvl="1"/>
            <a:r>
              <a:rPr lang="en-US" dirty="0" smtClean="0"/>
              <a:t>Provide basic </a:t>
            </a:r>
            <a:r>
              <a:rPr lang="en-US" dirty="0"/>
              <a:t>summary </a:t>
            </a:r>
            <a:r>
              <a:rPr lang="en-US" dirty="0" smtClean="0"/>
              <a:t>information to describe the 48 measure sets</a:t>
            </a:r>
          </a:p>
          <a:p>
            <a:pPr lvl="1"/>
            <a:r>
              <a:rPr lang="en-US" dirty="0" smtClean="0"/>
              <a:t>Provide an overview of the measures included in the 48 measure sets</a:t>
            </a:r>
          </a:p>
          <a:p>
            <a:pPr lvl="1"/>
            <a:r>
              <a:rPr lang="en-US" dirty="0"/>
              <a:t>Analyze the </a:t>
            </a:r>
            <a:r>
              <a:rPr lang="en-US" dirty="0" smtClean="0"/>
              <a:t>non-NQF endorsed measures</a:t>
            </a:r>
          </a:p>
          <a:p>
            <a:pPr lvl="1"/>
            <a:r>
              <a:rPr lang="en-US" dirty="0" smtClean="0"/>
              <a:t>Analyze the </a:t>
            </a:r>
            <a:r>
              <a:rPr lang="en-US" dirty="0"/>
              <a:t>measures by </a:t>
            </a:r>
            <a:r>
              <a:rPr lang="en-US" dirty="0" smtClean="0"/>
              <a:t>measure set type</a:t>
            </a:r>
          </a:p>
          <a:p>
            <a:pPr lvl="1"/>
            <a:r>
              <a:rPr lang="en-US" dirty="0" smtClean="0"/>
              <a:t>Analyze the </a:t>
            </a:r>
            <a:r>
              <a:rPr lang="en-US" dirty="0"/>
              <a:t>measures </a:t>
            </a:r>
            <a:r>
              <a:rPr lang="en-US" dirty="0" smtClean="0"/>
              <a:t>by measure </a:t>
            </a:r>
            <a:r>
              <a:rPr lang="en-US" dirty="0"/>
              <a:t>set </a:t>
            </a:r>
            <a:r>
              <a:rPr lang="en-US" dirty="0" smtClean="0"/>
              <a:t>purpose</a:t>
            </a:r>
            <a:endParaRPr lang="en-US" dirty="0"/>
          </a:p>
          <a:p>
            <a:pPr lvl="1"/>
            <a:r>
              <a:rPr lang="en-US" dirty="0" smtClean="0"/>
              <a:t>Analyze the </a:t>
            </a:r>
            <a:r>
              <a:rPr lang="en-US" dirty="0"/>
              <a:t>measures by </a:t>
            </a:r>
            <a:r>
              <a:rPr lang="en-US" dirty="0" smtClean="0"/>
              <a:t>domain/ clinical areas</a:t>
            </a:r>
          </a:p>
          <a:p>
            <a:pPr lvl="1"/>
            <a:r>
              <a:rPr lang="en-US" dirty="0" smtClean="0"/>
              <a:t>Assess the extent of alignment within the states of CA and MA</a:t>
            </a:r>
            <a:endParaRPr lang="en-US" dirty="0"/>
          </a:p>
          <a:p>
            <a:pPr lvl="1"/>
            <a:endParaRPr lang="en-US" dirty="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2</a:t>
            </a:fld>
            <a:endParaRPr lang="en-US"/>
          </a:p>
        </p:txBody>
      </p:sp>
    </p:spTree>
    <p:extLst>
      <p:ext uri="{BB962C8B-B14F-4D97-AF65-F5344CB8AC3E}">
        <p14:creationId xmlns:p14="http://schemas.microsoft.com/office/powerpoint/2010/main" val="2277089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homegrown measures represent innovation?</a:t>
            </a:r>
            <a:endParaRPr lang="en-US" dirty="0"/>
          </a:p>
        </p:txBody>
      </p:sp>
      <p:sp>
        <p:nvSpPr>
          <p:cNvPr id="3" name="Content Placeholder 2"/>
          <p:cNvSpPr>
            <a:spLocks noGrp="1"/>
          </p:cNvSpPr>
          <p:nvPr>
            <p:ph idx="1"/>
          </p:nvPr>
        </p:nvSpPr>
        <p:spPr>
          <a:xfrm>
            <a:off x="152400" y="990600"/>
            <a:ext cx="8763000" cy="5486400"/>
          </a:xfrm>
        </p:spPr>
        <p:txBody>
          <a:bodyPr/>
          <a:lstStyle/>
          <a:p>
            <a:r>
              <a:rPr lang="en-US" dirty="0" smtClean="0"/>
              <a:t>“Innovative” measures are measures that are not NQF- endorsed and:</a:t>
            </a:r>
          </a:p>
          <a:p>
            <a:pPr marL="914400" lvl="1" indent="-457200">
              <a:buFont typeface="+mj-lt"/>
              <a:buAutoNum type="alphaLcPeriod"/>
            </a:pPr>
            <a:r>
              <a:rPr lang="en-US" dirty="0" smtClean="0"/>
              <a:t>address an important health care concern that is not addressed in most state measure sets, e.g.: </a:t>
            </a:r>
          </a:p>
          <a:p>
            <a:pPr lvl="2"/>
            <a:r>
              <a:rPr lang="en-US" dirty="0" smtClean="0">
                <a:solidFill>
                  <a:schemeClr val="tx1"/>
                </a:solidFill>
              </a:rPr>
              <a:t>Care coordination</a:t>
            </a:r>
          </a:p>
          <a:p>
            <a:pPr lvl="2"/>
            <a:r>
              <a:rPr lang="en-US" dirty="0" smtClean="0">
                <a:solidFill>
                  <a:schemeClr val="tx1"/>
                </a:solidFill>
              </a:rPr>
              <a:t>Care management/ transitions</a:t>
            </a:r>
          </a:p>
          <a:p>
            <a:pPr lvl="2"/>
            <a:r>
              <a:rPr lang="en-US" dirty="0" smtClean="0">
                <a:solidFill>
                  <a:schemeClr val="tx1"/>
                </a:solidFill>
              </a:rPr>
              <a:t>Cost</a:t>
            </a:r>
          </a:p>
          <a:p>
            <a:pPr lvl="2"/>
            <a:r>
              <a:rPr lang="en-US" dirty="0" smtClean="0">
                <a:solidFill>
                  <a:schemeClr val="tx1"/>
                </a:solidFill>
              </a:rPr>
              <a:t>End-of-life care/ hospice/ palliative care</a:t>
            </a:r>
          </a:p>
          <a:p>
            <a:pPr lvl="2"/>
            <a:endParaRPr lang="en-US" dirty="0" smtClean="0">
              <a:solidFill>
                <a:schemeClr val="tx1"/>
              </a:solidFill>
            </a:endParaRPr>
          </a:p>
          <a:p>
            <a:pPr marL="914400" lvl="1" indent="-457200">
              <a:buFont typeface="+mj-lt"/>
              <a:buAutoNum type="alphaLcPeriod" startAt="2"/>
            </a:pPr>
            <a:r>
              <a:rPr lang="en-US" dirty="0" smtClean="0"/>
              <a:t>address </a:t>
            </a:r>
            <a:r>
              <a:rPr lang="en-US" dirty="0"/>
              <a:t>an issue/condition for which few measures are commonly employed, </a:t>
            </a:r>
            <a:r>
              <a:rPr lang="en-US" dirty="0" smtClean="0"/>
              <a:t>e.g.: </a:t>
            </a:r>
            <a:endParaRPr lang="en-US" dirty="0"/>
          </a:p>
          <a:p>
            <a:pPr lvl="2"/>
            <a:r>
              <a:rPr lang="en-US" dirty="0">
                <a:solidFill>
                  <a:schemeClr val="tx1"/>
                </a:solidFill>
              </a:rPr>
              <a:t>Dementia</a:t>
            </a:r>
          </a:p>
          <a:p>
            <a:pPr lvl="2"/>
            <a:r>
              <a:rPr lang="en-US" dirty="0">
                <a:solidFill>
                  <a:schemeClr val="tx1"/>
                </a:solidFill>
              </a:rPr>
              <a:t>Dental care</a:t>
            </a:r>
          </a:p>
          <a:p>
            <a:pPr lvl="2"/>
            <a:r>
              <a:rPr lang="en-US" dirty="0" smtClean="0">
                <a:solidFill>
                  <a:schemeClr val="tx1"/>
                </a:solidFill>
              </a:rPr>
              <a:t>Depression</a:t>
            </a:r>
            <a:endParaRPr lang="en-US" dirty="0">
              <a:solidFill>
                <a:schemeClr val="tx1"/>
              </a:solidFill>
            </a:endParaRPr>
          </a:p>
          <a:p>
            <a:pPr lvl="2"/>
            <a:r>
              <a:rPr lang="en-US" dirty="0">
                <a:solidFill>
                  <a:schemeClr val="tx1"/>
                </a:solidFill>
              </a:rPr>
              <a:t>Maternal health</a:t>
            </a:r>
          </a:p>
          <a:p>
            <a:pPr marL="914400" lvl="2" indent="0">
              <a:buNone/>
            </a:pPr>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20</a:t>
            </a:fld>
            <a:endParaRPr lang="en-US"/>
          </a:p>
        </p:txBody>
      </p:sp>
      <p:sp>
        <p:nvSpPr>
          <p:cNvPr id="5" name="TextBox 4"/>
          <p:cNvSpPr txBox="1"/>
          <p:nvPr/>
        </p:nvSpPr>
        <p:spPr>
          <a:xfrm>
            <a:off x="4572000" y="2438400"/>
            <a:ext cx="4495800" cy="1200329"/>
          </a:xfrm>
          <a:prstGeom prst="rect">
            <a:avLst/>
          </a:prstGeom>
          <a:noFill/>
        </p:spPr>
        <p:txBody>
          <a:bodyPr wrap="square" rtlCol="0">
            <a:spAutoFit/>
          </a:bodyPr>
          <a:lstStyle/>
          <a:p>
            <a:pPr marL="1200150" lvl="2" indent="-285750">
              <a:buFont typeface="Arial" pitchFamily="34" charset="0"/>
              <a:buChar char="•"/>
            </a:pPr>
            <a:r>
              <a:rPr lang="en-US" dirty="0"/>
              <a:t>Patient self-management</a:t>
            </a:r>
          </a:p>
          <a:p>
            <a:pPr marL="1200150" lvl="2" indent="-285750">
              <a:buFont typeface="Arial" pitchFamily="34" charset="0"/>
              <a:buChar char="•"/>
            </a:pPr>
            <a:r>
              <a:rPr lang="en-US" dirty="0"/>
              <a:t>Procedure-specific quality concerns</a:t>
            </a:r>
          </a:p>
          <a:p>
            <a:pPr marL="1200150" lvl="2" indent="-285750">
              <a:buFont typeface="Arial" pitchFamily="34" charset="0"/>
              <a:buChar char="•"/>
            </a:pPr>
            <a:r>
              <a:rPr lang="en-US" dirty="0"/>
              <a:t>Social determinants of health</a:t>
            </a:r>
          </a:p>
        </p:txBody>
      </p:sp>
      <p:sp>
        <p:nvSpPr>
          <p:cNvPr id="6" name="TextBox 5"/>
          <p:cNvSpPr txBox="1"/>
          <p:nvPr/>
        </p:nvSpPr>
        <p:spPr>
          <a:xfrm>
            <a:off x="4572000" y="4895671"/>
            <a:ext cx="4495800" cy="1200329"/>
          </a:xfrm>
          <a:prstGeom prst="rect">
            <a:avLst/>
          </a:prstGeom>
          <a:noFill/>
        </p:spPr>
        <p:txBody>
          <a:bodyPr wrap="square" rtlCol="0">
            <a:spAutoFit/>
          </a:bodyPr>
          <a:lstStyle/>
          <a:p>
            <a:pPr marL="1200150" lvl="2" indent="-285750">
              <a:buFont typeface="Arial" pitchFamily="34" charset="0"/>
              <a:buChar char="•"/>
            </a:pPr>
            <a:r>
              <a:rPr lang="en-US" dirty="0"/>
              <a:t>Mental health</a:t>
            </a:r>
          </a:p>
          <a:p>
            <a:pPr marL="1200150" lvl="2" indent="-285750">
              <a:buFont typeface="Arial" pitchFamily="34" charset="0"/>
              <a:buChar char="•"/>
            </a:pPr>
            <a:r>
              <a:rPr lang="en-US" dirty="0"/>
              <a:t>Pain</a:t>
            </a:r>
          </a:p>
          <a:p>
            <a:pPr marL="1200150" lvl="2" indent="-285750">
              <a:buFont typeface="Arial" pitchFamily="34" charset="0"/>
              <a:buChar char="•"/>
            </a:pPr>
            <a:r>
              <a:rPr lang="en-US" dirty="0"/>
              <a:t>Quality of life</a:t>
            </a:r>
          </a:p>
          <a:p>
            <a:pPr marL="1200150" lvl="2" indent="-285750">
              <a:buFont typeface="Arial" pitchFamily="34" charset="0"/>
              <a:buChar char="•"/>
            </a:pPr>
            <a:r>
              <a:rPr lang="en-US" dirty="0"/>
              <a:t>Substance abuse</a:t>
            </a:r>
          </a:p>
        </p:txBody>
      </p:sp>
    </p:spTree>
    <p:extLst>
      <p:ext uri="{BB962C8B-B14F-4D97-AF65-F5344CB8AC3E}">
        <p14:creationId xmlns:p14="http://schemas.microsoft.com/office/powerpoint/2010/main" val="1692527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Innovative measures</a:t>
            </a:r>
            <a:endParaRPr lang="en-US" dirty="0"/>
          </a:p>
        </p:txBody>
      </p:sp>
      <p:sp>
        <p:nvSpPr>
          <p:cNvPr id="3" name="Content Placeholder 2"/>
          <p:cNvSpPr>
            <a:spLocks noGrp="1"/>
          </p:cNvSpPr>
          <p:nvPr>
            <p:ph idx="1"/>
          </p:nvPr>
        </p:nvSpPr>
        <p:spPr>
          <a:xfrm>
            <a:off x="762000" y="990600"/>
            <a:ext cx="8382000" cy="5334000"/>
          </a:xfrm>
        </p:spPr>
        <p:txBody>
          <a:bodyPr/>
          <a:lstStyle/>
          <a:p>
            <a:r>
              <a:rPr lang="en-US" dirty="0"/>
              <a:t>We identified </a:t>
            </a:r>
            <a:r>
              <a:rPr lang="en-US" dirty="0" smtClean="0"/>
              <a:t>76 </a:t>
            </a:r>
            <a:r>
              <a:rPr lang="en-US" dirty="0"/>
              <a:t>innovative measures </a:t>
            </a:r>
            <a:r>
              <a:rPr lang="en-US" dirty="0" smtClean="0"/>
              <a:t>across 50 </a:t>
            </a:r>
            <a:r>
              <a:rPr lang="en-US" dirty="0"/>
              <a:t>measure </a:t>
            </a:r>
            <a:r>
              <a:rPr lang="en-US" dirty="0" smtClean="0"/>
              <a:t>sets:</a:t>
            </a:r>
          </a:p>
          <a:p>
            <a:pPr lvl="1"/>
            <a:r>
              <a:rPr lang="en-US" dirty="0" smtClean="0"/>
              <a:t>48 measures sets from the state measure set analysis</a:t>
            </a:r>
          </a:p>
          <a:p>
            <a:pPr lvl="1"/>
            <a:r>
              <a:rPr lang="en-US" dirty="0" smtClean="0"/>
              <a:t>2 additional regional collaborative measure sets</a:t>
            </a:r>
          </a:p>
          <a:p>
            <a:pPr lvl="2"/>
            <a:r>
              <a:rPr lang="en-US" dirty="0"/>
              <a:t>Minnesota AF4Q</a:t>
            </a:r>
          </a:p>
          <a:p>
            <a:pPr lvl="2"/>
            <a:r>
              <a:rPr lang="en-US" dirty="0"/>
              <a:t>Oregon </a:t>
            </a:r>
            <a:r>
              <a:rPr lang="en-US" dirty="0" smtClean="0"/>
              <a:t>AF4Q</a:t>
            </a:r>
            <a:endParaRPr lang="en-US" dirty="0"/>
          </a:p>
          <a:p>
            <a:r>
              <a:rPr lang="en-US" dirty="0" smtClean="0"/>
              <a:t>20 </a:t>
            </a:r>
            <a:r>
              <a:rPr lang="en-US" dirty="0"/>
              <a:t>of the measure sets included at least one innovative </a:t>
            </a:r>
            <a:r>
              <a:rPr lang="en-US" dirty="0" smtClean="0"/>
              <a:t>measure:</a:t>
            </a:r>
            <a:endParaRPr lang="en-US" dirty="0"/>
          </a:p>
          <a:p>
            <a:pPr lvl="1"/>
            <a:r>
              <a:rPr lang="en-US" dirty="0" smtClean="0"/>
              <a:t>35% of MA PCMH measures were innovative (17)</a:t>
            </a:r>
          </a:p>
          <a:p>
            <a:pPr lvl="1"/>
            <a:r>
              <a:rPr lang="en-US" dirty="0" smtClean="0"/>
              <a:t>31% </a:t>
            </a:r>
            <a:r>
              <a:rPr lang="en-US" dirty="0"/>
              <a:t>of MN SQRMS measures were innovative </a:t>
            </a:r>
            <a:r>
              <a:rPr lang="en-US" dirty="0" smtClean="0"/>
              <a:t>(4)</a:t>
            </a:r>
            <a:endParaRPr lang="en-US" dirty="0"/>
          </a:p>
          <a:p>
            <a:pPr lvl="1"/>
            <a:r>
              <a:rPr lang="en-US" dirty="0" smtClean="0"/>
              <a:t>25% of MA MBHP measures were innovative (2)</a:t>
            </a:r>
          </a:p>
          <a:p>
            <a:pPr lvl="1"/>
            <a:r>
              <a:rPr lang="en-US" dirty="0" smtClean="0"/>
              <a:t>16% of TX Delivery System Reform Incentive Program measures were innovative (17)</a:t>
            </a:r>
          </a:p>
          <a:p>
            <a:r>
              <a:rPr lang="en-US" dirty="0" smtClean="0"/>
              <a:t>Some of the innovative measures may simply be “measure concepts” that are not ready for implementation.</a:t>
            </a:r>
          </a:p>
          <a:p>
            <a:pPr marL="457200" lvl="1" indent="0">
              <a:buNone/>
            </a:pPr>
            <a:endParaRPr lang="en-US" dirty="0" smtClean="0"/>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21</a:t>
            </a:fld>
            <a:endParaRPr lang="en-US"/>
          </a:p>
        </p:txBody>
      </p:sp>
    </p:spTree>
    <p:extLst>
      <p:ext uri="{BB962C8B-B14F-4D97-AF65-F5344CB8AC3E}">
        <p14:creationId xmlns:p14="http://schemas.microsoft.com/office/powerpoint/2010/main" val="2386653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#7: Most </a:t>
            </a:r>
            <a:r>
              <a:rPr lang="en-US" dirty="0"/>
              <a:t>homegrown measures are not </a:t>
            </a:r>
            <a:r>
              <a:rPr lang="en-US" dirty="0" smtClean="0"/>
              <a:t>innovative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22</a:t>
            </a:fld>
            <a:endParaRPr lang="en-US"/>
          </a:p>
        </p:txBody>
      </p:sp>
      <p:grpSp>
        <p:nvGrpSpPr>
          <p:cNvPr id="3" name="Group 2"/>
          <p:cNvGrpSpPr/>
          <p:nvPr/>
        </p:nvGrpSpPr>
        <p:grpSpPr>
          <a:xfrm>
            <a:off x="979891" y="1143000"/>
            <a:ext cx="7184219" cy="4191000"/>
            <a:chOff x="457200" y="1143000"/>
            <a:chExt cx="7184219" cy="4191000"/>
          </a:xfrm>
        </p:grpSpPr>
        <p:sp>
          <p:nvSpPr>
            <p:cNvPr id="5" name="Oval 4"/>
            <p:cNvSpPr/>
            <p:nvPr/>
          </p:nvSpPr>
          <p:spPr bwMode="auto">
            <a:xfrm>
              <a:off x="457200" y="1143000"/>
              <a:ext cx="5829048" cy="4191000"/>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7" name="Oval 6"/>
            <p:cNvSpPr/>
            <p:nvPr/>
          </p:nvSpPr>
          <p:spPr bwMode="auto">
            <a:xfrm>
              <a:off x="3200400" y="1615831"/>
              <a:ext cx="4267201" cy="3108569"/>
            </a:xfrm>
            <a:prstGeom prst="ellipse">
              <a:avLst/>
            </a:pr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8" name="TextBox 7"/>
            <p:cNvSpPr txBox="1"/>
            <p:nvPr/>
          </p:nvSpPr>
          <p:spPr>
            <a:xfrm>
              <a:off x="901559" y="2514601"/>
              <a:ext cx="1857284" cy="1200328"/>
            </a:xfrm>
            <a:prstGeom prst="rect">
              <a:avLst/>
            </a:prstGeom>
            <a:noFill/>
          </p:spPr>
          <p:txBody>
            <a:bodyPr wrap="square" rtlCol="0">
              <a:spAutoFit/>
            </a:bodyPr>
            <a:lstStyle/>
            <a:p>
              <a:pPr algn="ctr"/>
              <a:r>
                <a:rPr lang="en-US" dirty="0" smtClean="0"/>
                <a:t>Non-innovative </a:t>
              </a:r>
              <a:r>
                <a:rPr lang="en-US" dirty="0"/>
                <a:t>h</a:t>
              </a:r>
              <a:r>
                <a:rPr lang="en-US" dirty="0" smtClean="0"/>
                <a:t>omegrown </a:t>
              </a:r>
              <a:r>
                <a:rPr lang="en-US" dirty="0"/>
                <a:t>m</a:t>
              </a:r>
              <a:r>
                <a:rPr lang="en-US" dirty="0" smtClean="0"/>
                <a:t>easures</a:t>
              </a:r>
            </a:p>
            <a:p>
              <a:pPr algn="ctr"/>
              <a:r>
                <a:rPr lang="en-US" dirty="0" smtClean="0"/>
                <a:t>149</a:t>
              </a:r>
              <a:endParaRPr lang="en-US" dirty="0"/>
            </a:p>
          </p:txBody>
        </p:sp>
        <p:sp>
          <p:nvSpPr>
            <p:cNvPr id="9" name="TextBox 8"/>
            <p:cNvSpPr txBox="1"/>
            <p:nvPr/>
          </p:nvSpPr>
          <p:spPr>
            <a:xfrm>
              <a:off x="6002867" y="2376101"/>
              <a:ext cx="1638552" cy="1754326"/>
            </a:xfrm>
            <a:prstGeom prst="rect">
              <a:avLst/>
            </a:prstGeom>
            <a:noFill/>
          </p:spPr>
          <p:txBody>
            <a:bodyPr wrap="square" rtlCol="0">
              <a:spAutoFit/>
            </a:bodyPr>
            <a:lstStyle/>
            <a:p>
              <a:pPr algn="ctr"/>
              <a:r>
                <a:rPr lang="en-US" dirty="0" smtClean="0"/>
                <a:t>Innovative measures </a:t>
              </a:r>
            </a:p>
            <a:p>
              <a:pPr algn="ctr"/>
              <a:r>
                <a:rPr lang="en-US" dirty="0" smtClean="0"/>
                <a:t>that are </a:t>
              </a:r>
            </a:p>
            <a:p>
              <a:pPr algn="ctr"/>
              <a:r>
                <a:rPr lang="en-US" dirty="0" smtClean="0"/>
                <a:t>not homegrown</a:t>
              </a:r>
            </a:p>
            <a:p>
              <a:pPr algn="ctr"/>
              <a:r>
                <a:rPr lang="en-US" dirty="0" smtClean="0"/>
                <a:t>23</a:t>
              </a:r>
              <a:endParaRPr lang="en-US" dirty="0"/>
            </a:p>
          </p:txBody>
        </p:sp>
        <p:sp>
          <p:nvSpPr>
            <p:cNvPr id="12" name="TextBox 11"/>
            <p:cNvSpPr txBox="1"/>
            <p:nvPr/>
          </p:nvSpPr>
          <p:spPr>
            <a:xfrm>
              <a:off x="4049309" y="2514600"/>
              <a:ext cx="1540933" cy="1200329"/>
            </a:xfrm>
            <a:prstGeom prst="rect">
              <a:avLst/>
            </a:prstGeom>
            <a:noFill/>
          </p:spPr>
          <p:txBody>
            <a:bodyPr wrap="square" rtlCol="0">
              <a:spAutoFit/>
            </a:bodyPr>
            <a:lstStyle/>
            <a:p>
              <a:pPr algn="ctr"/>
              <a:r>
                <a:rPr lang="en-US" dirty="0" smtClean="0"/>
                <a:t>Innovative homegrown </a:t>
              </a:r>
              <a:r>
                <a:rPr lang="en-US" dirty="0"/>
                <a:t>m</a:t>
              </a:r>
              <a:r>
                <a:rPr lang="en-US" dirty="0" smtClean="0"/>
                <a:t>easures</a:t>
              </a:r>
            </a:p>
            <a:p>
              <a:pPr algn="ctr"/>
              <a:r>
                <a:rPr lang="en-US" dirty="0" smtClean="0"/>
                <a:t>53</a:t>
              </a:r>
            </a:p>
          </p:txBody>
        </p:sp>
      </p:grpSp>
      <p:sp>
        <p:nvSpPr>
          <p:cNvPr id="13" name="Rectangle 12"/>
          <p:cNvSpPr/>
          <p:nvPr/>
        </p:nvSpPr>
        <p:spPr>
          <a:xfrm>
            <a:off x="952500" y="5334000"/>
            <a:ext cx="7239000" cy="1077218"/>
          </a:xfrm>
          <a:prstGeom prst="rect">
            <a:avLst/>
          </a:prstGeom>
        </p:spPr>
        <p:txBody>
          <a:bodyPr wrap="square">
            <a:spAutoFit/>
          </a:bodyPr>
          <a:lstStyle/>
          <a:p>
            <a:pPr algn="ctr"/>
            <a:r>
              <a:rPr lang="en-US" sz="3200" dirty="0"/>
              <a:t>But most innovative measures are homegrown</a:t>
            </a:r>
          </a:p>
        </p:txBody>
      </p:sp>
      <p:sp>
        <p:nvSpPr>
          <p:cNvPr id="10" name="TextBox 9"/>
          <p:cNvSpPr txBox="1"/>
          <p:nvPr/>
        </p:nvSpPr>
        <p:spPr>
          <a:xfrm>
            <a:off x="1424250" y="6324600"/>
            <a:ext cx="6739860" cy="523220"/>
          </a:xfrm>
          <a:prstGeom prst="rect">
            <a:avLst/>
          </a:prstGeom>
          <a:noFill/>
        </p:spPr>
        <p:txBody>
          <a:bodyPr wrap="square" rtlCol="0">
            <a:spAutoFit/>
          </a:bodyPr>
          <a:lstStyle/>
          <a:p>
            <a:r>
              <a:rPr lang="en-US" sz="1400" dirty="0" smtClean="0"/>
              <a:t>Note: The numbers on this slide vary slightly from the others since we have added four additional  homegrown innovative measures from MN AF4Q.</a:t>
            </a:r>
            <a:endParaRPr lang="en-US" sz="1400" dirty="0"/>
          </a:p>
        </p:txBody>
      </p:sp>
    </p:spTree>
    <p:extLst>
      <p:ext uri="{BB962C8B-B14F-4D97-AF65-F5344CB8AC3E}">
        <p14:creationId xmlns:p14="http://schemas.microsoft.com/office/powerpoint/2010/main" val="15517903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innovative measures	</a:t>
            </a:r>
            <a:endParaRPr lang="en-US" dirty="0"/>
          </a:p>
        </p:txBody>
      </p:sp>
      <p:sp>
        <p:nvSpPr>
          <p:cNvPr id="3" name="Content Placeholder 2"/>
          <p:cNvSpPr>
            <a:spLocks noGrp="1"/>
          </p:cNvSpPr>
          <p:nvPr>
            <p:ph idx="1"/>
          </p:nvPr>
        </p:nvSpPr>
        <p:spPr>
          <a:xfrm>
            <a:off x="612775" y="1143000"/>
            <a:ext cx="8226425" cy="5257800"/>
          </a:xfrm>
        </p:spPr>
        <p:txBody>
          <a:bodyPr/>
          <a:lstStyle/>
          <a:p>
            <a:r>
              <a:rPr lang="en-US" dirty="0" smtClean="0"/>
              <a:t>Percent </a:t>
            </a:r>
            <a:r>
              <a:rPr lang="en-US" dirty="0"/>
              <a:t>of hospitalized patients who have clinical, telephonic or face-to-face follow-up interaction with the care team within 2 days of discharge during the measurement </a:t>
            </a:r>
            <a:r>
              <a:rPr lang="en-US" dirty="0" smtClean="0"/>
              <a:t>month (MA PCMH)</a:t>
            </a:r>
          </a:p>
          <a:p>
            <a:r>
              <a:rPr lang="en-US" dirty="0" smtClean="0"/>
              <a:t>Patient visits that occur with the selected provider/care team (ID PCMH)</a:t>
            </a:r>
          </a:p>
          <a:p>
            <a:r>
              <a:rPr lang="en-US" dirty="0"/>
              <a:t>Cost </a:t>
            </a:r>
            <a:r>
              <a:rPr lang="en-US" dirty="0" smtClean="0"/>
              <a:t>savings </a:t>
            </a:r>
            <a:r>
              <a:rPr lang="en-US" dirty="0"/>
              <a:t>from </a:t>
            </a:r>
            <a:r>
              <a:rPr lang="en-US" dirty="0" smtClean="0"/>
              <a:t>improved </a:t>
            </a:r>
            <a:r>
              <a:rPr lang="en-US" dirty="0"/>
              <a:t>c</a:t>
            </a:r>
            <a:r>
              <a:rPr lang="en-US" dirty="0" smtClean="0"/>
              <a:t>hronic care </a:t>
            </a:r>
            <a:r>
              <a:rPr lang="en-US" dirty="0"/>
              <a:t>c</a:t>
            </a:r>
            <a:r>
              <a:rPr lang="en-US" dirty="0" smtClean="0"/>
              <a:t>oordination </a:t>
            </a:r>
            <a:r>
              <a:rPr lang="en-US" dirty="0"/>
              <a:t>and m</a:t>
            </a:r>
            <a:r>
              <a:rPr lang="en-US" dirty="0" smtClean="0"/>
              <a:t>anagement (IA dually eligible program)</a:t>
            </a:r>
          </a:p>
          <a:p>
            <a:r>
              <a:rPr lang="en-US" dirty="0"/>
              <a:t>Decrease in mental health admissions and readmissions to criminal justice settings such as jails or </a:t>
            </a:r>
            <a:r>
              <a:rPr lang="en-US" dirty="0" smtClean="0"/>
              <a:t>prisons (</a:t>
            </a:r>
            <a:r>
              <a:rPr lang="en-US" dirty="0"/>
              <a:t>TX </a:t>
            </a:r>
            <a:r>
              <a:rPr lang="en-US" dirty="0" smtClean="0"/>
              <a:t>DSRIP)</a:t>
            </a:r>
          </a:p>
          <a:p>
            <a:r>
              <a:rPr lang="en-US" dirty="0"/>
              <a:t>Mental and </a:t>
            </a:r>
            <a:r>
              <a:rPr lang="en-US" dirty="0" smtClean="0"/>
              <a:t>physical </a:t>
            </a:r>
            <a:r>
              <a:rPr lang="en-US" dirty="0"/>
              <a:t>h</a:t>
            </a:r>
            <a:r>
              <a:rPr lang="en-US" dirty="0" smtClean="0"/>
              <a:t>ealth </a:t>
            </a:r>
            <a:r>
              <a:rPr lang="en-US" dirty="0"/>
              <a:t>a</a:t>
            </a:r>
            <a:r>
              <a:rPr lang="en-US" dirty="0" smtClean="0"/>
              <a:t>ssessment </a:t>
            </a:r>
            <a:r>
              <a:rPr lang="en-US" dirty="0"/>
              <a:t>within 60 </a:t>
            </a:r>
            <a:r>
              <a:rPr lang="en-US" dirty="0" smtClean="0"/>
              <a:t>days </a:t>
            </a:r>
            <a:r>
              <a:rPr lang="en-US" dirty="0"/>
              <a:t>for </a:t>
            </a:r>
            <a:r>
              <a:rPr lang="en-US" dirty="0" smtClean="0"/>
              <a:t>children </a:t>
            </a:r>
            <a:r>
              <a:rPr lang="en-US" dirty="0"/>
              <a:t>in DHS c</a:t>
            </a:r>
            <a:r>
              <a:rPr lang="en-US" dirty="0" smtClean="0"/>
              <a:t>ustody (OR CCO)</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23</a:t>
            </a:fld>
            <a:endParaRPr lang="en-US"/>
          </a:p>
        </p:txBody>
      </p:sp>
    </p:spTree>
    <p:extLst>
      <p:ext uri="{BB962C8B-B14F-4D97-AF65-F5344CB8AC3E}">
        <p14:creationId xmlns:p14="http://schemas.microsoft.com/office/powerpoint/2010/main" val="2794836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appears to be a need for new standard measures in certain areas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79944564"/>
              </p:ext>
            </p:extLst>
          </p:nvPr>
        </p:nvGraphicFramePr>
        <p:xfrm>
          <a:off x="381000" y="1524000"/>
          <a:ext cx="85344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24</a:t>
            </a:fld>
            <a:endParaRPr lang="en-US"/>
          </a:p>
        </p:txBody>
      </p:sp>
      <p:sp>
        <p:nvSpPr>
          <p:cNvPr id="3" name="Oval 2"/>
          <p:cNvSpPr/>
          <p:nvPr/>
        </p:nvSpPr>
        <p:spPr bwMode="auto">
          <a:xfrm>
            <a:off x="914400" y="1219200"/>
            <a:ext cx="2362200" cy="43434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39272255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findings</a:t>
            </a:r>
            <a:endParaRPr lang="en-US" dirty="0"/>
          </a:p>
        </p:txBody>
      </p:sp>
      <p:sp>
        <p:nvSpPr>
          <p:cNvPr id="3" name="Content Placeholder 2"/>
          <p:cNvSpPr>
            <a:spLocks noGrp="1"/>
          </p:cNvSpPr>
          <p:nvPr>
            <p:ph idx="1"/>
          </p:nvPr>
        </p:nvSpPr>
        <p:spPr>
          <a:xfrm>
            <a:off x="533400" y="990600"/>
            <a:ext cx="8229600" cy="5562600"/>
          </a:xfrm>
        </p:spPr>
        <p:txBody>
          <a:bodyPr/>
          <a:lstStyle/>
          <a:p>
            <a:r>
              <a:rPr lang="en-US" dirty="0" smtClean="0"/>
              <a:t>There are many, many measures in use today. </a:t>
            </a:r>
          </a:p>
          <a:p>
            <a:endParaRPr lang="en-US" dirty="0" smtClean="0"/>
          </a:p>
          <a:p>
            <a:r>
              <a:rPr lang="en-US" dirty="0"/>
              <a:t>Current </a:t>
            </a:r>
            <a:r>
              <a:rPr lang="en-US" dirty="0" smtClean="0"/>
              <a:t>state and regional measure </a:t>
            </a:r>
            <a:r>
              <a:rPr lang="en-US" dirty="0"/>
              <a:t>sets are not aligned. </a:t>
            </a:r>
          </a:p>
          <a:p>
            <a:endParaRPr lang="en-US" dirty="0" smtClean="0"/>
          </a:p>
          <a:p>
            <a:r>
              <a:rPr lang="en-US" dirty="0" smtClean="0"/>
              <a:t>Non-alignment persists despite the tendency to </a:t>
            </a:r>
            <a:r>
              <a:rPr lang="en-US" dirty="0"/>
              <a:t>use standard, </a:t>
            </a:r>
            <a:r>
              <a:rPr lang="en-US" dirty="0" smtClean="0"/>
              <a:t>NQF-endorsed and/or HEDIS measures.</a:t>
            </a:r>
            <a:endParaRPr lang="en-US" dirty="0"/>
          </a:p>
          <a:p>
            <a:endParaRPr lang="en-US" dirty="0" smtClean="0"/>
          </a:p>
          <a:p>
            <a:r>
              <a:rPr lang="en-US" dirty="0"/>
              <a:t>With few exceptions, regardless of how we analyzed the data, the programs’ measures were not </a:t>
            </a:r>
            <a:r>
              <a:rPr lang="en-US" dirty="0" smtClean="0"/>
              <a:t>aligned</a:t>
            </a:r>
            <a:r>
              <a:rPr lang="en-US" b="1" dirty="0" smtClean="0"/>
              <a:t>. </a:t>
            </a:r>
          </a:p>
          <a:p>
            <a:pPr lvl="1"/>
            <a:r>
              <a:rPr lang="en-US" dirty="0" smtClean="0"/>
              <a:t>With the exception of the Medicaid MCO programs, we </a:t>
            </a:r>
            <a:r>
              <a:rPr lang="en-US" dirty="0"/>
              <a:t>found this lack of </a:t>
            </a:r>
            <a:r>
              <a:rPr lang="en-US" dirty="0" smtClean="0"/>
              <a:t>alignment existed across domains, and programs </a:t>
            </a:r>
            <a:r>
              <a:rPr lang="en-US" dirty="0"/>
              <a:t>of the same type or for the same purpose</a:t>
            </a:r>
            <a:r>
              <a:rPr lang="en-US" dirty="0" smtClean="0"/>
              <a:t>.</a:t>
            </a:r>
          </a:p>
          <a:p>
            <a:pPr lvl="1"/>
            <a:r>
              <a:rPr lang="en-US" dirty="0" smtClean="0"/>
              <a:t>We also found that California has more alignment. This may be due to our sample or the work the state has done to align measures.</a:t>
            </a:r>
          </a:p>
          <a:p>
            <a:endParaRPr lang="en-US" dirty="0" smtClean="0"/>
          </a:p>
          <a:p>
            <a:endParaRPr lang="en-US" dirty="0" smtClean="0"/>
          </a:p>
          <a:p>
            <a:pPr marL="457200" lvl="1" indent="0">
              <a:buNone/>
            </a:pPr>
            <a:endParaRPr lang="en-US" dirty="0" smtClean="0"/>
          </a:p>
          <a:p>
            <a:pPr marL="0" indent="0">
              <a:buNone/>
            </a:pPr>
            <a:endParaRPr lang="en-US" dirty="0" smtClean="0"/>
          </a:p>
          <a:p>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25</a:t>
            </a:fld>
            <a:endParaRPr lang="en-US"/>
          </a:p>
        </p:txBody>
      </p:sp>
    </p:spTree>
    <p:extLst>
      <p:ext uri="{BB962C8B-B14F-4D97-AF65-F5344CB8AC3E}">
        <p14:creationId xmlns:p14="http://schemas.microsoft.com/office/powerpoint/2010/main" val="7799321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 </a:t>
            </a:r>
            <a:r>
              <a:rPr lang="en-US" dirty="0" smtClean="0"/>
              <a:t>(cont’d)</a:t>
            </a:r>
            <a:endParaRPr lang="en-US" dirty="0"/>
          </a:p>
        </p:txBody>
      </p:sp>
      <p:sp>
        <p:nvSpPr>
          <p:cNvPr id="3" name="Content Placeholder 2"/>
          <p:cNvSpPr>
            <a:spLocks noGrp="1"/>
          </p:cNvSpPr>
          <p:nvPr>
            <p:ph idx="1"/>
          </p:nvPr>
        </p:nvSpPr>
        <p:spPr>
          <a:xfrm>
            <a:off x="609600" y="609600"/>
            <a:ext cx="8534400" cy="5105400"/>
          </a:xfrm>
        </p:spPr>
        <p:txBody>
          <a:bodyPr/>
          <a:lstStyle/>
          <a:p>
            <a:endParaRPr lang="en-US" dirty="0" smtClean="0"/>
          </a:p>
          <a:p>
            <a:r>
              <a:rPr lang="en-US" dirty="0"/>
              <a:t>While many programs use measures from the same domains, they are not selecting the same measures within these domains.</a:t>
            </a:r>
          </a:p>
          <a:p>
            <a:pPr lvl="1"/>
            <a:r>
              <a:rPr lang="en-US" dirty="0"/>
              <a:t>This suggests that simply specifying the domains from which programs should select measures will not facilitate measure set alignment</a:t>
            </a:r>
            <a:r>
              <a:rPr lang="en-US" dirty="0" smtClean="0"/>
              <a:t>.</a:t>
            </a:r>
          </a:p>
          <a:p>
            <a:pPr marL="457200" lvl="1" indent="0">
              <a:buNone/>
            </a:pPr>
            <a:endParaRPr lang="en-US" dirty="0" smtClean="0"/>
          </a:p>
          <a:p>
            <a:r>
              <a:rPr lang="en-US" dirty="0" smtClean="0"/>
              <a:t>Even </a:t>
            </a:r>
            <a:r>
              <a:rPr lang="en-US" dirty="0"/>
              <a:t>when the measures are </a:t>
            </a:r>
            <a:r>
              <a:rPr lang="en-US" dirty="0" smtClean="0"/>
              <a:t>“the </a:t>
            </a:r>
            <a:r>
              <a:rPr lang="en-US" dirty="0"/>
              <a:t>same</a:t>
            </a:r>
            <a:r>
              <a:rPr lang="en-US" dirty="0" smtClean="0"/>
              <a:t>,” </a:t>
            </a:r>
            <a:r>
              <a:rPr lang="en-US" dirty="0"/>
              <a:t>the programs </a:t>
            </a:r>
            <a:r>
              <a:rPr lang="en-US" dirty="0" smtClean="0"/>
              <a:t>often modify </a:t>
            </a:r>
            <a:r>
              <a:rPr lang="en-US" dirty="0"/>
              <a:t>the traditional specifications for the standard measures.</a:t>
            </a:r>
          </a:p>
          <a:p>
            <a:pPr marL="0" indent="0">
              <a:buNone/>
            </a:pPr>
            <a:endParaRPr lang="en-US" sz="1000"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26</a:t>
            </a:fld>
            <a:endParaRPr lang="en-US"/>
          </a:p>
        </p:txBody>
      </p:sp>
    </p:spTree>
    <p:extLst>
      <p:ext uri="{BB962C8B-B14F-4D97-AF65-F5344CB8AC3E}">
        <p14:creationId xmlns:p14="http://schemas.microsoft.com/office/powerpoint/2010/main" val="13096985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 (cont’d)</a:t>
            </a:r>
          </a:p>
        </p:txBody>
      </p:sp>
      <p:sp>
        <p:nvSpPr>
          <p:cNvPr id="3" name="Content Placeholder 2"/>
          <p:cNvSpPr>
            <a:spLocks noGrp="1"/>
          </p:cNvSpPr>
          <p:nvPr>
            <p:ph idx="1"/>
          </p:nvPr>
        </p:nvSpPr>
        <p:spPr>
          <a:xfrm>
            <a:off x="457200" y="1143000"/>
            <a:ext cx="7769225" cy="4114800"/>
          </a:xfrm>
        </p:spPr>
        <p:txBody>
          <a:bodyPr/>
          <a:lstStyle/>
          <a:p>
            <a:r>
              <a:rPr lang="en-US" dirty="0"/>
              <a:t>Many programs create their own “homegrown” measures.</a:t>
            </a:r>
          </a:p>
          <a:p>
            <a:pPr lvl="1"/>
            <a:r>
              <a:rPr lang="en-US" dirty="0"/>
              <a:t>Some of these may be measure concepts, rather than measures that are ready to be implemented</a:t>
            </a:r>
          </a:p>
          <a:p>
            <a:pPr lvl="1"/>
            <a:endParaRPr lang="en-US" sz="1000" dirty="0"/>
          </a:p>
          <a:p>
            <a:r>
              <a:rPr lang="en-US" dirty="0"/>
              <a:t>Unfortunately most of these homegrown measures do not represent true innovation in the measures </a:t>
            </a:r>
            <a:r>
              <a:rPr lang="en-US" dirty="0" smtClean="0"/>
              <a:t>space.</a:t>
            </a:r>
            <a:endParaRPr lang="en-US" sz="1000" dirty="0" smtClean="0"/>
          </a:p>
          <a:p>
            <a:endParaRPr lang="en-US" sz="1000" dirty="0"/>
          </a:p>
          <a:p>
            <a:r>
              <a:rPr lang="en-US" dirty="0" smtClean="0"/>
              <a:t>There </a:t>
            </a:r>
            <a:r>
              <a:rPr lang="en-US" dirty="0"/>
              <a:t>appears to be a need for new standardized measures in the areas of self-management, cost, and care management and coordination.</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27</a:t>
            </a:fld>
            <a:endParaRPr lang="en-US"/>
          </a:p>
        </p:txBody>
      </p:sp>
    </p:spTree>
    <p:extLst>
      <p:ext uri="{BB962C8B-B14F-4D97-AF65-F5344CB8AC3E}">
        <p14:creationId xmlns:p14="http://schemas.microsoft.com/office/powerpoint/2010/main" val="1418050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685800" y="990600"/>
            <a:ext cx="7924800" cy="5562600"/>
          </a:xfrm>
        </p:spPr>
        <p:txBody>
          <a:bodyPr/>
          <a:lstStyle/>
          <a:p>
            <a:r>
              <a:rPr lang="en-US" b="1" u="sng" dirty="0"/>
              <a:t>Bottom line</a:t>
            </a:r>
            <a:r>
              <a:rPr lang="en-US" b="1" dirty="0"/>
              <a:t>: </a:t>
            </a:r>
            <a:r>
              <a:rPr lang="en-US" dirty="0"/>
              <a:t>Measures sets appear to be </a:t>
            </a:r>
            <a:r>
              <a:rPr lang="en-US" dirty="0" smtClean="0"/>
              <a:t>developed independently </a:t>
            </a:r>
            <a:r>
              <a:rPr lang="en-US" dirty="0"/>
              <a:t>without an eye towards alignment with other sets. </a:t>
            </a:r>
          </a:p>
          <a:p>
            <a:endParaRPr lang="en-US" sz="1000" dirty="0"/>
          </a:p>
          <a:p>
            <a:r>
              <a:rPr lang="en-US" dirty="0"/>
              <a:t>The </a:t>
            </a:r>
            <a:r>
              <a:rPr lang="en-US" dirty="0" smtClean="0"/>
              <a:t>diversity in </a:t>
            </a:r>
            <a:r>
              <a:rPr lang="en-US" dirty="0"/>
              <a:t>measures allows states and regions interested in creating measure sets to select measures that they believe best meet their local needs.  Even the few who seek to create alignment struggle due to a paucity of tools to facilitate such alignment. </a:t>
            </a:r>
            <a:endParaRPr lang="en-US" dirty="0" smtClean="0"/>
          </a:p>
          <a:p>
            <a:endParaRPr lang="en-US" sz="1000" dirty="0"/>
          </a:p>
          <a:p>
            <a:r>
              <a:rPr lang="en-US" dirty="0" smtClean="0"/>
              <a:t>The </a:t>
            </a:r>
            <a:r>
              <a:rPr lang="en-US" dirty="0"/>
              <a:t>result is “measure chaos” for providers subject to multiple measure sets and related accountability expectations and performance incentives.  Mixed signals make it difficult for providers to focus their quality improvement efforts.</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28</a:t>
            </a:fld>
            <a:endParaRPr lang="en-US"/>
          </a:p>
        </p:txBody>
      </p:sp>
    </p:spTree>
    <p:extLst>
      <p:ext uri="{BB962C8B-B14F-4D97-AF65-F5344CB8AC3E}">
        <p14:creationId xmlns:p14="http://schemas.microsoft.com/office/powerpoint/2010/main" val="37415779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only the beginning…</a:t>
            </a:r>
            <a:endParaRPr lang="en-US" dirty="0"/>
          </a:p>
        </p:txBody>
      </p:sp>
      <p:sp>
        <p:nvSpPr>
          <p:cNvPr id="3" name="Content Placeholder 2"/>
          <p:cNvSpPr>
            <a:spLocks noGrp="1"/>
          </p:cNvSpPr>
          <p:nvPr>
            <p:ph idx="1"/>
          </p:nvPr>
        </p:nvSpPr>
        <p:spPr>
          <a:xfrm>
            <a:off x="381000" y="1143000"/>
            <a:ext cx="8382000" cy="4800600"/>
          </a:xfrm>
        </p:spPr>
        <p:txBody>
          <a:bodyPr/>
          <a:lstStyle/>
          <a:p>
            <a:r>
              <a:rPr lang="en-US" dirty="0"/>
              <a:t>We </a:t>
            </a:r>
            <a:r>
              <a:rPr lang="en-US" dirty="0" smtClean="0"/>
              <a:t>anticipate </a:t>
            </a:r>
            <a:r>
              <a:rPr lang="en-US" dirty="0"/>
              <a:t>that as states and health systems become more sophisticated in their use of electronic health records and health information exchanges, there will be more opportunities to easily collect </a:t>
            </a:r>
            <a:r>
              <a:rPr lang="en-US" dirty="0" smtClean="0"/>
              <a:t>clinical </a:t>
            </a:r>
            <a:r>
              <a:rPr lang="en-US" dirty="0"/>
              <a:t>data-based measures and thus increase selection of those types of measures over the traditional claims-based measures. </a:t>
            </a:r>
            <a:endParaRPr lang="en-US" dirty="0" smtClean="0"/>
          </a:p>
          <a:p>
            <a:endParaRPr lang="en-US" dirty="0" smtClean="0"/>
          </a:p>
          <a:p>
            <a:r>
              <a:rPr lang="en-US" dirty="0"/>
              <a:t>Combining this shifting landscape with the national movement to increase the </a:t>
            </a:r>
            <a:r>
              <a:rPr lang="en-US" dirty="0" smtClean="0"/>
              <a:t>number </a:t>
            </a:r>
            <a:r>
              <a:rPr lang="en-US" dirty="0"/>
              <a:t>of providers that are paid for value rather than volume suggests that the proliferation of new measures and new measure sets is only in its infancy. </a:t>
            </a:r>
            <a:endParaRPr lang="en-US" dirty="0" smtClean="0"/>
          </a:p>
          <a:p>
            <a:pPr lvl="1"/>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29</a:t>
            </a:fld>
            <a:endParaRPr lang="en-US"/>
          </a:p>
        </p:txBody>
      </p:sp>
    </p:spTree>
    <p:extLst>
      <p:ext uri="{BB962C8B-B14F-4D97-AF65-F5344CB8AC3E}">
        <p14:creationId xmlns:p14="http://schemas.microsoft.com/office/powerpoint/2010/main" val="386606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a:xfrm>
            <a:off x="762000" y="990600"/>
            <a:ext cx="8153400" cy="5867400"/>
          </a:xfrm>
        </p:spPr>
        <p:txBody>
          <a:bodyPr/>
          <a:lstStyle/>
          <a:p>
            <a:r>
              <a:rPr lang="en-US" dirty="0" smtClean="0"/>
              <a:t>We used a convenience sample of measure sets from states, by requesting </a:t>
            </a:r>
            <a:r>
              <a:rPr lang="en-US" dirty="0"/>
              <a:t>assistance from our contacts in </a:t>
            </a:r>
            <a:r>
              <a:rPr lang="en-US" dirty="0" smtClean="0"/>
              <a:t>states and by:</a:t>
            </a:r>
            <a:endParaRPr lang="en-US" dirty="0"/>
          </a:p>
          <a:p>
            <a:pPr lvl="1"/>
            <a:r>
              <a:rPr lang="en-US" dirty="0" smtClean="0"/>
              <a:t>Obtaining sets through state websites:</a:t>
            </a:r>
          </a:p>
          <a:p>
            <a:pPr lvl="2"/>
            <a:r>
              <a:rPr lang="en-US" dirty="0" smtClean="0"/>
              <a:t>Patient-Centered Medical Home (PCMH) projects </a:t>
            </a:r>
          </a:p>
          <a:p>
            <a:pPr lvl="2"/>
            <a:r>
              <a:rPr lang="en-US" dirty="0" smtClean="0"/>
              <a:t>Accountable Care Organization (ACO) projects</a:t>
            </a:r>
          </a:p>
          <a:p>
            <a:pPr lvl="2"/>
            <a:r>
              <a:rPr lang="en-US" dirty="0" smtClean="0"/>
              <a:t>CMS’ Comprehensive Primary Care Initiative</a:t>
            </a:r>
          </a:p>
          <a:p>
            <a:pPr lvl="1"/>
            <a:r>
              <a:rPr lang="en-US" dirty="0" smtClean="0"/>
              <a:t>Soliciting sets from the Buying Value measures work group</a:t>
            </a:r>
          </a:p>
          <a:p>
            <a:r>
              <a:rPr lang="en-US" dirty="0"/>
              <a:t>We also included measure sets from specific regional </a:t>
            </a:r>
            <a:r>
              <a:rPr lang="en-US" dirty="0" err="1"/>
              <a:t>collaboratives</a:t>
            </a:r>
            <a:r>
              <a:rPr lang="en-US" dirty="0"/>
              <a:t>. </a:t>
            </a:r>
          </a:p>
          <a:p>
            <a:r>
              <a:rPr lang="en-US" dirty="0"/>
              <a:t>We have not surveyed every state, nor have we captured all of the sets used by the </a:t>
            </a:r>
            <a:r>
              <a:rPr lang="en-US" dirty="0" smtClean="0"/>
              <a:t>studied </a:t>
            </a:r>
            <a:r>
              <a:rPr lang="en-US" dirty="0"/>
              <a:t>states.</a:t>
            </a:r>
          </a:p>
          <a:p>
            <a:r>
              <a:rPr lang="en-US" dirty="0" smtClean="0"/>
              <a:t>We did not include any hospital measures sets in our analysis.</a:t>
            </a:r>
          </a:p>
          <a:p>
            <a:pPr lvl="1"/>
            <a:r>
              <a:rPr lang="en-US" dirty="0" smtClean="0"/>
              <a:t>Excluded 53 hospital measures from the analysis</a:t>
            </a:r>
          </a:p>
          <a:p>
            <a:pPr lvl="1"/>
            <a:endParaRPr lang="en-US" dirty="0" smtClean="0"/>
          </a:p>
          <a:p>
            <a:pPr lvl="2"/>
            <a:endParaRPr lang="en-US" dirty="0" smtClean="0"/>
          </a:p>
          <a:p>
            <a:pPr lvl="1"/>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3</a:t>
            </a:fld>
            <a:endParaRPr lang="en-US"/>
          </a:p>
        </p:txBody>
      </p:sp>
    </p:spTree>
    <p:extLst>
      <p:ext uri="{BB962C8B-B14F-4D97-AF65-F5344CB8AC3E}">
        <p14:creationId xmlns:p14="http://schemas.microsoft.com/office/powerpoint/2010/main" val="8062961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call to action</a:t>
            </a:r>
            <a:endParaRPr lang="en-US" dirty="0"/>
          </a:p>
        </p:txBody>
      </p:sp>
      <p:sp>
        <p:nvSpPr>
          <p:cNvPr id="3" name="Content Placeholder 2"/>
          <p:cNvSpPr>
            <a:spLocks noGrp="1"/>
          </p:cNvSpPr>
          <p:nvPr>
            <p:ph idx="1"/>
          </p:nvPr>
        </p:nvSpPr>
        <p:spPr/>
        <p:txBody>
          <a:bodyPr/>
          <a:lstStyle/>
          <a:p>
            <a:r>
              <a:rPr lang="en-US" dirty="0" smtClean="0"/>
              <a:t>In </a:t>
            </a:r>
            <a:r>
              <a:rPr lang="en-US" dirty="0"/>
              <a:t>the absence of a fundamental shift in the way in which new measure sets are created, we should prepare to see the problem of unaligned </a:t>
            </a:r>
            <a:r>
              <a:rPr lang="en-US" dirty="0" smtClean="0"/>
              <a:t>measure sets grow significantly.</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30</a:t>
            </a:fld>
            <a:endParaRPr lang="en-US"/>
          </a:p>
        </p:txBody>
      </p:sp>
    </p:spTree>
    <p:extLst>
      <p:ext uri="{BB962C8B-B14F-4D97-AF65-F5344CB8AC3E}">
        <p14:creationId xmlns:p14="http://schemas.microsoft.com/office/powerpoint/2010/main" val="201957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381001" y="914400"/>
            <a:ext cx="8534400" cy="4114800"/>
          </a:xfrm>
        </p:spPr>
        <p:txBody>
          <a:bodyPr/>
          <a:lstStyle/>
          <a:p>
            <a:pPr marL="457200" indent="-457200">
              <a:buFont typeface="+mj-lt"/>
              <a:buAutoNum type="arabicPeriod"/>
            </a:pPr>
            <a:r>
              <a:rPr lang="en-US" dirty="0"/>
              <a:t>Launch a campaign to raise awareness about the current lack of alignment across measure </a:t>
            </a:r>
            <a:r>
              <a:rPr lang="en-US" dirty="0" smtClean="0"/>
              <a:t>sets and the need for a national measures framework.</a:t>
            </a:r>
          </a:p>
          <a:p>
            <a:pPr lvl="1"/>
            <a:r>
              <a:rPr lang="en-US" dirty="0" smtClean="0"/>
              <a:t>help </a:t>
            </a:r>
            <a:r>
              <a:rPr lang="en-US" dirty="0"/>
              <a:t>states and regions interested in creating measure sets </a:t>
            </a:r>
            <a:r>
              <a:rPr lang="en-US" dirty="0" smtClean="0"/>
              <a:t>understand </a:t>
            </a:r>
            <a:r>
              <a:rPr lang="en-US" dirty="0"/>
              <a:t>why lack of alignment is </a:t>
            </a:r>
            <a:r>
              <a:rPr lang="en-US" dirty="0" smtClean="0"/>
              <a:t>problematic</a:t>
            </a:r>
            <a:endParaRPr lang="en-US" sz="1200" dirty="0" smtClean="0"/>
          </a:p>
          <a:p>
            <a:pPr marL="457200" indent="-457200">
              <a:buFont typeface="+mj-lt"/>
              <a:buAutoNum type="arabicPeriod"/>
            </a:pPr>
            <a:r>
              <a:rPr lang="en-US" dirty="0"/>
              <a:t>Communicate with measure stewards to indicate to them when their measures have been frequently </a:t>
            </a:r>
            <a:r>
              <a:rPr lang="en-US" dirty="0" smtClean="0"/>
              <a:t>modified and why this is problematic.</a:t>
            </a:r>
          </a:p>
          <a:p>
            <a:pPr lvl="1"/>
            <a:r>
              <a:rPr lang="en-US" dirty="0"/>
              <a:t>in particular in the cases in which additional detail has been added, removed or changed</a:t>
            </a:r>
            <a:r>
              <a:rPr lang="en-US" dirty="0" smtClean="0"/>
              <a:t> </a:t>
            </a:r>
            <a:endParaRPr lang="en-US" sz="1200" dirty="0" smtClean="0"/>
          </a:p>
          <a:p>
            <a:pPr marL="457200" indent="-457200">
              <a:buFont typeface="+mj-lt"/>
              <a:buAutoNum type="arabicPeriod"/>
            </a:pPr>
            <a:r>
              <a:rPr lang="en-US" dirty="0" smtClean="0"/>
              <a:t>Develop an interactive database of recommended measures to establish a national measures framework.</a:t>
            </a:r>
          </a:p>
          <a:p>
            <a:pPr marL="857250" lvl="1" indent="-457200"/>
            <a:r>
              <a:rPr lang="en-US" dirty="0" smtClean="0"/>
              <a:t>consisting </a:t>
            </a:r>
            <a:r>
              <a:rPr lang="en-US" dirty="0"/>
              <a:t>primarily of the standardized measures that are used most frequently for each population and </a:t>
            </a:r>
            <a:r>
              <a:rPr lang="en-US" dirty="0" smtClean="0"/>
              <a:t>domain</a:t>
            </a:r>
          </a:p>
          <a:p>
            <a:pPr marL="857250" lvl="1" indent="-457200"/>
            <a:r>
              <a:rPr lang="en-US" dirty="0"/>
              <a:t>selecting and/or defining measures for the areas in which there is currently a </a:t>
            </a:r>
            <a:r>
              <a:rPr lang="en-US" dirty="0" smtClean="0"/>
              <a:t>paucity of </a:t>
            </a:r>
            <a:r>
              <a:rPr lang="en-US" dirty="0"/>
              <a:t>standardized measures </a:t>
            </a:r>
          </a:p>
        </p:txBody>
      </p:sp>
      <p:sp>
        <p:nvSpPr>
          <p:cNvPr id="4" name="Slide Number Placeholder 3"/>
          <p:cNvSpPr>
            <a:spLocks noGrp="1"/>
          </p:cNvSpPr>
          <p:nvPr>
            <p:ph type="sldNum" sz="quarter" idx="10"/>
          </p:nvPr>
        </p:nvSpPr>
        <p:spPr/>
        <p:txBody>
          <a:bodyPr/>
          <a:lstStyle/>
          <a:p>
            <a:fld id="{6CDFDD91-9DC5-443A-B5D4-A4D827708E68}" type="slidenum">
              <a:rPr lang="en-US" smtClean="0"/>
              <a:pPr/>
              <a:t>31</a:t>
            </a:fld>
            <a:endParaRPr lang="en-US"/>
          </a:p>
        </p:txBody>
      </p:sp>
    </p:spTree>
    <p:extLst>
      <p:ext uri="{BB962C8B-B14F-4D97-AF65-F5344CB8AC3E}">
        <p14:creationId xmlns:p14="http://schemas.microsoft.com/office/powerpoint/2010/main" val="1276881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(cont’d)</a:t>
            </a:r>
            <a:endParaRPr lang="en-US" dirty="0"/>
          </a:p>
        </p:txBody>
      </p:sp>
      <p:sp>
        <p:nvSpPr>
          <p:cNvPr id="3" name="Content Placeholder 2"/>
          <p:cNvSpPr>
            <a:spLocks noGrp="1"/>
          </p:cNvSpPr>
          <p:nvPr>
            <p:ph idx="1"/>
          </p:nvPr>
        </p:nvSpPr>
        <p:spPr>
          <a:xfrm>
            <a:off x="460375" y="990600"/>
            <a:ext cx="8378825" cy="5181600"/>
          </a:xfrm>
        </p:spPr>
        <p:txBody>
          <a:bodyPr/>
          <a:lstStyle/>
          <a:p>
            <a:pPr marL="457200" indent="-457200">
              <a:buFont typeface="+mj-lt"/>
              <a:buAutoNum type="arabicPeriod" startAt="4"/>
            </a:pPr>
            <a:r>
              <a:rPr lang="en-US" dirty="0" smtClean="0"/>
              <a:t>Provide </a:t>
            </a:r>
            <a:r>
              <a:rPr lang="en-US" dirty="0"/>
              <a:t>technical assistance to states to help them select high-quality measures that both meet their needs and encourage alignment across programs in their region and market. This assistance could include</a:t>
            </a:r>
            <a:r>
              <a:rPr lang="en-US" dirty="0" smtClean="0"/>
              <a:t>:</a:t>
            </a:r>
          </a:p>
          <a:p>
            <a:pPr marL="857250" lvl="1" indent="-457200"/>
            <a:r>
              <a:rPr lang="en-US" dirty="0"/>
              <a:t>a measures </a:t>
            </a:r>
            <a:r>
              <a:rPr lang="en-US" dirty="0" smtClean="0"/>
              <a:t>hotline</a:t>
            </a:r>
          </a:p>
          <a:p>
            <a:pPr marL="857250" lvl="1" indent="-457200"/>
            <a:r>
              <a:rPr lang="en-US" dirty="0" smtClean="0"/>
              <a:t>learning </a:t>
            </a:r>
            <a:r>
              <a:rPr lang="en-US" dirty="0" err="1" smtClean="0"/>
              <a:t>collaboratives</a:t>
            </a:r>
            <a:r>
              <a:rPr lang="en-US" dirty="0" smtClean="0"/>
              <a:t> and online </a:t>
            </a:r>
            <a:r>
              <a:rPr lang="en-US" dirty="0"/>
              <a:t>question </a:t>
            </a:r>
            <a:r>
              <a:rPr lang="en-US" dirty="0" smtClean="0"/>
              <a:t>boards, blogs </a:t>
            </a:r>
            <a:r>
              <a:rPr lang="en-US" dirty="0"/>
              <a:t>and/or </a:t>
            </a:r>
            <a:r>
              <a:rPr lang="en-US" dirty="0" err="1"/>
              <a:t>listservs</a:t>
            </a:r>
            <a:r>
              <a:rPr lang="en-US" dirty="0"/>
              <a:t> </a:t>
            </a:r>
          </a:p>
          <a:p>
            <a:pPr marL="857250" lvl="1" indent="-457200"/>
            <a:r>
              <a:rPr lang="en-US" dirty="0" smtClean="0"/>
              <a:t>benchmarking </a:t>
            </a:r>
            <a:r>
              <a:rPr lang="en-US" dirty="0"/>
              <a:t>resources for the recommended measures selected for inclusion in the interactive measures tool. </a:t>
            </a:r>
            <a:endParaRPr lang="en-US" dirty="0" smtClean="0"/>
          </a:p>
          <a:p>
            <a:pPr marL="457200" indent="-457200">
              <a:buFont typeface="+mj-lt"/>
              <a:buAutoNum type="arabicPeriod" startAt="5"/>
            </a:pPr>
            <a:endParaRPr lang="en-US" sz="1200" dirty="0" smtClean="0"/>
          </a:p>
          <a:p>
            <a:pPr marL="457200" indent="-457200">
              <a:buFont typeface="+mj-lt"/>
              <a:buAutoNum type="arabicPeriod" startAt="5"/>
            </a:pPr>
            <a:r>
              <a:rPr lang="en-US" dirty="0"/>
              <a:t>Acknowledge the areas where measure alignment is potentially not feasible or desirable. </a:t>
            </a:r>
            <a:endParaRPr lang="en-US" dirty="0" smtClean="0"/>
          </a:p>
          <a:p>
            <a:pPr marL="857250" lvl="1" indent="-457200"/>
            <a:r>
              <a:rPr lang="en-US" dirty="0" smtClean="0"/>
              <a:t>different populations of focus</a:t>
            </a:r>
          </a:p>
          <a:p>
            <a:pPr marL="857250" lvl="1" indent="-457200"/>
            <a:r>
              <a:rPr lang="en-US" dirty="0" smtClean="0"/>
              <a:t>program-specific measures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32</a:t>
            </a:fld>
            <a:endParaRPr lang="en-US"/>
          </a:p>
        </p:txBody>
      </p:sp>
    </p:spTree>
    <p:extLst>
      <p:ext uri="{BB962C8B-B14F-4D97-AF65-F5344CB8AC3E}">
        <p14:creationId xmlns:p14="http://schemas.microsoft.com/office/powerpoint/2010/main" val="237016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grpSp>
        <p:nvGrpSpPr>
          <p:cNvPr id="6" name="Group 5"/>
          <p:cNvGrpSpPr/>
          <p:nvPr/>
        </p:nvGrpSpPr>
        <p:grpSpPr>
          <a:xfrm>
            <a:off x="2122098" y="1409700"/>
            <a:ext cx="4899804" cy="4038600"/>
            <a:chOff x="1729596" y="1371600"/>
            <a:chExt cx="4899804" cy="403860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6684" y="1800505"/>
              <a:ext cx="1006912" cy="10858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6774" y="1800505"/>
              <a:ext cx="999226" cy="1085850"/>
            </a:xfrm>
            <a:prstGeom prst="rect">
              <a:avLst/>
            </a:prstGeom>
          </p:spPr>
        </p:pic>
        <p:sp>
          <p:nvSpPr>
            <p:cNvPr id="9" name="Rectangle 8"/>
            <p:cNvSpPr/>
            <p:nvPr/>
          </p:nvSpPr>
          <p:spPr bwMode="auto">
            <a:xfrm>
              <a:off x="1729596" y="1371600"/>
              <a:ext cx="2004204" cy="40386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4" name="Rectangle 13"/>
            <p:cNvSpPr/>
            <p:nvPr/>
          </p:nvSpPr>
          <p:spPr bwMode="auto">
            <a:xfrm>
              <a:off x="4625196" y="1371600"/>
              <a:ext cx="2004204" cy="40386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1729596" y="2971800"/>
              <a:ext cx="2004204" cy="2000548"/>
            </a:xfrm>
            <a:prstGeom prst="rect">
              <a:avLst/>
            </a:prstGeom>
            <a:noFill/>
          </p:spPr>
          <p:txBody>
            <a:bodyPr wrap="square" rtlCol="0">
              <a:spAutoFit/>
            </a:bodyPr>
            <a:lstStyle/>
            <a:p>
              <a:pPr algn="ctr"/>
              <a:r>
                <a:rPr lang="en-US" sz="1800" dirty="0"/>
                <a:t>Michael </a:t>
              </a:r>
              <a:r>
                <a:rPr lang="en-US" sz="1800" dirty="0" smtClean="0"/>
                <a:t>Bailit, MBA</a:t>
              </a:r>
            </a:p>
            <a:p>
              <a:pPr marL="285750" indent="-285750">
                <a:buFont typeface="Arial" pitchFamily="34" charset="0"/>
                <a:buChar char="•"/>
              </a:pPr>
              <a:endParaRPr lang="en-US" sz="1400" dirty="0" smtClean="0"/>
            </a:p>
            <a:p>
              <a:pPr marL="285750" indent="-285750">
                <a:buFont typeface="Arial" pitchFamily="34" charset="0"/>
                <a:buChar char="•"/>
              </a:pPr>
              <a:r>
                <a:rPr lang="en-US" sz="1400" dirty="0" smtClean="0"/>
                <a:t> President</a:t>
              </a:r>
              <a:endParaRPr lang="en-US" sz="1400" dirty="0"/>
            </a:p>
            <a:p>
              <a:pPr marL="342900" indent="-342900">
                <a:buFont typeface="Arial" pitchFamily="34" charset="0"/>
                <a:buChar char="•"/>
              </a:pPr>
              <a:r>
                <a:rPr lang="en-US" sz="1400" dirty="0" smtClean="0">
                  <a:hlinkClick r:id="rId5"/>
                </a:rPr>
                <a:t>mbailit@bailit-health.com</a:t>
              </a:r>
              <a:endParaRPr lang="en-US" sz="1400" dirty="0" smtClean="0"/>
            </a:p>
            <a:p>
              <a:pPr marL="342900" indent="-342900">
                <a:buFont typeface="Arial" pitchFamily="34" charset="0"/>
                <a:buChar char="•"/>
              </a:pPr>
              <a:r>
                <a:rPr lang="en-US" sz="1400" dirty="0" smtClean="0"/>
                <a:t>781-599-4700</a:t>
              </a:r>
            </a:p>
            <a:p>
              <a:pPr marL="342900" indent="-342900">
                <a:buFont typeface="Arial" pitchFamily="34" charset="0"/>
                <a:buChar char="•"/>
              </a:pPr>
              <a:endParaRPr lang="en-US" dirty="0"/>
            </a:p>
          </p:txBody>
        </p:sp>
        <p:sp>
          <p:nvSpPr>
            <p:cNvPr id="17" name="TextBox 16"/>
            <p:cNvSpPr txBox="1"/>
            <p:nvPr/>
          </p:nvSpPr>
          <p:spPr>
            <a:xfrm>
              <a:off x="4625196" y="2971800"/>
              <a:ext cx="2004204" cy="2000548"/>
            </a:xfrm>
            <a:prstGeom prst="rect">
              <a:avLst/>
            </a:prstGeom>
            <a:noFill/>
          </p:spPr>
          <p:txBody>
            <a:bodyPr wrap="square" rtlCol="0">
              <a:spAutoFit/>
            </a:bodyPr>
            <a:lstStyle/>
            <a:p>
              <a:pPr algn="ctr"/>
              <a:r>
                <a:rPr lang="en-US" sz="1800" dirty="0" smtClean="0"/>
                <a:t>Kate Bazinsky, MPH</a:t>
              </a:r>
            </a:p>
            <a:p>
              <a:pPr marL="285750" indent="-285750">
                <a:buFont typeface="Arial" pitchFamily="34" charset="0"/>
                <a:buChar char="•"/>
              </a:pPr>
              <a:endParaRPr lang="en-US" sz="1400" dirty="0" smtClean="0"/>
            </a:p>
            <a:p>
              <a:pPr marL="285750" indent="-285750">
                <a:buFont typeface="Arial" pitchFamily="34" charset="0"/>
                <a:buChar char="•"/>
              </a:pPr>
              <a:r>
                <a:rPr lang="en-US" sz="1400" dirty="0" smtClean="0"/>
                <a:t> Senior Consultant</a:t>
              </a:r>
            </a:p>
            <a:p>
              <a:pPr marL="342900" indent="-342900">
                <a:buFont typeface="Arial" pitchFamily="34" charset="0"/>
                <a:buChar char="•"/>
              </a:pPr>
              <a:r>
                <a:rPr lang="en-US" sz="1400" dirty="0" smtClean="0">
                  <a:hlinkClick r:id="rId5"/>
                </a:rPr>
                <a:t>kbazinsky@bailit-health.com</a:t>
              </a:r>
              <a:endParaRPr lang="en-US" sz="1400" dirty="0" smtClean="0"/>
            </a:p>
            <a:p>
              <a:pPr marL="342900" indent="-342900">
                <a:buFont typeface="Arial" pitchFamily="34" charset="0"/>
                <a:buChar char="•"/>
              </a:pPr>
              <a:r>
                <a:rPr lang="en-US" sz="1400" dirty="0" smtClean="0"/>
                <a:t>781-599-4704</a:t>
              </a:r>
            </a:p>
            <a:p>
              <a:pPr marL="342900" indent="-342900">
                <a:buFont typeface="Arial" pitchFamily="34" charset="0"/>
                <a:buChar char="•"/>
              </a:pPr>
              <a:endParaRPr lang="en-US" dirty="0"/>
            </a:p>
          </p:txBody>
        </p:sp>
      </p:grpSp>
    </p:spTree>
    <p:extLst>
      <p:ext uri="{BB962C8B-B14F-4D97-AF65-F5344CB8AC3E}">
        <p14:creationId xmlns:p14="http://schemas.microsoft.com/office/powerpoint/2010/main" val="22951267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Slide Number Placeholder 2"/>
          <p:cNvSpPr>
            <a:spLocks noGrp="1"/>
          </p:cNvSpPr>
          <p:nvPr>
            <p:ph type="sldNum" sz="quarter" idx="10"/>
          </p:nvPr>
        </p:nvSpPr>
        <p:spPr/>
        <p:txBody>
          <a:bodyPr/>
          <a:lstStyle/>
          <a:p>
            <a:fld id="{6CDFDD91-9DC5-443A-B5D4-A4D827708E68}" type="slidenum">
              <a:rPr lang="en-US" smtClean="0"/>
              <a:pPr/>
              <a:t>34</a:t>
            </a:fld>
            <a:endParaRPr lang="en-US"/>
          </a:p>
        </p:txBody>
      </p:sp>
    </p:spTree>
    <p:extLst>
      <p:ext uri="{BB962C8B-B14F-4D97-AF65-F5344CB8AC3E}">
        <p14:creationId xmlns:p14="http://schemas.microsoft.com/office/powerpoint/2010/main" val="14770637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Measure sets by state</a:t>
            </a:r>
            <a:endParaRPr lang="en-US" dirty="0"/>
          </a:p>
        </p:txBody>
      </p:sp>
      <p:sp>
        <p:nvSpPr>
          <p:cNvPr id="3" name="Content Placeholder 2"/>
          <p:cNvSpPr>
            <a:spLocks noGrp="1"/>
          </p:cNvSpPr>
          <p:nvPr>
            <p:ph sz="half" idx="1"/>
          </p:nvPr>
        </p:nvSpPr>
        <p:spPr>
          <a:xfrm>
            <a:off x="304801" y="1524000"/>
            <a:ext cx="3352800" cy="4114800"/>
          </a:xfrm>
        </p:spPr>
        <p:txBody>
          <a:bodyPr/>
          <a:lstStyle/>
          <a:p>
            <a:r>
              <a:rPr lang="en-US" dirty="0" smtClean="0"/>
              <a:t>Reviewed 48 </a:t>
            </a:r>
            <a:r>
              <a:rPr lang="en-US" dirty="0"/>
              <a:t>measure sets </a:t>
            </a:r>
            <a:r>
              <a:rPr lang="en-US" dirty="0" smtClean="0"/>
              <a:t>   used by </a:t>
            </a:r>
            <a:r>
              <a:rPr lang="en-US" dirty="0"/>
              <a:t>25 </a:t>
            </a:r>
            <a:r>
              <a:rPr lang="en-US" dirty="0" smtClean="0"/>
              <a:t>states.</a:t>
            </a:r>
          </a:p>
          <a:p>
            <a:r>
              <a:rPr lang="en-US" dirty="0" smtClean="0"/>
              <a:t>Intentionally  gave  a closer look at two states: CA and MA.</a:t>
            </a:r>
          </a:p>
          <a:p>
            <a:endParaRPr lang="en-US" dirty="0"/>
          </a:p>
        </p:txBody>
      </p:sp>
      <p:sp>
        <p:nvSpPr>
          <p:cNvPr id="6" name="Content Placeholder 5"/>
          <p:cNvSpPr>
            <a:spLocks noGrp="1"/>
          </p:cNvSpPr>
          <p:nvPr>
            <p:ph sz="half" idx="2"/>
          </p:nvPr>
        </p:nvSpPr>
        <p:spPr>
          <a:xfrm>
            <a:off x="3733800" y="1066800"/>
            <a:ext cx="1906587" cy="5181600"/>
          </a:xfrm>
        </p:spPr>
        <p:txBody>
          <a:bodyPr/>
          <a:lstStyle/>
          <a:p>
            <a:pPr marL="514350" indent="-514350">
              <a:buFont typeface="+mj-lt"/>
              <a:buAutoNum type="arabicPeriod"/>
            </a:pPr>
            <a:r>
              <a:rPr lang="en-US" dirty="0" smtClean="0"/>
              <a:t>AR</a:t>
            </a:r>
          </a:p>
          <a:p>
            <a:pPr marL="514350" indent="-514350">
              <a:buFont typeface="+mj-lt"/>
              <a:buAutoNum type="arabicPeriod"/>
            </a:pPr>
            <a:r>
              <a:rPr lang="en-US" dirty="0" smtClean="0"/>
              <a:t>CA (7)</a:t>
            </a:r>
          </a:p>
          <a:p>
            <a:pPr marL="514350" indent="-514350">
              <a:buFont typeface="+mj-lt"/>
              <a:buAutoNum type="arabicPeriod"/>
            </a:pPr>
            <a:r>
              <a:rPr lang="en-US" dirty="0" smtClean="0"/>
              <a:t>CO</a:t>
            </a:r>
          </a:p>
          <a:p>
            <a:pPr marL="514350" indent="-514350">
              <a:buFont typeface="+mj-lt"/>
              <a:buAutoNum type="arabicPeriod"/>
            </a:pPr>
            <a:r>
              <a:rPr lang="en-US" dirty="0" smtClean="0"/>
              <a:t>FL</a:t>
            </a:r>
          </a:p>
          <a:p>
            <a:pPr marL="514350" indent="-514350">
              <a:buFont typeface="+mj-lt"/>
              <a:buAutoNum type="arabicPeriod"/>
            </a:pPr>
            <a:r>
              <a:rPr lang="en-US" dirty="0" smtClean="0"/>
              <a:t>IA (2)</a:t>
            </a:r>
          </a:p>
          <a:p>
            <a:pPr marL="514350" indent="-514350">
              <a:buFont typeface="+mj-lt"/>
              <a:buAutoNum type="arabicPeriod"/>
            </a:pPr>
            <a:r>
              <a:rPr lang="en-US" dirty="0" smtClean="0"/>
              <a:t>ID</a:t>
            </a:r>
          </a:p>
          <a:p>
            <a:pPr marL="514350" indent="-514350">
              <a:buFont typeface="+mj-lt"/>
              <a:buAutoNum type="arabicPeriod"/>
            </a:pPr>
            <a:r>
              <a:rPr lang="en-US" dirty="0" smtClean="0"/>
              <a:t>IL</a:t>
            </a:r>
          </a:p>
          <a:p>
            <a:pPr marL="514350" indent="-514350">
              <a:buFont typeface="+mj-lt"/>
              <a:buAutoNum type="arabicPeriod"/>
            </a:pPr>
            <a:r>
              <a:rPr lang="en-US" dirty="0" smtClean="0"/>
              <a:t>LA</a:t>
            </a:r>
          </a:p>
          <a:p>
            <a:pPr marL="514350" indent="-514350">
              <a:buFont typeface="+mj-lt"/>
              <a:buAutoNum type="arabicPeriod"/>
            </a:pPr>
            <a:r>
              <a:rPr lang="en-US" dirty="0" smtClean="0"/>
              <a:t>MA (8)</a:t>
            </a:r>
          </a:p>
          <a:p>
            <a:pPr marL="514350" indent="-514350">
              <a:buFont typeface="+mj-lt"/>
              <a:buAutoNum type="arabicPeriod"/>
            </a:pPr>
            <a:r>
              <a:rPr lang="en-US" dirty="0" smtClean="0"/>
              <a:t>MD</a:t>
            </a:r>
          </a:p>
          <a:p>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35</a:t>
            </a:fld>
            <a:endParaRPr lang="en-US"/>
          </a:p>
        </p:txBody>
      </p:sp>
      <p:sp>
        <p:nvSpPr>
          <p:cNvPr id="7" name="Content Placeholder 5"/>
          <p:cNvSpPr txBox="1">
            <a:spLocks/>
          </p:cNvSpPr>
          <p:nvPr/>
        </p:nvSpPr>
        <p:spPr bwMode="auto">
          <a:xfrm>
            <a:off x="5334000" y="1066800"/>
            <a:ext cx="190658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pPr marL="514350" indent="-514350">
              <a:buFont typeface="+mj-lt"/>
              <a:buAutoNum type="arabicPeriod" startAt="11"/>
            </a:pPr>
            <a:r>
              <a:rPr lang="en-US" dirty="0" smtClean="0"/>
              <a:t>ME (2)</a:t>
            </a:r>
          </a:p>
          <a:p>
            <a:pPr marL="514350" indent="-514350">
              <a:buFont typeface="+mj-lt"/>
              <a:buAutoNum type="arabicPeriod" startAt="11"/>
            </a:pPr>
            <a:r>
              <a:rPr lang="en-US" dirty="0" smtClean="0"/>
              <a:t>MI</a:t>
            </a:r>
          </a:p>
          <a:p>
            <a:pPr marL="514350" indent="-514350">
              <a:buFont typeface="+mj-lt"/>
              <a:buAutoNum type="arabicPeriod" startAt="11"/>
            </a:pPr>
            <a:r>
              <a:rPr lang="en-US" dirty="0" smtClean="0"/>
              <a:t>MN (2)</a:t>
            </a:r>
          </a:p>
          <a:p>
            <a:pPr marL="514350" indent="-514350">
              <a:buFont typeface="+mj-lt"/>
              <a:buAutoNum type="arabicPeriod" startAt="11"/>
            </a:pPr>
            <a:r>
              <a:rPr lang="en-US" dirty="0" smtClean="0"/>
              <a:t>MO (3)</a:t>
            </a:r>
          </a:p>
          <a:p>
            <a:pPr marL="514350" indent="-514350">
              <a:buFont typeface="+mj-lt"/>
              <a:buAutoNum type="arabicPeriod" startAt="11"/>
            </a:pPr>
            <a:r>
              <a:rPr lang="en-US" dirty="0" smtClean="0"/>
              <a:t>MT</a:t>
            </a:r>
          </a:p>
          <a:p>
            <a:pPr marL="514350" indent="-514350">
              <a:buFont typeface="+mj-lt"/>
              <a:buAutoNum type="arabicPeriod" startAt="11"/>
            </a:pPr>
            <a:r>
              <a:rPr lang="en-US" dirty="0" smtClean="0"/>
              <a:t>NY</a:t>
            </a:r>
          </a:p>
          <a:p>
            <a:pPr marL="514350" indent="-514350">
              <a:buFont typeface="+mj-lt"/>
              <a:buAutoNum type="arabicPeriod" startAt="11"/>
            </a:pPr>
            <a:r>
              <a:rPr lang="en-US" dirty="0" smtClean="0"/>
              <a:t>OH</a:t>
            </a:r>
          </a:p>
          <a:p>
            <a:pPr marL="514350" indent="-514350">
              <a:buFont typeface="+mj-lt"/>
              <a:buAutoNum type="arabicPeriod" startAt="11"/>
            </a:pPr>
            <a:r>
              <a:rPr lang="en-US" dirty="0" smtClean="0"/>
              <a:t>OK</a:t>
            </a:r>
          </a:p>
          <a:p>
            <a:pPr marL="514350" indent="-514350">
              <a:buFont typeface="+mj-lt"/>
              <a:buAutoNum type="arabicPeriod" startAt="11"/>
            </a:pPr>
            <a:r>
              <a:rPr lang="en-US" dirty="0" smtClean="0"/>
              <a:t>OR</a:t>
            </a:r>
          </a:p>
          <a:p>
            <a:pPr marL="514350" indent="-514350">
              <a:buFont typeface="+mj-lt"/>
              <a:buAutoNum type="arabicPeriod" startAt="11"/>
            </a:pPr>
            <a:r>
              <a:rPr lang="en-US" dirty="0" smtClean="0"/>
              <a:t>PA (4)</a:t>
            </a:r>
          </a:p>
          <a:p>
            <a:endParaRPr lang="en-US" dirty="0"/>
          </a:p>
        </p:txBody>
      </p:sp>
      <p:sp>
        <p:nvSpPr>
          <p:cNvPr id="8" name="Content Placeholder 5"/>
          <p:cNvSpPr txBox="1">
            <a:spLocks/>
          </p:cNvSpPr>
          <p:nvPr/>
        </p:nvSpPr>
        <p:spPr bwMode="auto">
          <a:xfrm>
            <a:off x="7161213" y="1066800"/>
            <a:ext cx="190658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pPr marL="514350" indent="-514350">
              <a:buFont typeface="+mj-lt"/>
              <a:buAutoNum type="arabicPeriod" startAt="21"/>
            </a:pPr>
            <a:r>
              <a:rPr lang="en-US" dirty="0"/>
              <a:t>RI</a:t>
            </a:r>
          </a:p>
          <a:p>
            <a:pPr marL="514350" indent="-514350">
              <a:buFont typeface="+mj-lt"/>
              <a:buAutoNum type="arabicPeriod" startAt="21"/>
            </a:pPr>
            <a:r>
              <a:rPr lang="en-US" dirty="0" smtClean="0"/>
              <a:t>TX</a:t>
            </a:r>
          </a:p>
          <a:p>
            <a:pPr marL="514350" indent="-514350">
              <a:buFont typeface="+mj-lt"/>
              <a:buAutoNum type="arabicPeriod" startAt="21"/>
            </a:pPr>
            <a:r>
              <a:rPr lang="en-US" dirty="0" smtClean="0"/>
              <a:t>UT (2)</a:t>
            </a:r>
          </a:p>
          <a:p>
            <a:pPr marL="514350" indent="-514350">
              <a:buFont typeface="+mj-lt"/>
              <a:buAutoNum type="arabicPeriod" startAt="21"/>
            </a:pPr>
            <a:r>
              <a:rPr lang="en-US" dirty="0" smtClean="0"/>
              <a:t>WA</a:t>
            </a:r>
          </a:p>
          <a:p>
            <a:pPr marL="514350" indent="-514350">
              <a:buFont typeface="+mj-lt"/>
              <a:buAutoNum type="arabicPeriod" startAt="21"/>
            </a:pPr>
            <a:r>
              <a:rPr lang="en-US" dirty="0" smtClean="0"/>
              <a:t>WI</a:t>
            </a:r>
          </a:p>
          <a:p>
            <a:endParaRPr lang="en-US" dirty="0"/>
          </a:p>
        </p:txBody>
      </p:sp>
      <p:sp>
        <p:nvSpPr>
          <p:cNvPr id="2" name="TextBox 1"/>
          <p:cNvSpPr txBox="1"/>
          <p:nvPr/>
        </p:nvSpPr>
        <p:spPr>
          <a:xfrm>
            <a:off x="1295400" y="6172200"/>
            <a:ext cx="7086600" cy="646331"/>
          </a:xfrm>
          <a:prstGeom prst="rect">
            <a:avLst/>
          </a:prstGeom>
          <a:noFill/>
        </p:spPr>
        <p:txBody>
          <a:bodyPr wrap="square" rtlCol="0">
            <a:spAutoFit/>
          </a:bodyPr>
          <a:lstStyle/>
          <a:p>
            <a:r>
              <a:rPr lang="en-US" dirty="0" smtClean="0"/>
              <a:t>Note: If we reviewed more than one measure set from a state, the number of sets included in the analysis is noted above.</a:t>
            </a:r>
            <a:endParaRPr lang="en-US" dirty="0"/>
          </a:p>
        </p:txBody>
      </p:sp>
    </p:spTree>
    <p:extLst>
      <p:ext uri="{BB962C8B-B14F-4D97-AF65-F5344CB8AC3E}">
        <p14:creationId xmlns:p14="http://schemas.microsoft.com/office/powerpoint/2010/main" val="20051767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types</a:t>
            </a:r>
            <a:endParaRPr lang="en-US" dirty="0"/>
          </a:p>
        </p:txBody>
      </p:sp>
      <p:sp>
        <p:nvSpPr>
          <p:cNvPr id="3" name="Content Placeholder 2"/>
          <p:cNvSpPr>
            <a:spLocks noGrp="1"/>
          </p:cNvSpPr>
          <p:nvPr>
            <p:ph idx="1"/>
          </p:nvPr>
        </p:nvSpPr>
        <p:spPr>
          <a:xfrm>
            <a:off x="762000" y="1828800"/>
            <a:ext cx="8153400" cy="4724400"/>
          </a:xfrm>
        </p:spPr>
        <p:txBody>
          <a:bodyPr/>
          <a:lstStyle/>
          <a:p>
            <a:pPr lvl="0"/>
            <a:r>
              <a:rPr lang="en-US" sz="2000" b="1" u="sng" dirty="0"/>
              <a:t>ACO:</a:t>
            </a:r>
            <a:r>
              <a:rPr lang="en-US" sz="2000" b="1" dirty="0"/>
              <a:t> </a:t>
            </a:r>
            <a:r>
              <a:rPr lang="en-US" sz="2000" dirty="0"/>
              <a:t>Measure sets used by states to evaluate Accountable Care Organizations (organizations of providers that agree to be accountable for </a:t>
            </a:r>
            <a:r>
              <a:rPr lang="en-US" sz="2000" dirty="0" smtClean="0"/>
              <a:t>clinical </a:t>
            </a:r>
            <a:r>
              <a:rPr lang="en-US" sz="2000" dirty="0"/>
              <a:t>care and cost </a:t>
            </a:r>
            <a:r>
              <a:rPr lang="en-US" sz="2000" dirty="0" smtClean="0"/>
              <a:t>for</a:t>
            </a:r>
            <a:r>
              <a:rPr lang="en-US" sz="2000" dirty="0"/>
              <a:t> a specific attributed population</a:t>
            </a:r>
            <a:r>
              <a:rPr lang="en-US" sz="2000" dirty="0" smtClean="0"/>
              <a:t>.)</a:t>
            </a:r>
            <a:endParaRPr lang="en-US" sz="2000" dirty="0"/>
          </a:p>
          <a:p>
            <a:r>
              <a:rPr lang="en-US" sz="2000" b="1" u="sng" dirty="0" smtClean="0"/>
              <a:t>Alignment Initiative</a:t>
            </a:r>
            <a:r>
              <a:rPr lang="en-US" sz="2000" b="1" u="sng" dirty="0"/>
              <a:t>:</a:t>
            </a:r>
            <a:r>
              <a:rPr lang="en-US" sz="2000" b="1" dirty="0"/>
              <a:t> </a:t>
            </a:r>
            <a:r>
              <a:rPr lang="en-US" sz="2000" dirty="0"/>
              <a:t>Measure sets created by statewide initiatives in an attempt to align the various measures being used throughout the state by various payers or entities</a:t>
            </a:r>
            <a:r>
              <a:rPr lang="en-US" sz="2000" dirty="0" smtClean="0"/>
              <a:t>.</a:t>
            </a:r>
          </a:p>
          <a:p>
            <a:pPr lvl="0"/>
            <a:r>
              <a:rPr lang="en-US" sz="2000" b="1" u="sng" dirty="0" smtClean="0"/>
              <a:t>Commercial </a:t>
            </a:r>
            <a:r>
              <a:rPr lang="en-US" sz="2000" b="1" u="sng" dirty="0"/>
              <a:t>Plans:</a:t>
            </a:r>
            <a:r>
              <a:rPr lang="en-US" sz="2000" b="1" dirty="0"/>
              <a:t> </a:t>
            </a:r>
            <a:r>
              <a:rPr lang="en-US" sz="2000" dirty="0"/>
              <a:t> Measure sets used by states to evaluate insurers serving commercial members.</a:t>
            </a:r>
          </a:p>
          <a:p>
            <a:r>
              <a:rPr lang="en-US" sz="2000" b="1" u="sng" dirty="0" smtClean="0"/>
              <a:t>Duals</a:t>
            </a:r>
            <a:r>
              <a:rPr lang="en-US" sz="2000" b="1" u="sng" dirty="0"/>
              <a:t>:</a:t>
            </a:r>
            <a:r>
              <a:rPr lang="en-US" sz="2000" dirty="0"/>
              <a:t> Measure sets used by state Medicaid agencies in programs serving beneficiaries who are dually eligible for Medicare and </a:t>
            </a:r>
            <a:r>
              <a:rPr lang="en-US" sz="2000" dirty="0" smtClean="0"/>
              <a:t>Medicaid. </a:t>
            </a:r>
          </a:p>
          <a:p>
            <a:r>
              <a:rPr lang="en-US" sz="2000" b="1" u="sng" dirty="0" smtClean="0"/>
              <a:t>Exchange</a:t>
            </a:r>
            <a:r>
              <a:rPr lang="en-US" sz="2000" b="1" u="sng" dirty="0"/>
              <a:t>:</a:t>
            </a:r>
            <a:r>
              <a:rPr lang="en-US" sz="2000" dirty="0"/>
              <a:t> Measure sets used to assess plan performance in a state-operated marketplace for individuals buying health insurance </a:t>
            </a:r>
            <a:r>
              <a:rPr lang="en-US" sz="2000" dirty="0" smtClean="0"/>
              <a:t>coverage.</a:t>
            </a:r>
            <a:endParaRPr lang="en-US" sz="2000" dirty="0"/>
          </a:p>
        </p:txBody>
      </p:sp>
      <p:sp>
        <p:nvSpPr>
          <p:cNvPr id="5" name="Slide Number Placeholder 4"/>
          <p:cNvSpPr>
            <a:spLocks noGrp="1"/>
          </p:cNvSpPr>
          <p:nvPr>
            <p:ph type="sldNum" sz="quarter" idx="10"/>
          </p:nvPr>
        </p:nvSpPr>
        <p:spPr/>
        <p:txBody>
          <a:bodyPr/>
          <a:lstStyle/>
          <a:p>
            <a:fld id="{6CDFDD91-9DC5-443A-B5D4-A4D827708E68}" type="slidenum">
              <a:rPr lang="en-US" smtClean="0"/>
              <a:pPr/>
              <a:t>36</a:t>
            </a:fld>
            <a:endParaRPr lang="en-US"/>
          </a:p>
        </p:txBody>
      </p:sp>
      <p:sp>
        <p:nvSpPr>
          <p:cNvPr id="7" name="Content Placeholder 3"/>
          <p:cNvSpPr txBox="1">
            <a:spLocks/>
          </p:cNvSpPr>
          <p:nvPr/>
        </p:nvSpPr>
        <p:spPr bwMode="auto">
          <a:xfrm>
            <a:off x="685800" y="1143000"/>
            <a:ext cx="80010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8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400">
                <a:solidFill>
                  <a:srgbClr val="486176"/>
                </a:solidFill>
                <a:latin typeface="+mn-lt"/>
                <a:ea typeface="+mn-ea"/>
              </a:defRPr>
            </a:lvl2pPr>
            <a:lvl3pPr marL="1143000" indent="-228600" algn="l" rtl="0" eaLnBrk="1" fontAlgn="base" hangingPunct="1">
              <a:spcBef>
                <a:spcPct val="20000"/>
              </a:spcBef>
              <a:spcAft>
                <a:spcPct val="0"/>
              </a:spcAft>
              <a:buChar char="•"/>
              <a:defRPr sz="2000">
                <a:solidFill>
                  <a:srgbClr val="25325B"/>
                </a:solidFill>
                <a:latin typeface="+mn-lt"/>
                <a:ea typeface="+mn-ea"/>
              </a:defRPr>
            </a:lvl3pPr>
            <a:lvl4pPr marL="1600200" indent="-228600" algn="l" rtl="0" eaLnBrk="1" fontAlgn="base" hangingPunct="1">
              <a:spcBef>
                <a:spcPct val="20000"/>
              </a:spcBef>
              <a:spcAft>
                <a:spcPct val="0"/>
              </a:spcAft>
              <a:buChar char="–"/>
              <a:defRPr sz="1800">
                <a:solidFill>
                  <a:srgbClr val="57768E"/>
                </a:solidFill>
                <a:latin typeface="+mn-lt"/>
                <a:ea typeface="+mn-ea"/>
              </a:defRPr>
            </a:lvl4pPr>
            <a:lvl5pPr marL="2057400" indent="-228600" algn="l" rtl="0" eaLnBrk="1" fontAlgn="base" hangingPunct="1">
              <a:spcBef>
                <a:spcPct val="20000"/>
              </a:spcBef>
              <a:spcAft>
                <a:spcPct val="0"/>
              </a:spcAft>
              <a:buChar char="»"/>
              <a:defRPr sz="1800">
                <a:solidFill>
                  <a:srgbClr val="25325B"/>
                </a:solidFill>
                <a:latin typeface="+mn-lt"/>
                <a:ea typeface="+mn-ea"/>
              </a:defRPr>
            </a:lvl5pPr>
            <a:lvl6pPr marL="2514600" indent="-228600" algn="l" rtl="0" eaLnBrk="1" fontAlgn="base" hangingPunct="1">
              <a:spcBef>
                <a:spcPct val="20000"/>
              </a:spcBef>
              <a:spcAft>
                <a:spcPct val="0"/>
              </a:spcAft>
              <a:buChar char="»"/>
              <a:defRPr sz="1800">
                <a:solidFill>
                  <a:srgbClr val="25325B"/>
                </a:solidFill>
                <a:latin typeface="+mn-lt"/>
                <a:ea typeface="+mn-ea"/>
              </a:defRPr>
            </a:lvl6pPr>
            <a:lvl7pPr marL="2971800" indent="-228600" algn="l" rtl="0" eaLnBrk="1" fontAlgn="base" hangingPunct="1">
              <a:spcBef>
                <a:spcPct val="20000"/>
              </a:spcBef>
              <a:spcAft>
                <a:spcPct val="0"/>
              </a:spcAft>
              <a:buChar char="»"/>
              <a:defRPr sz="1800">
                <a:solidFill>
                  <a:srgbClr val="25325B"/>
                </a:solidFill>
                <a:latin typeface="+mn-lt"/>
                <a:ea typeface="+mn-ea"/>
              </a:defRPr>
            </a:lvl7pPr>
            <a:lvl8pPr marL="3429000" indent="-228600" algn="l" rtl="0" eaLnBrk="1" fontAlgn="base" hangingPunct="1">
              <a:spcBef>
                <a:spcPct val="20000"/>
              </a:spcBef>
              <a:spcAft>
                <a:spcPct val="0"/>
              </a:spcAft>
              <a:buChar char="»"/>
              <a:defRPr sz="1800">
                <a:solidFill>
                  <a:srgbClr val="25325B"/>
                </a:solidFill>
                <a:latin typeface="+mn-lt"/>
                <a:ea typeface="+mn-ea"/>
              </a:defRPr>
            </a:lvl8pPr>
            <a:lvl9pPr marL="3886200" indent="-228600" algn="l" rtl="0" eaLnBrk="1" fontAlgn="base" hangingPunct="1">
              <a:spcBef>
                <a:spcPct val="20000"/>
              </a:spcBef>
              <a:spcAft>
                <a:spcPct val="0"/>
              </a:spcAft>
              <a:buChar char="»"/>
              <a:defRPr sz="1800">
                <a:solidFill>
                  <a:srgbClr val="25325B"/>
                </a:solidFill>
                <a:latin typeface="+mn-lt"/>
                <a:ea typeface="+mn-ea"/>
              </a:defRPr>
            </a:lvl9pPr>
          </a:lstStyle>
          <a:p>
            <a:r>
              <a:rPr lang="en-US" sz="1800" b="1" dirty="0" smtClean="0"/>
              <a:t>Note: these categories are meant to be mutually exclusive. Each measure set was only included in one category.</a:t>
            </a:r>
            <a:endParaRPr lang="en-US" sz="1800" b="1" dirty="0"/>
          </a:p>
        </p:txBody>
      </p:sp>
    </p:spTree>
    <p:extLst>
      <p:ext uri="{BB962C8B-B14F-4D97-AF65-F5344CB8AC3E}">
        <p14:creationId xmlns:p14="http://schemas.microsoft.com/office/powerpoint/2010/main" val="2768824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types (cont’d)</a:t>
            </a:r>
            <a:endParaRPr lang="en-US" dirty="0"/>
          </a:p>
        </p:txBody>
      </p:sp>
      <p:sp>
        <p:nvSpPr>
          <p:cNvPr id="4" name="Content Placeholder 3"/>
          <p:cNvSpPr>
            <a:spLocks noGrp="1"/>
          </p:cNvSpPr>
          <p:nvPr>
            <p:ph idx="1"/>
          </p:nvPr>
        </p:nvSpPr>
        <p:spPr>
          <a:xfrm>
            <a:off x="609600" y="1066800"/>
            <a:ext cx="8382000" cy="5181600"/>
          </a:xfrm>
        </p:spPr>
        <p:txBody>
          <a:bodyPr/>
          <a:lstStyle/>
          <a:p>
            <a:pPr lvl="0"/>
            <a:r>
              <a:rPr lang="en-US" sz="2000" b="1" u="sng" dirty="0"/>
              <a:t>Medicaid:</a:t>
            </a:r>
            <a:r>
              <a:rPr lang="en-US" sz="2000" b="1" dirty="0"/>
              <a:t> </a:t>
            </a:r>
            <a:r>
              <a:rPr lang="en-US" sz="2000" dirty="0"/>
              <a:t>Measure sets used by states to evaluate </a:t>
            </a:r>
            <a:r>
              <a:rPr lang="en-US" sz="2000" dirty="0" smtClean="0"/>
              <a:t>Medicaid </a:t>
            </a:r>
            <a:r>
              <a:rPr lang="en-US" sz="2000" dirty="0"/>
              <a:t>agency </a:t>
            </a:r>
            <a:r>
              <a:rPr lang="en-US" sz="2000" dirty="0" smtClean="0"/>
              <a:t>performance. </a:t>
            </a:r>
            <a:endParaRPr lang="en-US" sz="2000" dirty="0"/>
          </a:p>
          <a:p>
            <a:pPr lvl="0"/>
            <a:r>
              <a:rPr lang="en-US" sz="2000" b="1" u="sng" dirty="0" smtClean="0"/>
              <a:t>Medicaid </a:t>
            </a:r>
            <a:r>
              <a:rPr lang="en-US" sz="2000" b="1" u="sng" dirty="0"/>
              <a:t>MCO:</a:t>
            </a:r>
            <a:r>
              <a:rPr lang="en-US" sz="2000" b="1" dirty="0"/>
              <a:t> </a:t>
            </a:r>
            <a:r>
              <a:rPr lang="en-US" sz="2000" dirty="0"/>
              <a:t>Measure sets used by state Medicaid agencies to assess performance of their contracted managed care </a:t>
            </a:r>
            <a:r>
              <a:rPr lang="en-US" sz="2000" dirty="0" smtClean="0"/>
              <a:t>organizations.</a:t>
            </a:r>
            <a:endParaRPr lang="en-US" sz="2000" dirty="0"/>
          </a:p>
          <a:p>
            <a:r>
              <a:rPr lang="en-US" sz="2000" b="1" u="sng" dirty="0" smtClean="0"/>
              <a:t>Medicaid </a:t>
            </a:r>
            <a:r>
              <a:rPr lang="en-US" sz="2000" b="1" u="sng" dirty="0"/>
              <a:t>BH MCO:</a:t>
            </a:r>
            <a:r>
              <a:rPr lang="en-US" sz="2000" b="1" dirty="0"/>
              <a:t> </a:t>
            </a:r>
            <a:r>
              <a:rPr lang="en-US" sz="2000" dirty="0"/>
              <a:t>Measure sets used by state Medicaid agencies to assess performance of their contracted behavioral health managed care </a:t>
            </a:r>
            <a:r>
              <a:rPr lang="en-US" sz="2000" dirty="0" smtClean="0"/>
              <a:t>organizations. </a:t>
            </a:r>
            <a:endParaRPr lang="en-US" sz="2000" dirty="0"/>
          </a:p>
          <a:p>
            <a:r>
              <a:rPr lang="en-US" sz="2000" b="1" u="sng" dirty="0" smtClean="0"/>
              <a:t>PCMH</a:t>
            </a:r>
            <a:r>
              <a:rPr lang="en-US" sz="2000" b="1" u="sng" dirty="0"/>
              <a:t>:</a:t>
            </a:r>
            <a:r>
              <a:rPr lang="en-US" sz="2000" b="1" dirty="0"/>
              <a:t> </a:t>
            </a:r>
            <a:r>
              <a:rPr lang="en-US" sz="2000" dirty="0"/>
              <a:t>Measure sets used by patient-centered medical home </a:t>
            </a:r>
            <a:r>
              <a:rPr lang="en-US" sz="2000" dirty="0" smtClean="0"/>
              <a:t>initiatives.</a:t>
            </a:r>
          </a:p>
          <a:p>
            <a:r>
              <a:rPr lang="en-US" sz="2000" b="1" u="sng" dirty="0" smtClean="0"/>
              <a:t>Other </a:t>
            </a:r>
            <a:r>
              <a:rPr lang="en-US" sz="2000" b="1" u="sng" dirty="0"/>
              <a:t>Provider:</a:t>
            </a:r>
            <a:r>
              <a:rPr lang="en-US" sz="2000" b="1" dirty="0"/>
              <a:t> </a:t>
            </a:r>
            <a:r>
              <a:rPr lang="en-US" sz="2000" dirty="0"/>
              <a:t>Measure sets used by states to assess performance at the provider level, but </a:t>
            </a:r>
            <a:r>
              <a:rPr lang="en-US" sz="2000" dirty="0" smtClean="0"/>
              <a:t>not </a:t>
            </a:r>
            <a:r>
              <a:rPr lang="en-US" sz="2000" dirty="0"/>
              <a:t>for assessing ACO, PCMH or Health Home </a:t>
            </a:r>
            <a:r>
              <a:rPr lang="en-US" sz="2000" dirty="0" smtClean="0"/>
              <a:t>initiatives.</a:t>
            </a:r>
          </a:p>
          <a:p>
            <a:r>
              <a:rPr lang="en-US" sz="2000" b="1" u="sng" dirty="0" smtClean="0"/>
              <a:t>Regional Collaborative</a:t>
            </a:r>
            <a:r>
              <a:rPr lang="en-US" sz="2000" dirty="0" smtClean="0"/>
              <a:t>: A </a:t>
            </a:r>
            <a:r>
              <a:rPr lang="en-US" sz="2000" dirty="0"/>
              <a:t>coalition of organizations coordinating measurement efforts at a regional level, often with the purpose of supporting health and health care improvement in the geographic </a:t>
            </a:r>
            <a:r>
              <a:rPr lang="en-US" sz="2000" dirty="0" smtClean="0"/>
              <a:t>area.</a:t>
            </a:r>
            <a:endParaRPr lang="en-US" sz="2000" dirty="0"/>
          </a:p>
        </p:txBody>
      </p:sp>
      <p:sp>
        <p:nvSpPr>
          <p:cNvPr id="5" name="Slide Number Placeholder 4"/>
          <p:cNvSpPr>
            <a:spLocks noGrp="1"/>
          </p:cNvSpPr>
          <p:nvPr>
            <p:ph type="sldNum" sz="quarter" idx="10"/>
          </p:nvPr>
        </p:nvSpPr>
        <p:spPr/>
        <p:txBody>
          <a:bodyPr/>
          <a:lstStyle/>
          <a:p>
            <a:fld id="{6CDFDD91-9DC5-443A-B5D4-A4D827708E68}" type="slidenum">
              <a:rPr lang="en-US" smtClean="0"/>
              <a:pPr/>
              <a:t>37</a:t>
            </a:fld>
            <a:endParaRPr lang="en-US"/>
          </a:p>
        </p:txBody>
      </p:sp>
    </p:spTree>
    <p:extLst>
      <p:ext uri="{BB962C8B-B14F-4D97-AF65-F5344CB8AC3E}">
        <p14:creationId xmlns:p14="http://schemas.microsoft.com/office/powerpoint/2010/main" val="28968298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1143000"/>
          </a:xfrm>
        </p:spPr>
        <p:txBody>
          <a:bodyPr/>
          <a:lstStyle/>
          <a:p>
            <a:r>
              <a:rPr lang="en-US" dirty="0"/>
              <a:t>Measure sets by program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03061172"/>
              </p:ext>
            </p:extLst>
          </p:nvPr>
        </p:nvGraphicFramePr>
        <p:xfrm>
          <a:off x="304800" y="1219200"/>
          <a:ext cx="86106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38</a:t>
            </a:fld>
            <a:endParaRPr lang="en-US"/>
          </a:p>
        </p:txBody>
      </p:sp>
    </p:spTree>
    <p:extLst>
      <p:ext uri="{BB962C8B-B14F-4D97-AF65-F5344CB8AC3E}">
        <p14:creationId xmlns:p14="http://schemas.microsoft.com/office/powerpoint/2010/main" val="35964823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sets by purpose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3303274"/>
              </p:ext>
            </p:extLst>
          </p:nvPr>
        </p:nvGraphicFramePr>
        <p:xfrm>
          <a:off x="279400" y="1257300"/>
          <a:ext cx="39624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39</a:t>
            </a:fld>
            <a:endParaRPr lang="en-US"/>
          </a:p>
        </p:txBody>
      </p:sp>
      <p:sp>
        <p:nvSpPr>
          <p:cNvPr id="6" name="Slide Number Placeholder 3"/>
          <p:cNvSpPr txBox="1">
            <a:spLocks/>
          </p:cNvSpPr>
          <p:nvPr/>
        </p:nvSpPr>
        <p:spPr bwMode="auto">
          <a:xfrm>
            <a:off x="8382000" y="6400800"/>
            <a:ext cx="53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DFDD91-9DC5-443A-B5D4-A4D827708E68}" type="slidenum">
              <a:rPr lang="en-US" smtClean="0"/>
              <a:pPr/>
              <a:t>39</a:t>
            </a:fld>
            <a:endParaRPr lang="en-US"/>
          </a:p>
        </p:txBody>
      </p:sp>
      <p:sp>
        <p:nvSpPr>
          <p:cNvPr id="7" name="TextBox 6"/>
          <p:cNvSpPr txBox="1"/>
          <p:nvPr/>
        </p:nvSpPr>
        <p:spPr>
          <a:xfrm>
            <a:off x="4267200" y="1447800"/>
            <a:ext cx="4343400" cy="5078313"/>
          </a:xfrm>
          <a:prstGeom prst="rect">
            <a:avLst/>
          </a:prstGeom>
          <a:noFill/>
        </p:spPr>
        <p:txBody>
          <a:bodyPr wrap="square" rtlCol="0">
            <a:spAutoFit/>
          </a:bodyPr>
          <a:lstStyle/>
          <a:p>
            <a:r>
              <a:rPr lang="en-US" b="1" dirty="0" smtClean="0"/>
              <a:t>Reporting: </a:t>
            </a:r>
            <a:r>
              <a:rPr lang="en-US" dirty="0" smtClean="0"/>
              <a:t>measure sets used for performance reporting, this reporting may be public or may be for internal use only</a:t>
            </a:r>
          </a:p>
          <a:p>
            <a:endParaRPr lang="en-US" dirty="0"/>
          </a:p>
          <a:p>
            <a:r>
              <a:rPr lang="en-US" b="1" dirty="0" smtClean="0"/>
              <a:t>Payment:  </a:t>
            </a:r>
            <a:r>
              <a:rPr lang="en-US" dirty="0" smtClean="0"/>
              <a:t>measure sets used to distribute payments of some kind (e.g., pay-for-performance, shared savings, etc.)</a:t>
            </a:r>
          </a:p>
          <a:p>
            <a:endParaRPr lang="en-US" dirty="0" smtClean="0"/>
          </a:p>
          <a:p>
            <a:r>
              <a:rPr lang="en-US" b="1" dirty="0" smtClean="0"/>
              <a:t>Reporting and Other: </a:t>
            </a:r>
            <a:r>
              <a:rPr lang="en-US" dirty="0" smtClean="0"/>
              <a:t>measure sets used for reporting and an additional non-payment purpose, such as </a:t>
            </a:r>
            <a:r>
              <a:rPr lang="en-US" dirty="0" err="1" smtClean="0"/>
              <a:t>tiering</a:t>
            </a:r>
            <a:r>
              <a:rPr lang="en-US" dirty="0" smtClean="0"/>
              <a:t> providers or contract management</a:t>
            </a:r>
          </a:p>
          <a:p>
            <a:endParaRPr lang="en-US" dirty="0"/>
          </a:p>
          <a:p>
            <a:r>
              <a:rPr lang="en-US" b="1" dirty="0" smtClean="0"/>
              <a:t>Alignment: </a:t>
            </a:r>
            <a:r>
              <a:rPr lang="en-US" dirty="0" smtClean="0"/>
              <a:t>measure sets that are the result of state initiatives to establish a core measure set for the state </a:t>
            </a:r>
            <a:endParaRPr lang="en-US" dirty="0"/>
          </a:p>
        </p:txBody>
      </p:sp>
      <p:sp>
        <p:nvSpPr>
          <p:cNvPr id="8" name="Rectangle 7"/>
          <p:cNvSpPr/>
          <p:nvPr/>
        </p:nvSpPr>
        <p:spPr bwMode="auto">
          <a:xfrm>
            <a:off x="4267200" y="1143000"/>
            <a:ext cx="4572000" cy="548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9" name="Rectangle 8"/>
          <p:cNvSpPr/>
          <p:nvPr/>
        </p:nvSpPr>
        <p:spPr bwMode="auto">
          <a:xfrm>
            <a:off x="4267200" y="1066800"/>
            <a:ext cx="45720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0" name="TextBox 9"/>
          <p:cNvSpPr txBox="1"/>
          <p:nvPr/>
        </p:nvSpPr>
        <p:spPr>
          <a:xfrm>
            <a:off x="4267200" y="1066800"/>
            <a:ext cx="4572000" cy="381000"/>
          </a:xfrm>
          <a:prstGeom prst="rect">
            <a:avLst/>
          </a:prstGeom>
          <a:noFill/>
        </p:spPr>
        <p:txBody>
          <a:bodyPr wrap="square" rtlCol="0">
            <a:spAutoFit/>
          </a:bodyPr>
          <a:lstStyle/>
          <a:p>
            <a:pPr algn="ctr"/>
            <a:r>
              <a:rPr lang="en-US" b="1" dirty="0" smtClean="0"/>
              <a:t>Defining </a:t>
            </a:r>
            <a:r>
              <a:rPr lang="en-US" b="1" dirty="0"/>
              <a:t>T</a:t>
            </a:r>
            <a:r>
              <a:rPr lang="en-US" b="1" dirty="0" smtClean="0"/>
              <a:t>erms</a:t>
            </a:r>
            <a:endParaRPr lang="en-US" b="1" dirty="0"/>
          </a:p>
        </p:txBody>
      </p:sp>
    </p:spTree>
    <p:extLst>
      <p:ext uri="{BB962C8B-B14F-4D97-AF65-F5344CB8AC3E}">
        <p14:creationId xmlns:p14="http://schemas.microsoft.com/office/powerpoint/2010/main" val="3804661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Agenda/ Findings:</a:t>
            </a:r>
          </a:p>
        </p:txBody>
      </p:sp>
      <p:sp>
        <p:nvSpPr>
          <p:cNvPr id="409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87DF93A4-C68F-4B88-A62C-67E2BA4A257A}" type="slidenum">
              <a:rPr lang="en-US" sz="1400" smtClean="0"/>
              <a:pPr/>
              <a:t>4</a:t>
            </a:fld>
            <a:endParaRPr lang="en-US" sz="1400" smtClean="0"/>
          </a:p>
        </p:txBody>
      </p:sp>
      <p:sp>
        <p:nvSpPr>
          <p:cNvPr id="4100" name="Rectangle 6"/>
          <p:cNvSpPr>
            <a:spLocks noChangeArrowheads="1"/>
          </p:cNvSpPr>
          <p:nvPr/>
        </p:nvSpPr>
        <p:spPr bwMode="auto">
          <a:xfrm>
            <a:off x="2019300" y="10668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1. Many measures in use today</a:t>
            </a:r>
            <a:endParaRPr lang="en-US" sz="2000" dirty="0"/>
          </a:p>
        </p:txBody>
      </p:sp>
      <p:sp>
        <p:nvSpPr>
          <p:cNvPr id="11" name="Rectangle 6"/>
          <p:cNvSpPr>
            <a:spLocks noChangeArrowheads="1"/>
          </p:cNvSpPr>
          <p:nvPr/>
        </p:nvSpPr>
        <p:spPr bwMode="auto">
          <a:xfrm>
            <a:off x="2019300" y="1785257"/>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2. </a:t>
            </a:r>
            <a:r>
              <a:rPr lang="en-US" sz="2000" dirty="0"/>
              <a:t>Little alignment across measure sets </a:t>
            </a:r>
          </a:p>
        </p:txBody>
      </p:sp>
      <p:sp>
        <p:nvSpPr>
          <p:cNvPr id="12" name="Rectangle 6"/>
          <p:cNvSpPr>
            <a:spLocks noChangeArrowheads="1"/>
          </p:cNvSpPr>
          <p:nvPr/>
        </p:nvSpPr>
        <p:spPr bwMode="auto">
          <a:xfrm>
            <a:off x="2019300" y="2503714"/>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3. Non-alignment </a:t>
            </a:r>
            <a:r>
              <a:rPr lang="en-US" sz="2000" dirty="0"/>
              <a:t>persists despite preference for standard measures</a:t>
            </a:r>
          </a:p>
        </p:txBody>
      </p:sp>
      <p:sp>
        <p:nvSpPr>
          <p:cNvPr id="13" name="Rectangle 6"/>
          <p:cNvSpPr>
            <a:spLocks noChangeArrowheads="1"/>
          </p:cNvSpPr>
          <p:nvPr/>
        </p:nvSpPr>
        <p:spPr bwMode="auto">
          <a:xfrm>
            <a:off x="2019300" y="3222171"/>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4. </a:t>
            </a:r>
            <a:r>
              <a:rPr lang="en-US" sz="2000" dirty="0"/>
              <a:t>Regardless of how we cut the data, the programs were not </a:t>
            </a:r>
            <a:r>
              <a:rPr lang="en-US" sz="2000" dirty="0" smtClean="0"/>
              <a:t>aligned</a:t>
            </a:r>
            <a:endParaRPr lang="en-US" sz="2000" dirty="0"/>
          </a:p>
        </p:txBody>
      </p:sp>
      <p:sp>
        <p:nvSpPr>
          <p:cNvPr id="14" name="Rectangle 6"/>
          <p:cNvSpPr>
            <a:spLocks noChangeArrowheads="1"/>
          </p:cNvSpPr>
          <p:nvPr/>
        </p:nvSpPr>
        <p:spPr bwMode="auto">
          <a:xfrm>
            <a:off x="2019300" y="3940628"/>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5. Most programs modify measures</a:t>
            </a:r>
            <a:endParaRPr lang="en-US" sz="2000" dirty="0"/>
          </a:p>
        </p:txBody>
      </p:sp>
      <p:sp>
        <p:nvSpPr>
          <p:cNvPr id="15" name="Rectangle 6"/>
          <p:cNvSpPr>
            <a:spLocks noChangeArrowheads="1"/>
          </p:cNvSpPr>
          <p:nvPr/>
        </p:nvSpPr>
        <p:spPr bwMode="auto">
          <a:xfrm>
            <a:off x="2019300" y="4659085"/>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6. Many programs create homegrown measures</a:t>
            </a:r>
            <a:endParaRPr lang="en-US" sz="2000" dirty="0"/>
          </a:p>
        </p:txBody>
      </p:sp>
      <p:sp>
        <p:nvSpPr>
          <p:cNvPr id="16" name="Rectangle 6"/>
          <p:cNvSpPr>
            <a:spLocks noChangeArrowheads="1"/>
          </p:cNvSpPr>
          <p:nvPr/>
        </p:nvSpPr>
        <p:spPr bwMode="auto">
          <a:xfrm>
            <a:off x="2019300" y="5377542"/>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7. Most homegrown measures are not innovative</a:t>
            </a:r>
            <a:endParaRPr lang="en-US" sz="2000" dirty="0"/>
          </a:p>
        </p:txBody>
      </p:sp>
      <p:sp>
        <p:nvSpPr>
          <p:cNvPr id="17" name="Rectangle 6"/>
          <p:cNvSpPr>
            <a:spLocks noChangeArrowheads="1"/>
          </p:cNvSpPr>
          <p:nvPr/>
        </p:nvSpPr>
        <p:spPr bwMode="auto">
          <a:xfrm>
            <a:off x="2019300" y="6096000"/>
            <a:ext cx="5105400" cy="609600"/>
          </a:xfrm>
          <a:prstGeom prst="rect">
            <a:avLst/>
          </a:prstGeom>
          <a:solidFill>
            <a:schemeClr val="accent1"/>
          </a:solidFill>
          <a:ln w="9525">
            <a:solidFill>
              <a:schemeClr val="tx1"/>
            </a:solidFill>
            <a:round/>
            <a:headEnd/>
            <a:tailEnd/>
          </a:ln>
        </p:spPr>
        <p:txBody>
          <a:bodyPr anchor="ctr"/>
          <a:lstStyle/>
          <a:p>
            <a:pPr algn="ctr" eaLnBrk="0" hangingPunct="0"/>
            <a:r>
              <a:rPr lang="en-US" sz="2000" dirty="0" smtClean="0"/>
              <a:t>8. Conclusions and recommendations</a:t>
            </a:r>
            <a:endParaRPr lang="en-US" sz="2000" dirty="0"/>
          </a:p>
        </p:txBody>
      </p:sp>
    </p:spTree>
    <p:extLst>
      <p:ext uri="{BB962C8B-B14F-4D97-AF65-F5344CB8AC3E}">
        <p14:creationId xmlns:p14="http://schemas.microsoft.com/office/powerpoint/2010/main" val="1223528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534400" cy="1143000"/>
          </a:xfrm>
        </p:spPr>
        <p:txBody>
          <a:bodyPr/>
          <a:lstStyle/>
          <a:p>
            <a:r>
              <a:rPr lang="en-US" dirty="0" smtClean="0"/>
              <a:t>Measure sets ranged </a:t>
            </a:r>
            <a:r>
              <a:rPr lang="en-US" dirty="0"/>
              <a:t>significantly in </a:t>
            </a:r>
            <a:r>
              <a:rPr lang="en-US" dirty="0" smtClean="0"/>
              <a:t>size</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40</a:t>
            </a:fld>
            <a:endParaRPr lang="en-US"/>
          </a:p>
        </p:txBody>
      </p:sp>
      <p:sp>
        <p:nvSpPr>
          <p:cNvPr id="5" name="Rectangle 4"/>
          <p:cNvSpPr/>
          <p:nvPr/>
        </p:nvSpPr>
        <p:spPr>
          <a:xfrm>
            <a:off x="457200" y="4953000"/>
            <a:ext cx="8229600" cy="646331"/>
          </a:xfrm>
          <a:prstGeom prst="rect">
            <a:avLst/>
          </a:prstGeom>
        </p:spPr>
        <p:txBody>
          <a:bodyPr wrap="square">
            <a:spAutoFit/>
          </a:bodyPr>
          <a:lstStyle/>
          <a:p>
            <a:pPr marL="463550" lvl="1" indent="-63500"/>
            <a:r>
              <a:rPr lang="en-US" b="1" dirty="0"/>
              <a:t>Note: </a:t>
            </a:r>
            <a:r>
              <a:rPr lang="en-US" dirty="0"/>
              <a:t>This is counting the measures as NQF counts them (or if the measure was not </a:t>
            </a:r>
            <a:r>
              <a:rPr lang="en-US" dirty="0" smtClean="0"/>
              <a:t>NQF-endorsed</a:t>
            </a:r>
            <a:r>
              <a:rPr lang="en-US" dirty="0"/>
              <a:t>, as the </a:t>
            </a:r>
            <a:r>
              <a:rPr lang="en-US" dirty="0" smtClean="0"/>
              <a:t>program counted </a:t>
            </a:r>
            <a:r>
              <a:rPr lang="en-US" dirty="0"/>
              <a:t>them</a:t>
            </a:r>
            <a:r>
              <a:rPr lang="en-US" dirty="0" smtClean="0"/>
              <a:t>).</a:t>
            </a:r>
            <a:endParaRPr lang="en-US" dirty="0"/>
          </a:p>
        </p:txBody>
      </p:sp>
      <p:grpSp>
        <p:nvGrpSpPr>
          <p:cNvPr id="19" name="Group 18"/>
          <p:cNvGrpSpPr/>
          <p:nvPr/>
        </p:nvGrpSpPr>
        <p:grpSpPr>
          <a:xfrm>
            <a:off x="3073400" y="1600200"/>
            <a:ext cx="2971800" cy="2438400"/>
            <a:chOff x="3378200" y="1320800"/>
            <a:chExt cx="2971800" cy="2438400"/>
          </a:xfrm>
        </p:grpSpPr>
        <p:sp>
          <p:nvSpPr>
            <p:cNvPr id="18" name="Rectangle 17"/>
            <p:cNvSpPr/>
            <p:nvPr/>
          </p:nvSpPr>
          <p:spPr bwMode="auto">
            <a:xfrm>
              <a:off x="3378200" y="1320800"/>
              <a:ext cx="2971800" cy="2438400"/>
            </a:xfrm>
            <a:prstGeom prst="rect">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cxnSp>
          <p:nvCxnSpPr>
            <p:cNvPr id="9" name="Straight Arrow Connector 8"/>
            <p:cNvCxnSpPr/>
            <p:nvPr/>
          </p:nvCxnSpPr>
          <p:spPr bwMode="auto">
            <a:xfrm>
              <a:off x="4559300" y="1676400"/>
              <a:ext cx="0" cy="1600200"/>
            </a:xfrm>
            <a:prstGeom prst="straightConnector1">
              <a:avLst/>
            </a:prstGeom>
            <a:solidFill>
              <a:schemeClr val="accent1"/>
            </a:solidFill>
            <a:ln w="9525" cap="flat" cmpd="sng" algn="ctr">
              <a:solidFill>
                <a:schemeClr val="tx1"/>
              </a:solidFill>
              <a:prstDash val="solid"/>
              <a:round/>
              <a:headEnd type="diamond"/>
              <a:tailEnd type="diamond"/>
            </a:ln>
            <a:effectLst/>
          </p:spPr>
        </p:cxnSp>
        <p:sp>
          <p:nvSpPr>
            <p:cNvPr id="11" name="Flowchart: Connector 10"/>
            <p:cNvSpPr/>
            <p:nvPr/>
          </p:nvSpPr>
          <p:spPr bwMode="auto">
            <a:xfrm>
              <a:off x="4521200" y="2819400"/>
              <a:ext cx="76200" cy="76200"/>
            </a:xfrm>
            <a:prstGeom prst="flowChartConnector">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TextBox 11"/>
            <p:cNvSpPr txBox="1"/>
            <p:nvPr/>
          </p:nvSpPr>
          <p:spPr>
            <a:xfrm>
              <a:off x="4610100" y="1485900"/>
              <a:ext cx="1646605" cy="369332"/>
            </a:xfrm>
            <a:prstGeom prst="rect">
              <a:avLst/>
            </a:prstGeom>
            <a:noFill/>
          </p:spPr>
          <p:txBody>
            <a:bodyPr wrap="none" rtlCol="0">
              <a:spAutoFit/>
            </a:bodyPr>
            <a:lstStyle/>
            <a:p>
              <a:r>
                <a:rPr lang="en-US" i="1" dirty="0" smtClean="0"/>
                <a:t>108 measures</a:t>
              </a:r>
              <a:endParaRPr lang="en-US" i="1" dirty="0"/>
            </a:p>
          </p:txBody>
        </p:sp>
        <p:sp>
          <p:nvSpPr>
            <p:cNvPr id="13" name="TextBox 12"/>
            <p:cNvSpPr txBox="1"/>
            <p:nvPr/>
          </p:nvSpPr>
          <p:spPr>
            <a:xfrm>
              <a:off x="4572000" y="2653268"/>
              <a:ext cx="1518364" cy="369332"/>
            </a:xfrm>
            <a:prstGeom prst="rect">
              <a:avLst/>
            </a:prstGeom>
            <a:noFill/>
          </p:spPr>
          <p:txBody>
            <a:bodyPr wrap="none" rtlCol="0">
              <a:spAutoFit/>
            </a:bodyPr>
            <a:lstStyle/>
            <a:p>
              <a:r>
                <a:rPr lang="en-US" i="1" dirty="0" smtClean="0"/>
                <a:t>29 measures</a:t>
              </a:r>
              <a:endParaRPr lang="en-US" i="1" dirty="0"/>
            </a:p>
          </p:txBody>
        </p:sp>
        <p:sp>
          <p:nvSpPr>
            <p:cNvPr id="14" name="TextBox 13"/>
            <p:cNvSpPr txBox="1"/>
            <p:nvPr/>
          </p:nvSpPr>
          <p:spPr>
            <a:xfrm>
              <a:off x="4559836" y="3059668"/>
              <a:ext cx="1390124" cy="369332"/>
            </a:xfrm>
            <a:prstGeom prst="rect">
              <a:avLst/>
            </a:prstGeom>
            <a:noFill/>
          </p:spPr>
          <p:txBody>
            <a:bodyPr wrap="none" rtlCol="0">
              <a:spAutoFit/>
            </a:bodyPr>
            <a:lstStyle/>
            <a:p>
              <a:r>
                <a:rPr lang="en-US" i="1" dirty="0" smtClean="0"/>
                <a:t>3 measures</a:t>
              </a:r>
              <a:endParaRPr lang="en-US" i="1" dirty="0"/>
            </a:p>
          </p:txBody>
        </p:sp>
        <p:sp>
          <p:nvSpPr>
            <p:cNvPr id="15" name="TextBox 14"/>
            <p:cNvSpPr txBox="1"/>
            <p:nvPr/>
          </p:nvSpPr>
          <p:spPr>
            <a:xfrm>
              <a:off x="3657600" y="1484868"/>
              <a:ext cx="748923" cy="369332"/>
            </a:xfrm>
            <a:prstGeom prst="rect">
              <a:avLst/>
            </a:prstGeom>
            <a:noFill/>
          </p:spPr>
          <p:txBody>
            <a:bodyPr wrap="none" rtlCol="0">
              <a:spAutoFit/>
            </a:bodyPr>
            <a:lstStyle/>
            <a:p>
              <a:r>
                <a:rPr lang="en-US" dirty="0" smtClean="0">
                  <a:solidFill>
                    <a:schemeClr val="bg2"/>
                  </a:solidFill>
                </a:rPr>
                <a:t>[max]</a:t>
              </a:r>
              <a:endParaRPr lang="en-US" dirty="0">
                <a:solidFill>
                  <a:schemeClr val="bg2"/>
                </a:solidFill>
              </a:endParaRPr>
            </a:p>
          </p:txBody>
        </p:sp>
        <p:sp>
          <p:nvSpPr>
            <p:cNvPr id="16" name="TextBox 15"/>
            <p:cNvSpPr txBox="1"/>
            <p:nvPr/>
          </p:nvSpPr>
          <p:spPr>
            <a:xfrm>
              <a:off x="3657600" y="3059668"/>
              <a:ext cx="684803" cy="369332"/>
            </a:xfrm>
            <a:prstGeom prst="rect">
              <a:avLst/>
            </a:prstGeom>
            <a:noFill/>
          </p:spPr>
          <p:txBody>
            <a:bodyPr wrap="none" rtlCol="0">
              <a:spAutoFit/>
            </a:bodyPr>
            <a:lstStyle/>
            <a:p>
              <a:r>
                <a:rPr lang="en-US" dirty="0" smtClean="0">
                  <a:solidFill>
                    <a:schemeClr val="bg2"/>
                  </a:solidFill>
                </a:rPr>
                <a:t>[min]</a:t>
              </a:r>
              <a:endParaRPr lang="en-US" dirty="0">
                <a:solidFill>
                  <a:schemeClr val="bg2"/>
                </a:solidFill>
              </a:endParaRPr>
            </a:p>
          </p:txBody>
        </p:sp>
        <p:sp>
          <p:nvSpPr>
            <p:cNvPr id="17" name="TextBox 16"/>
            <p:cNvSpPr txBox="1"/>
            <p:nvPr/>
          </p:nvSpPr>
          <p:spPr>
            <a:xfrm>
              <a:off x="3657600" y="2653268"/>
              <a:ext cx="684803" cy="369332"/>
            </a:xfrm>
            <a:prstGeom prst="rect">
              <a:avLst/>
            </a:prstGeom>
            <a:noFill/>
          </p:spPr>
          <p:txBody>
            <a:bodyPr wrap="none" rtlCol="0">
              <a:spAutoFit/>
            </a:bodyPr>
            <a:lstStyle/>
            <a:p>
              <a:r>
                <a:rPr lang="en-US" dirty="0" smtClean="0">
                  <a:solidFill>
                    <a:schemeClr val="bg2"/>
                  </a:solidFill>
                </a:rPr>
                <a:t>[</a:t>
              </a:r>
              <a:r>
                <a:rPr lang="en-US" dirty="0" err="1" smtClean="0">
                  <a:solidFill>
                    <a:schemeClr val="bg2"/>
                  </a:solidFill>
                </a:rPr>
                <a:t>avg</a:t>
              </a:r>
              <a:r>
                <a:rPr lang="en-US" dirty="0" smtClean="0">
                  <a:solidFill>
                    <a:schemeClr val="bg2"/>
                  </a:solidFill>
                </a:rPr>
                <a:t>]</a:t>
              </a:r>
              <a:endParaRPr lang="en-US" dirty="0">
                <a:solidFill>
                  <a:schemeClr val="bg2"/>
                </a:solidFill>
              </a:endParaRPr>
            </a:p>
          </p:txBody>
        </p:sp>
      </p:grpSp>
    </p:spTree>
    <p:extLst>
      <p:ext uri="{BB962C8B-B14F-4D97-AF65-F5344CB8AC3E}">
        <p14:creationId xmlns:p14="http://schemas.microsoft.com/office/powerpoint/2010/main" val="15047844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7559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0" name="Rectangle 9"/>
          <p:cNvSpPr/>
          <p:nvPr/>
        </p:nvSpPr>
        <p:spPr bwMode="auto">
          <a:xfrm>
            <a:off x="27559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6 Preventative Care</a:t>
            </a:r>
          </a:p>
        </p:txBody>
      </p:sp>
      <p:sp>
        <p:nvSpPr>
          <p:cNvPr id="2" name="Title 1"/>
          <p:cNvSpPr>
            <a:spLocks noGrp="1"/>
          </p:cNvSpPr>
          <p:nvPr>
            <p:ph type="title"/>
          </p:nvPr>
        </p:nvSpPr>
        <p:spPr/>
        <p:txBody>
          <a:bodyPr/>
          <a:lstStyle/>
          <a:p>
            <a:r>
              <a:rPr lang="en-US" dirty="0"/>
              <a:t>Categories of </a:t>
            </a:r>
            <a:r>
              <a:rPr lang="en-US" dirty="0" smtClean="0"/>
              <a:t>19 most frequently used measures</a:t>
            </a:r>
            <a:endParaRPr lang="en-US" dirty="0"/>
          </a:p>
        </p:txBody>
      </p:sp>
      <p:sp>
        <p:nvSpPr>
          <p:cNvPr id="4" name="Slide Number Placeholder 3"/>
          <p:cNvSpPr>
            <a:spLocks noGrp="1"/>
          </p:cNvSpPr>
          <p:nvPr>
            <p:ph type="sldNum" sz="quarter" idx="10"/>
          </p:nvPr>
        </p:nvSpPr>
        <p:spPr>
          <a:xfrm>
            <a:off x="8382000" y="6400800"/>
            <a:ext cx="533400" cy="228600"/>
          </a:xfrm>
        </p:spPr>
        <p:txBody>
          <a:bodyPr/>
          <a:lstStyle/>
          <a:p>
            <a:fld id="{6CDFDD91-9DC5-443A-B5D4-A4D827708E68}" type="slidenum">
              <a:rPr lang="en-US" smtClean="0"/>
              <a:pPr/>
              <a:t>41</a:t>
            </a:fld>
            <a:endParaRPr lang="en-US" dirty="0"/>
          </a:p>
        </p:txBody>
      </p:sp>
      <p:sp>
        <p:nvSpPr>
          <p:cNvPr id="18" name="TextBox 17"/>
          <p:cNvSpPr txBox="1"/>
          <p:nvPr/>
        </p:nvSpPr>
        <p:spPr>
          <a:xfrm>
            <a:off x="2705100" y="1854200"/>
            <a:ext cx="1828800" cy="4139595"/>
          </a:xfrm>
          <a:prstGeom prst="rect">
            <a:avLst/>
          </a:prstGeom>
          <a:noFill/>
        </p:spPr>
        <p:txBody>
          <a:bodyPr wrap="square" rtlCol="0">
            <a:spAutoFit/>
          </a:bodyPr>
          <a:lstStyle/>
          <a:p>
            <a:pPr marL="63500" indent="-63500">
              <a:spcAft>
                <a:spcPts val="600"/>
              </a:spcAft>
              <a:buFont typeface="Arial" pitchFamily="34" charset="0"/>
              <a:buChar char="•"/>
            </a:pPr>
            <a:r>
              <a:rPr lang="en-US" sz="1400" dirty="0"/>
              <a:t>Breast Cancer Screening </a:t>
            </a:r>
          </a:p>
          <a:p>
            <a:pPr marL="63500" indent="-63500">
              <a:spcAft>
                <a:spcPts val="600"/>
              </a:spcAft>
              <a:buFont typeface="Arial" pitchFamily="34" charset="0"/>
              <a:buChar char="•"/>
            </a:pPr>
            <a:r>
              <a:rPr lang="en-US" sz="1400" dirty="0"/>
              <a:t>Cervical Cancer Screening</a:t>
            </a:r>
          </a:p>
          <a:p>
            <a:pPr marL="63500" indent="-63500">
              <a:spcAft>
                <a:spcPts val="600"/>
              </a:spcAft>
              <a:buFont typeface="Arial" pitchFamily="34" charset="0"/>
              <a:buChar char="•"/>
            </a:pPr>
            <a:r>
              <a:rPr lang="en-US" sz="1400" dirty="0"/>
              <a:t>Childhood Immunization Status </a:t>
            </a:r>
          </a:p>
          <a:p>
            <a:pPr marL="63500" indent="-63500">
              <a:spcAft>
                <a:spcPts val="600"/>
              </a:spcAft>
              <a:buFont typeface="Arial" pitchFamily="34" charset="0"/>
              <a:buChar char="•"/>
            </a:pPr>
            <a:r>
              <a:rPr lang="en-US" sz="1400" dirty="0"/>
              <a:t>Colorectal Cancer Screening </a:t>
            </a:r>
          </a:p>
          <a:p>
            <a:pPr marL="63500" indent="-63500">
              <a:spcAft>
                <a:spcPts val="600"/>
              </a:spcAft>
              <a:buFont typeface="Arial" pitchFamily="34" charset="0"/>
              <a:buChar char="•"/>
            </a:pPr>
            <a:r>
              <a:rPr lang="en-US" sz="1400" dirty="0"/>
              <a:t>Weight Assessment and Counseling for Children and </a:t>
            </a:r>
            <a:r>
              <a:rPr lang="en-US" sz="1400" dirty="0" smtClean="0"/>
              <a:t>Adolescents</a:t>
            </a:r>
          </a:p>
          <a:p>
            <a:pPr marL="63500" indent="-63500">
              <a:spcAft>
                <a:spcPts val="600"/>
              </a:spcAft>
              <a:buFont typeface="Arial" pitchFamily="34" charset="0"/>
              <a:buChar char="•"/>
            </a:pPr>
            <a:r>
              <a:rPr lang="en-US" sz="1400" dirty="0"/>
              <a:t>Tobacco Use: Screening &amp; Cessation Intervention</a:t>
            </a:r>
          </a:p>
        </p:txBody>
      </p:sp>
      <p:sp>
        <p:nvSpPr>
          <p:cNvPr id="11" name="Rectangle 10"/>
          <p:cNvSpPr/>
          <p:nvPr/>
        </p:nvSpPr>
        <p:spPr bwMode="auto">
          <a:xfrm>
            <a:off x="7747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2" name="Rectangle 11"/>
          <p:cNvSpPr/>
          <p:nvPr/>
        </p:nvSpPr>
        <p:spPr bwMode="auto">
          <a:xfrm>
            <a:off x="7747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7 Diabetes Care</a:t>
            </a:r>
          </a:p>
        </p:txBody>
      </p:sp>
      <p:sp>
        <p:nvSpPr>
          <p:cNvPr id="16" name="TextBox 15"/>
          <p:cNvSpPr txBox="1"/>
          <p:nvPr/>
        </p:nvSpPr>
        <p:spPr>
          <a:xfrm>
            <a:off x="800100" y="1828800"/>
            <a:ext cx="1790700" cy="4431983"/>
          </a:xfrm>
          <a:prstGeom prst="rect">
            <a:avLst/>
          </a:prstGeom>
          <a:noFill/>
        </p:spPr>
        <p:txBody>
          <a:bodyPr wrap="square" rtlCol="0">
            <a:spAutoFit/>
          </a:bodyPr>
          <a:lstStyle/>
          <a:p>
            <a:pPr marL="63500" indent="-63500">
              <a:spcAft>
                <a:spcPts val="600"/>
              </a:spcAft>
              <a:buFont typeface="Arial" pitchFamily="34" charset="0"/>
              <a:buChar char="•"/>
            </a:pPr>
            <a:r>
              <a:rPr lang="en-US" sz="1400" dirty="0"/>
              <a:t>Comprehensive Diabetes Care (CDC): LDL-C Control &lt;100 mg/</a:t>
            </a:r>
            <a:r>
              <a:rPr lang="en-US" sz="1400" dirty="0" err="1"/>
              <a:t>dL</a:t>
            </a:r>
            <a:endParaRPr lang="en-US" sz="1400" dirty="0"/>
          </a:p>
          <a:p>
            <a:pPr marL="63500" indent="-63500">
              <a:spcAft>
                <a:spcPts val="600"/>
              </a:spcAft>
              <a:buFont typeface="Arial" pitchFamily="34" charset="0"/>
              <a:buChar char="•"/>
            </a:pPr>
            <a:r>
              <a:rPr lang="en-US" sz="1400" dirty="0"/>
              <a:t>CDC: Hemoglobin A1c (HbA1c) Control (&lt;8.0%)</a:t>
            </a:r>
          </a:p>
          <a:p>
            <a:pPr marL="63500" indent="-63500">
              <a:spcAft>
                <a:spcPts val="600"/>
              </a:spcAft>
              <a:buFont typeface="Arial" pitchFamily="34" charset="0"/>
              <a:buChar char="•"/>
            </a:pPr>
            <a:r>
              <a:rPr lang="en-US" sz="1400" dirty="0"/>
              <a:t>CDC: Medical Attention for Nephropathy</a:t>
            </a:r>
          </a:p>
          <a:p>
            <a:pPr marL="63500" indent="-63500">
              <a:spcAft>
                <a:spcPts val="600"/>
              </a:spcAft>
              <a:buFont typeface="Arial" pitchFamily="34" charset="0"/>
              <a:buChar char="•"/>
            </a:pPr>
            <a:r>
              <a:rPr lang="en-US" sz="1400" dirty="0"/>
              <a:t>CDC: HbA1c Testing</a:t>
            </a:r>
          </a:p>
          <a:p>
            <a:pPr marL="63500" indent="-63500">
              <a:spcAft>
                <a:spcPts val="600"/>
              </a:spcAft>
              <a:buFont typeface="Arial" pitchFamily="34" charset="0"/>
              <a:buChar char="•"/>
            </a:pPr>
            <a:r>
              <a:rPr lang="en-US" sz="1400" dirty="0"/>
              <a:t>CDC: HbA1c Poor Control (&gt;9.0%)</a:t>
            </a:r>
          </a:p>
          <a:p>
            <a:pPr marL="63500" indent="-63500">
              <a:spcAft>
                <a:spcPts val="600"/>
              </a:spcAft>
              <a:buFont typeface="Arial" pitchFamily="34" charset="0"/>
              <a:buChar char="•"/>
            </a:pPr>
            <a:r>
              <a:rPr lang="en-US" sz="1400" dirty="0"/>
              <a:t>CDC: LDL-C Screening</a:t>
            </a:r>
          </a:p>
          <a:p>
            <a:pPr marL="63500" indent="-63500">
              <a:spcAft>
                <a:spcPts val="600"/>
              </a:spcAft>
              <a:buFont typeface="Arial" pitchFamily="34" charset="0"/>
              <a:buChar char="•"/>
            </a:pPr>
            <a:r>
              <a:rPr lang="en-US" sz="1400" dirty="0"/>
              <a:t>CDC: Eye Exam</a:t>
            </a:r>
          </a:p>
        </p:txBody>
      </p:sp>
      <p:sp>
        <p:nvSpPr>
          <p:cNvPr id="14" name="Rectangle 13"/>
          <p:cNvSpPr/>
          <p:nvPr/>
        </p:nvSpPr>
        <p:spPr bwMode="auto">
          <a:xfrm>
            <a:off x="6743700" y="1752600"/>
            <a:ext cx="1676400" cy="1828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5" name="Rectangle 14"/>
          <p:cNvSpPr/>
          <p:nvPr/>
        </p:nvSpPr>
        <p:spPr bwMode="auto">
          <a:xfrm>
            <a:off x="67437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1 Mental </a:t>
            </a:r>
            <a:r>
              <a:rPr lang="en-US" sz="1600" b="1" dirty="0" smtClean="0">
                <a:solidFill>
                  <a:schemeClr val="bg1"/>
                </a:solidFill>
                <a:latin typeface="Arial" charset="0"/>
                <a:ea typeface="ＭＳ Ｐゴシック" pitchFamily="16" charset="-128"/>
              </a:rPr>
              <a:t>Health/Sub-stance </a:t>
            </a:r>
            <a:r>
              <a:rPr lang="en-US" sz="1600" b="1" dirty="0">
                <a:solidFill>
                  <a:schemeClr val="bg1"/>
                </a:solidFill>
                <a:latin typeface="Arial" charset="0"/>
                <a:ea typeface="ＭＳ Ｐゴシック" pitchFamily="16" charset="-128"/>
              </a:rPr>
              <a:t>Abuse</a:t>
            </a:r>
          </a:p>
        </p:txBody>
      </p:sp>
      <p:sp>
        <p:nvSpPr>
          <p:cNvPr id="19" name="TextBox 18"/>
          <p:cNvSpPr txBox="1"/>
          <p:nvPr/>
        </p:nvSpPr>
        <p:spPr>
          <a:xfrm>
            <a:off x="6781800" y="1854200"/>
            <a:ext cx="1676400" cy="954107"/>
          </a:xfrm>
          <a:prstGeom prst="rect">
            <a:avLst/>
          </a:prstGeom>
          <a:noFill/>
        </p:spPr>
        <p:txBody>
          <a:bodyPr wrap="square" rtlCol="0">
            <a:spAutoFit/>
          </a:bodyPr>
          <a:lstStyle/>
          <a:p>
            <a:pPr>
              <a:buFont typeface="Arial" pitchFamily="34" charset="0"/>
              <a:buChar char="•"/>
            </a:pPr>
            <a:r>
              <a:rPr lang="en-US" sz="1400" dirty="0"/>
              <a:t>Follow-up after Hospitalization for Mental Illness </a:t>
            </a:r>
          </a:p>
          <a:p>
            <a:endParaRPr lang="en-US" sz="1400" b="1" dirty="0"/>
          </a:p>
        </p:txBody>
      </p:sp>
      <p:sp>
        <p:nvSpPr>
          <p:cNvPr id="22" name="Rectangle 21"/>
          <p:cNvSpPr/>
          <p:nvPr/>
        </p:nvSpPr>
        <p:spPr bwMode="auto">
          <a:xfrm>
            <a:off x="6743700" y="4622800"/>
            <a:ext cx="1676400" cy="1828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3" name="Rectangle 22"/>
          <p:cNvSpPr/>
          <p:nvPr/>
        </p:nvSpPr>
        <p:spPr bwMode="auto">
          <a:xfrm>
            <a:off x="6743700" y="39370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ea typeface="ＭＳ Ｐゴシック" pitchFamily="16" charset="-128"/>
              </a:rPr>
              <a:t>1 Patient</a:t>
            </a:r>
            <a:r>
              <a:rPr kumimoji="0" lang="en-US" sz="1600" b="1" i="0" u="none" strike="noStrike" cap="none" normalizeH="0" dirty="0" smtClean="0">
                <a:ln>
                  <a:noFill/>
                </a:ln>
                <a:solidFill>
                  <a:schemeClr val="bg1"/>
                </a:solidFill>
                <a:effectLst/>
                <a:latin typeface="Arial" charset="0"/>
                <a:ea typeface="ＭＳ Ｐゴシック" pitchFamily="16" charset="-128"/>
              </a:rPr>
              <a:t> Experience</a:t>
            </a:r>
            <a:endParaRPr kumimoji="0" lang="en-US" sz="1600" b="1" i="0" u="none" strike="noStrike" cap="none" normalizeH="0" baseline="0" dirty="0" smtClean="0">
              <a:ln>
                <a:noFill/>
              </a:ln>
              <a:solidFill>
                <a:schemeClr val="bg1"/>
              </a:solidFill>
              <a:effectLst/>
              <a:latin typeface="Arial" charset="0"/>
              <a:ea typeface="ＭＳ Ｐゴシック" pitchFamily="16" charset="-128"/>
            </a:endParaRPr>
          </a:p>
        </p:txBody>
      </p:sp>
      <p:sp>
        <p:nvSpPr>
          <p:cNvPr id="24" name="TextBox 23"/>
          <p:cNvSpPr txBox="1"/>
          <p:nvPr/>
        </p:nvSpPr>
        <p:spPr>
          <a:xfrm>
            <a:off x="6781800" y="4724400"/>
            <a:ext cx="1676400" cy="815608"/>
          </a:xfrm>
          <a:prstGeom prst="rect">
            <a:avLst/>
          </a:prstGeom>
          <a:noFill/>
        </p:spPr>
        <p:txBody>
          <a:bodyPr wrap="square" rtlCol="0">
            <a:spAutoFit/>
          </a:bodyPr>
          <a:lstStyle/>
          <a:p>
            <a:pPr>
              <a:spcAft>
                <a:spcPts val="600"/>
              </a:spcAft>
              <a:buFont typeface="Arial" pitchFamily="34" charset="0"/>
              <a:buChar char="•"/>
            </a:pPr>
            <a:r>
              <a:rPr lang="en-US" sz="1400" dirty="0" smtClean="0"/>
              <a:t>CAHPS Surveys</a:t>
            </a:r>
            <a:br>
              <a:rPr lang="en-US" sz="1400" dirty="0" smtClean="0"/>
            </a:br>
            <a:r>
              <a:rPr lang="en-US" sz="1400" dirty="0" smtClean="0"/>
              <a:t>(various versions)</a:t>
            </a:r>
            <a:endParaRPr lang="en-US" sz="1400" b="1" dirty="0" smtClean="0"/>
          </a:p>
          <a:p>
            <a:endParaRPr lang="en-US" sz="1400" b="1" dirty="0"/>
          </a:p>
        </p:txBody>
      </p:sp>
      <p:sp>
        <p:nvSpPr>
          <p:cNvPr id="25" name="Rectangle 24"/>
          <p:cNvSpPr/>
          <p:nvPr/>
        </p:nvSpPr>
        <p:spPr bwMode="auto">
          <a:xfrm>
            <a:off x="4762500" y="1752600"/>
            <a:ext cx="1676400" cy="472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6" name="Rectangle 25"/>
          <p:cNvSpPr/>
          <p:nvPr/>
        </p:nvSpPr>
        <p:spPr bwMode="auto">
          <a:xfrm>
            <a:off x="4762500" y="1066800"/>
            <a:ext cx="1676400" cy="6858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600" b="1" dirty="0">
                <a:solidFill>
                  <a:schemeClr val="bg1"/>
                </a:solidFill>
                <a:latin typeface="Arial" charset="0"/>
                <a:ea typeface="ＭＳ Ｐゴシック" pitchFamily="16" charset="-128"/>
              </a:rPr>
              <a:t>4 Other Chronic Conditions</a:t>
            </a:r>
          </a:p>
        </p:txBody>
      </p:sp>
      <p:sp>
        <p:nvSpPr>
          <p:cNvPr id="17" name="TextBox 16"/>
          <p:cNvSpPr txBox="1"/>
          <p:nvPr/>
        </p:nvSpPr>
        <p:spPr>
          <a:xfrm>
            <a:off x="4826000" y="1854200"/>
            <a:ext cx="1524000" cy="4278094"/>
          </a:xfrm>
          <a:prstGeom prst="rect">
            <a:avLst/>
          </a:prstGeom>
          <a:noFill/>
        </p:spPr>
        <p:txBody>
          <a:bodyPr wrap="square" rtlCol="0">
            <a:spAutoFit/>
          </a:bodyPr>
          <a:lstStyle/>
          <a:p>
            <a:pPr marL="63500" indent="-63500">
              <a:spcAft>
                <a:spcPts val="600"/>
              </a:spcAft>
              <a:buFont typeface="Arial" pitchFamily="34" charset="0"/>
              <a:buChar char="•"/>
            </a:pPr>
            <a:r>
              <a:rPr lang="en-US" sz="1400" dirty="0"/>
              <a:t>Controlling High Blood Pressure </a:t>
            </a:r>
          </a:p>
          <a:p>
            <a:pPr marL="63500" indent="-63500">
              <a:spcAft>
                <a:spcPts val="600"/>
              </a:spcAft>
              <a:buFont typeface="Arial" pitchFamily="34" charset="0"/>
              <a:buChar char="•"/>
            </a:pPr>
            <a:r>
              <a:rPr lang="en-US" sz="1400" dirty="0"/>
              <a:t>Use of Appropriate Medications for People with Asthma</a:t>
            </a:r>
          </a:p>
          <a:p>
            <a:pPr marL="63500" indent="-63500">
              <a:spcAft>
                <a:spcPts val="600"/>
              </a:spcAft>
              <a:buFont typeface="Arial" pitchFamily="34" charset="0"/>
              <a:buChar char="•"/>
            </a:pPr>
            <a:r>
              <a:rPr lang="en-US" sz="1400" dirty="0"/>
              <a:t>Cardiovascular Disease: Blood Pressure Management &lt;140/90 mmHg</a:t>
            </a:r>
          </a:p>
          <a:p>
            <a:pPr marL="63500" indent="-63500">
              <a:spcAft>
                <a:spcPts val="600"/>
              </a:spcAft>
              <a:buFont typeface="Arial" pitchFamily="34" charset="0"/>
              <a:buChar char="•"/>
            </a:pPr>
            <a:r>
              <a:rPr lang="en-US" sz="1400" dirty="0"/>
              <a:t>Cholesterol Management for Patients with Cardiovascular Conditions </a:t>
            </a:r>
          </a:p>
          <a:p>
            <a:endParaRPr lang="en-US" sz="1400" dirty="0"/>
          </a:p>
        </p:txBody>
      </p:sp>
    </p:spTree>
    <p:extLst>
      <p:ext uri="{BB962C8B-B14F-4D97-AF65-F5344CB8AC3E}">
        <p14:creationId xmlns:p14="http://schemas.microsoft.com/office/powerpoint/2010/main" val="32160793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analysis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35420129"/>
              </p:ext>
            </p:extLst>
          </p:nvPr>
        </p:nvGraphicFramePr>
        <p:xfrm>
          <a:off x="185857" y="1107440"/>
          <a:ext cx="8772286" cy="5063884"/>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r>
                        <a:rPr lang="en-US" sz="1600" dirty="0" smtClean="0"/>
                        <a:t>AR</a:t>
                      </a:r>
                      <a:endParaRPr lang="en-US" sz="1600" dirty="0"/>
                    </a:p>
                  </a:txBody>
                  <a:tcPr/>
                </a:tc>
                <a:tc>
                  <a:txBody>
                    <a:bodyPr/>
                    <a:lstStyle/>
                    <a:p>
                      <a:r>
                        <a:rPr lang="en-US" sz="1600" dirty="0" smtClean="0"/>
                        <a:t>Arkansas Medicaid</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Medicaid</a:t>
                      </a:r>
                    </a:p>
                    <a:p>
                      <a:endParaRPr lang="en-US" sz="1600" dirty="0"/>
                    </a:p>
                  </a:txBody>
                  <a:tcPr/>
                </a:tc>
                <a:tc>
                  <a:txBody>
                    <a:bodyPr/>
                    <a:lstStyle/>
                    <a:p>
                      <a:pPr algn="ctr"/>
                      <a:r>
                        <a:rPr lang="en-US" sz="1600" dirty="0" smtClean="0"/>
                        <a:t>14</a:t>
                      </a:r>
                      <a:endParaRPr lang="en-US" sz="1600" dirty="0"/>
                    </a:p>
                  </a:txBody>
                  <a:tcPr/>
                </a:tc>
                <a:tc>
                  <a:txBody>
                    <a:bodyPr/>
                    <a:lstStyle/>
                    <a:p>
                      <a:pPr algn="ctr"/>
                      <a:r>
                        <a:rPr lang="en-US" sz="1600" dirty="0" smtClean="0"/>
                        <a:t>79%</a:t>
                      </a:r>
                      <a:endParaRPr lang="en-US" sz="1600" dirty="0"/>
                    </a:p>
                  </a:txBody>
                  <a:tcPr/>
                </a:tc>
                <a:tc>
                  <a:txBody>
                    <a:bodyPr/>
                    <a:lstStyle/>
                    <a:p>
                      <a:pPr algn="ctr"/>
                      <a:r>
                        <a:rPr lang="en-US" sz="1600" dirty="0" smtClean="0"/>
                        <a:t>None</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None</a:t>
                      </a:r>
                    </a:p>
                    <a:p>
                      <a:pPr algn="ctr"/>
                      <a:endParaRPr lang="en-US" sz="1600" dirty="0"/>
                    </a:p>
                  </a:txBody>
                  <a:tcPr/>
                </a:tc>
              </a:tr>
              <a:tr h="845032">
                <a:tc>
                  <a:txBody>
                    <a:bodyPr/>
                    <a:lstStyle/>
                    <a:p>
                      <a:r>
                        <a:rPr lang="en-US" sz="1600" dirty="0" smtClean="0"/>
                        <a:t>CA</a:t>
                      </a:r>
                      <a:endParaRPr lang="en-US" sz="1600" dirty="0"/>
                    </a:p>
                  </a:txBody>
                  <a:tcPr/>
                </a:tc>
                <a:tc>
                  <a:txBody>
                    <a:bodyPr/>
                    <a:lstStyle/>
                    <a:p>
                      <a:r>
                        <a:rPr lang="en-US" sz="1600" dirty="0" smtClean="0"/>
                        <a:t>CA Medi-Cal Managed Care Division</a:t>
                      </a:r>
                      <a:endParaRPr lang="en-US" sz="1600" dirty="0"/>
                    </a:p>
                  </a:txBody>
                  <a:tcPr/>
                </a:tc>
                <a:tc>
                  <a:txBody>
                    <a:bodyPr/>
                    <a:lstStyle/>
                    <a:p>
                      <a:r>
                        <a:rPr lang="en-US" sz="1600" dirty="0" smtClean="0"/>
                        <a:t>Medicaid</a:t>
                      </a:r>
                      <a:endParaRPr lang="en-US" sz="1600" dirty="0"/>
                    </a:p>
                  </a:txBody>
                  <a:tcPr/>
                </a:tc>
                <a:tc>
                  <a:txBody>
                    <a:bodyPr/>
                    <a:lstStyle/>
                    <a:p>
                      <a:pPr algn="ctr"/>
                      <a:r>
                        <a:rPr lang="en-US" sz="1600" dirty="0" smtClean="0"/>
                        <a:t>22</a:t>
                      </a:r>
                      <a:endParaRPr lang="en-US" sz="1600" dirty="0"/>
                    </a:p>
                  </a:txBody>
                  <a:tcPr/>
                </a:tc>
                <a:tc>
                  <a:txBody>
                    <a:bodyPr/>
                    <a:lstStyle/>
                    <a:p>
                      <a:pPr algn="ctr"/>
                      <a:r>
                        <a:rPr lang="en-US" sz="1600" dirty="0" smtClean="0"/>
                        <a:t>82%</a:t>
                      </a:r>
                      <a:endParaRPr lang="en-US" sz="1600" dirty="0"/>
                    </a:p>
                  </a:txBody>
                  <a:tcPr/>
                </a:tc>
                <a:tc>
                  <a:txBody>
                    <a:bodyPr/>
                    <a:lstStyle/>
                    <a:p>
                      <a:pPr algn="ctr"/>
                      <a:r>
                        <a:rPr lang="en-US" sz="1600" dirty="0" smtClean="0"/>
                        <a:t>45%</a:t>
                      </a:r>
                      <a:endParaRPr lang="en-US" sz="1600" dirty="0"/>
                    </a:p>
                  </a:txBody>
                  <a:tcPr/>
                </a:tc>
                <a:tc>
                  <a:txBody>
                    <a:bodyPr/>
                    <a:lstStyle/>
                    <a:p>
                      <a:pPr algn="ctr"/>
                      <a:r>
                        <a:rPr lang="en-US" sz="1600" dirty="0" smtClean="0"/>
                        <a:t>5%</a:t>
                      </a:r>
                      <a:endParaRPr lang="en-US" sz="1600" dirty="0"/>
                    </a:p>
                  </a:txBody>
                  <a:tcPr/>
                </a:tc>
              </a:tr>
              <a:tr h="10954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CA</a:t>
                      </a:r>
                    </a:p>
                    <a:p>
                      <a:endParaRPr lang="en-US" sz="1600" dirty="0"/>
                    </a:p>
                  </a:txBody>
                  <a:tcPr/>
                </a:tc>
                <a:tc>
                  <a:txBody>
                    <a:bodyPr/>
                    <a:lstStyle/>
                    <a:p>
                      <a:r>
                        <a:rPr lang="en-US" sz="1600" dirty="0" smtClean="0"/>
                        <a:t>CA Medi-Cal Managed Care Division: Specialty Plans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Medicaid</a:t>
                      </a:r>
                    </a:p>
                    <a:p>
                      <a:endParaRPr lang="en-US" sz="1600" dirty="0"/>
                    </a:p>
                  </a:txBody>
                  <a:tcPr/>
                </a:tc>
                <a:tc>
                  <a:txBody>
                    <a:bodyPr/>
                    <a:lstStyle/>
                    <a:p>
                      <a:pPr algn="ctr"/>
                      <a:r>
                        <a:rPr lang="en-US" sz="1600" dirty="0" smtClean="0"/>
                        <a:t>6</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67%</a:t>
                      </a:r>
                      <a:endParaRPr lang="en-US" sz="1600" dirty="0"/>
                    </a:p>
                  </a:txBody>
                  <a:tcPr/>
                </a:tc>
                <a:tc>
                  <a:txBody>
                    <a:bodyPr/>
                    <a:lstStyle/>
                    <a:p>
                      <a:pPr algn="ctr"/>
                      <a:r>
                        <a:rPr lang="en-US" sz="1600" dirty="0" smtClean="0"/>
                        <a:t>33%</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(HMO)</a:t>
                      </a:r>
                      <a:endParaRPr lang="en-US" sz="1600" dirty="0"/>
                    </a:p>
                  </a:txBody>
                  <a:tcPr/>
                </a:tc>
                <a:tc>
                  <a:txBody>
                    <a:bodyPr/>
                    <a:lstStyle/>
                    <a:p>
                      <a:r>
                        <a:rPr lang="en-US" sz="1600" dirty="0" smtClean="0"/>
                        <a:t>Commercial Plans</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74%</a:t>
                      </a:r>
                      <a:endParaRPr lang="en-US" sz="1600" dirty="0"/>
                    </a:p>
                  </a:txBody>
                  <a:tcPr/>
                </a:tc>
                <a:tc>
                  <a:txBody>
                    <a:bodyPr/>
                    <a:lstStyle/>
                    <a:p>
                      <a:pPr algn="ctr"/>
                      <a:r>
                        <a:rPr lang="en-US" sz="1600" dirty="0" smtClean="0"/>
                        <a:t>18%</a:t>
                      </a:r>
                      <a:endParaRPr lang="en-US" sz="1600" dirty="0"/>
                    </a:p>
                  </a:txBody>
                  <a:tcPr/>
                </a:tc>
                <a:tc>
                  <a:txBody>
                    <a:bodyPr/>
                    <a:lstStyle/>
                    <a:p>
                      <a:pPr algn="ctr"/>
                      <a:r>
                        <a:rPr lang="en-US" sz="1600" dirty="0" smtClean="0"/>
                        <a:t>None</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(Medical</a:t>
                      </a:r>
                      <a:r>
                        <a:rPr lang="en-US" sz="1600" baseline="0" dirty="0" smtClean="0"/>
                        <a:t> Group</a:t>
                      </a:r>
                      <a:r>
                        <a:rPr lang="en-US" sz="1600" dirty="0" smtClean="0"/>
                        <a:t>)</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Commercial Plans</a:t>
                      </a:r>
                    </a:p>
                    <a:p>
                      <a:endParaRPr lang="en-US" sz="1600" dirty="0"/>
                    </a:p>
                  </a:txBody>
                  <a:tcPr/>
                </a:tc>
                <a:tc>
                  <a:txBody>
                    <a:bodyPr/>
                    <a:lstStyle/>
                    <a:p>
                      <a:pPr algn="ctr"/>
                      <a:r>
                        <a:rPr lang="en-US" sz="1600" dirty="0" smtClean="0"/>
                        <a:t>25</a:t>
                      </a:r>
                      <a:endParaRPr lang="en-US" sz="1600" dirty="0"/>
                    </a:p>
                  </a:txBody>
                  <a:tcPr/>
                </a:tc>
                <a:tc>
                  <a:txBody>
                    <a:bodyPr/>
                    <a:lstStyle/>
                    <a:p>
                      <a:pPr algn="ctr"/>
                      <a:r>
                        <a:rPr lang="en-US" sz="1600" dirty="0" smtClean="0"/>
                        <a:t>68%</a:t>
                      </a:r>
                      <a:endParaRPr lang="en-US" sz="1600" dirty="0"/>
                    </a:p>
                  </a:txBody>
                  <a:tcPr/>
                </a:tc>
                <a:tc>
                  <a:txBody>
                    <a:bodyPr/>
                    <a:lstStyle/>
                    <a:p>
                      <a:pPr algn="ctr"/>
                      <a:r>
                        <a:rPr lang="en-US" sz="1600" dirty="0" smtClean="0"/>
                        <a:t>4%</a:t>
                      </a:r>
                      <a:endParaRPr lang="en-US" sz="1600" dirty="0"/>
                    </a:p>
                  </a:txBody>
                  <a:tcPr/>
                </a:tc>
                <a:tc>
                  <a:txBody>
                    <a:bodyPr/>
                    <a:lstStyle/>
                    <a:p>
                      <a:pPr algn="ctr"/>
                      <a:r>
                        <a:rPr lang="en-US" sz="1600" dirty="0" smtClean="0"/>
                        <a:t>None</a:t>
                      </a:r>
                      <a:endParaRPr lang="en-US" sz="1600" dirty="0"/>
                    </a:p>
                  </a:txBody>
                  <a:tcPr/>
                </a:tc>
              </a:tr>
              <a:tr h="594652">
                <a:tc>
                  <a:txBody>
                    <a:bodyPr/>
                    <a:lstStyle/>
                    <a:p>
                      <a:r>
                        <a:rPr lang="en-US" sz="1600" dirty="0" smtClean="0"/>
                        <a:t>CA</a:t>
                      </a:r>
                      <a:endParaRPr lang="en-US" sz="1600" dirty="0"/>
                    </a:p>
                  </a:txBody>
                  <a:tcPr/>
                </a:tc>
                <a:tc>
                  <a:txBody>
                    <a:bodyPr/>
                    <a:lstStyle/>
                    <a:p>
                      <a:r>
                        <a:rPr lang="en-US" sz="1600" dirty="0" smtClean="0"/>
                        <a:t>Office of the Patient Advocate (PPO)</a:t>
                      </a:r>
                      <a:endParaRPr lang="en-US" sz="1600" dirty="0"/>
                    </a:p>
                  </a:txBody>
                  <a:tcPr/>
                </a:tc>
                <a:tc>
                  <a:txBody>
                    <a:bodyPr/>
                    <a:lstStyle/>
                    <a:p>
                      <a:r>
                        <a:rPr lang="en-US" sz="1600" dirty="0" smtClean="0"/>
                        <a:t>Other Provider</a:t>
                      </a:r>
                      <a:endParaRPr lang="en-US" sz="1600" dirty="0"/>
                    </a:p>
                  </a:txBody>
                  <a:tcPr/>
                </a:tc>
                <a:tc>
                  <a:txBody>
                    <a:bodyPr/>
                    <a:lstStyle/>
                    <a:p>
                      <a:pPr algn="ctr"/>
                      <a:r>
                        <a:rPr lang="en-US" sz="1600" dirty="0" smtClean="0"/>
                        <a:t>44</a:t>
                      </a:r>
                      <a:endParaRPr lang="en-US" sz="1600" dirty="0"/>
                    </a:p>
                  </a:txBody>
                  <a:tcPr/>
                </a:tc>
                <a:tc>
                  <a:txBody>
                    <a:bodyPr/>
                    <a:lstStyle/>
                    <a:p>
                      <a:pPr algn="ctr"/>
                      <a:r>
                        <a:rPr lang="en-US" sz="1600" dirty="0" smtClean="0"/>
                        <a:t>73%</a:t>
                      </a:r>
                      <a:endParaRPr lang="en-US" sz="1600" dirty="0"/>
                    </a:p>
                  </a:txBody>
                  <a:tcPr/>
                </a:tc>
                <a:tc>
                  <a:txBody>
                    <a:bodyPr/>
                    <a:lstStyle/>
                    <a:p>
                      <a:pPr algn="ctr"/>
                      <a:r>
                        <a:rPr lang="en-US" sz="1600" dirty="0" smtClean="0"/>
                        <a:t>14%</a:t>
                      </a:r>
                      <a:endParaRPr lang="en-US" sz="1600" dirty="0"/>
                    </a:p>
                  </a:txBody>
                  <a:tcPr/>
                </a:tc>
                <a:tc>
                  <a:txBody>
                    <a:bodyPr/>
                    <a:lstStyle/>
                    <a:p>
                      <a:pPr algn="ctr"/>
                      <a:r>
                        <a:rPr lang="en-US" sz="1600" dirty="0" smtClean="0"/>
                        <a:t>None</a:t>
                      </a:r>
                      <a:endParaRPr lang="en-US" sz="1600" dirty="0"/>
                    </a:p>
                  </a:txBody>
                  <a:tcP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42</a:t>
            </a:fld>
            <a:endParaRPr lang="en-US" dirty="0"/>
          </a:p>
        </p:txBody>
      </p:sp>
    </p:spTree>
    <p:extLst>
      <p:ext uri="{BB962C8B-B14F-4D97-AF65-F5344CB8AC3E}">
        <p14:creationId xmlns:p14="http://schemas.microsoft.com/office/powerpoint/2010/main" val="35112545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5864814"/>
              </p:ext>
            </p:extLst>
          </p:nvPr>
        </p:nvGraphicFramePr>
        <p:xfrm>
          <a:off x="152400" y="1069428"/>
          <a:ext cx="8772286" cy="5255172"/>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pPr algn="ctr" fontAlgn="ctr"/>
                      <a:r>
                        <a:rPr lang="en-US" sz="1600" b="0" i="0" u="none" strike="noStrike" dirty="0">
                          <a:solidFill>
                            <a:srgbClr val="000000"/>
                          </a:solidFill>
                          <a:effectLst/>
                          <a:latin typeface="+mn-lt"/>
                        </a:rPr>
                        <a:t>CA</a:t>
                      </a:r>
                    </a:p>
                  </a:txBody>
                  <a:tcPr marL="0" marR="0" marT="0" marB="0" anchor="ctr"/>
                </a:tc>
                <a:tc>
                  <a:txBody>
                    <a:bodyPr/>
                    <a:lstStyle/>
                    <a:p>
                      <a:pPr marL="91440" algn="l" fontAlgn="ctr"/>
                      <a:r>
                        <a:rPr lang="en-US" sz="1600" b="0" i="0" u="none" strike="noStrike" dirty="0">
                          <a:solidFill>
                            <a:srgbClr val="000000"/>
                          </a:solidFill>
                          <a:effectLst/>
                          <a:latin typeface="+mn-lt"/>
                        </a:rPr>
                        <a:t>CALPERS</a:t>
                      </a:r>
                    </a:p>
                  </a:txBody>
                  <a:tcPr marL="0" marR="0" marT="0" marB="0" anchor="ctr"/>
                </a:tc>
                <a:tc>
                  <a:txBody>
                    <a:bodyPr/>
                    <a:lstStyle/>
                    <a:p>
                      <a:pPr marL="91440" algn="l" fontAlgn="ctr"/>
                      <a:r>
                        <a:rPr lang="en-US" sz="1600" b="0" i="0" u="none" strike="noStrike" dirty="0">
                          <a:solidFill>
                            <a:srgbClr val="000000"/>
                          </a:solidFill>
                          <a:effectLst/>
                          <a:latin typeface="+mn-lt"/>
                        </a:rPr>
                        <a:t>Commercial </a:t>
                      </a:r>
                      <a:r>
                        <a:rPr lang="en-US" sz="1600" b="0" i="0" u="none" strike="noStrike" dirty="0" smtClean="0">
                          <a:solidFill>
                            <a:srgbClr val="000000"/>
                          </a:solidFill>
                          <a:effectLst/>
                          <a:latin typeface="+mn-lt"/>
                        </a:rPr>
                        <a:t>Plans </a:t>
                      </a:r>
                      <a:r>
                        <a:rPr lang="en-US" sz="1600" b="0" i="0" u="none" strike="noStrike" dirty="0">
                          <a:solidFill>
                            <a:srgbClr val="000000"/>
                          </a:solidFill>
                          <a:effectLst/>
                          <a:latin typeface="+mn-lt"/>
                        </a:rPr>
                        <a:t>for Public Employees</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85%</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845032">
                <a:tc>
                  <a:txBody>
                    <a:bodyPr/>
                    <a:lstStyle/>
                    <a:p>
                      <a:pPr algn="ctr" fontAlgn="ctr"/>
                      <a:r>
                        <a:rPr lang="en-US" sz="1600" b="0" i="0" u="none" strike="noStrike" dirty="0">
                          <a:solidFill>
                            <a:srgbClr val="000000"/>
                          </a:solidFill>
                          <a:effectLst/>
                          <a:latin typeface="+mn-lt"/>
                        </a:rPr>
                        <a:t>CA</a:t>
                      </a:r>
                    </a:p>
                  </a:txBody>
                  <a:tcPr marL="0" marR="0" marT="0" marB="0" anchor="ctr"/>
                </a:tc>
                <a:tc>
                  <a:txBody>
                    <a:bodyPr/>
                    <a:lstStyle/>
                    <a:p>
                      <a:pPr marL="91440" algn="l" fontAlgn="ctr"/>
                      <a:r>
                        <a:rPr lang="en-US" sz="1600" b="0" i="0" u="none" strike="noStrike" dirty="0">
                          <a:solidFill>
                            <a:srgbClr val="000000"/>
                          </a:solidFill>
                          <a:effectLst/>
                          <a:latin typeface="+mn-lt"/>
                        </a:rPr>
                        <a:t>Quality and Network Management – Quality Reporting System (QRS)</a:t>
                      </a:r>
                    </a:p>
                  </a:txBody>
                  <a:tcPr marL="0" marR="0" marT="0" marB="0" anchor="ctr"/>
                </a:tc>
                <a:tc>
                  <a:txBody>
                    <a:bodyPr/>
                    <a:lstStyle/>
                    <a:p>
                      <a:pPr marL="91440" algn="l" fontAlgn="ctr"/>
                      <a:r>
                        <a:rPr lang="en-US" sz="1600" b="0" i="0" u="none" strike="noStrike" dirty="0">
                          <a:solidFill>
                            <a:srgbClr val="000000"/>
                          </a:solidFill>
                          <a:effectLst/>
                          <a:latin typeface="+mn-lt"/>
                        </a:rPr>
                        <a:t>Exchange</a:t>
                      </a:r>
                    </a:p>
                  </a:txBody>
                  <a:tcPr marL="0" marR="0" marT="0" marB="0" anchor="ctr"/>
                </a:tc>
                <a:tc>
                  <a:txBody>
                    <a:bodyPr/>
                    <a:lstStyle/>
                    <a:p>
                      <a:pPr algn="ctr" fontAlgn="ctr"/>
                      <a:r>
                        <a:rPr lang="en-US" sz="1600" b="0" i="0" u="none" strike="noStrike" dirty="0">
                          <a:solidFill>
                            <a:srgbClr val="000000"/>
                          </a:solidFill>
                          <a:effectLst/>
                          <a:latin typeface="+mn-lt"/>
                        </a:rPr>
                        <a:t>51</a:t>
                      </a:r>
                    </a:p>
                  </a:txBody>
                  <a:tcPr marL="0" marR="0" marT="0" marB="0" anchor="ctr"/>
                </a:tc>
                <a:tc>
                  <a:txBody>
                    <a:bodyPr/>
                    <a:lstStyle/>
                    <a:p>
                      <a:pPr algn="ctr" fontAlgn="ctr"/>
                      <a:r>
                        <a:rPr lang="en-US" sz="1600" b="0" i="0" u="none" strike="noStrike" dirty="0">
                          <a:solidFill>
                            <a:srgbClr val="000000"/>
                          </a:solidFill>
                          <a:effectLst/>
                          <a:latin typeface="+mn-lt"/>
                        </a:rPr>
                        <a:t>84%</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1095411">
                <a:tc>
                  <a:txBody>
                    <a:bodyPr/>
                    <a:lstStyle/>
                    <a:p>
                      <a:pPr algn="ctr" fontAlgn="ctr"/>
                      <a:r>
                        <a:rPr lang="en-US" sz="1600" b="0" i="0" u="none" strike="noStrike" dirty="0">
                          <a:solidFill>
                            <a:srgbClr val="000000"/>
                          </a:solidFill>
                          <a:effectLst/>
                          <a:latin typeface="+mn-lt"/>
                        </a:rPr>
                        <a:t>CO</a:t>
                      </a:r>
                    </a:p>
                  </a:txBody>
                  <a:tcPr marL="0" marR="0" marT="0" marB="0" anchor="ctr"/>
                </a:tc>
                <a:tc>
                  <a:txBody>
                    <a:bodyPr/>
                    <a:lstStyle/>
                    <a:p>
                      <a:pPr marL="91440" algn="l" fontAlgn="ctr"/>
                      <a:r>
                        <a:rPr lang="en-US" sz="1600" b="0" i="0" u="none" strike="noStrike" dirty="0">
                          <a:solidFill>
                            <a:srgbClr val="000000"/>
                          </a:solidFill>
                          <a:effectLst/>
                          <a:latin typeface="+mn-lt"/>
                        </a:rPr>
                        <a:t>Medicaid's Accountable Care Collaborative</a:t>
                      </a:r>
                    </a:p>
                  </a:txBody>
                  <a:tcPr marL="0" marR="0" marT="0" marB="0" anchor="ctr"/>
                </a:tc>
                <a:tc>
                  <a:txBody>
                    <a:bodyPr/>
                    <a:lstStyle/>
                    <a:p>
                      <a:pPr marL="91440" algn="l" fontAlgn="ctr"/>
                      <a:r>
                        <a:rPr lang="en-US" sz="1600" b="0" i="0" u="none" strike="noStrike" dirty="0">
                          <a:solidFill>
                            <a:srgbClr val="000000"/>
                          </a:solidFill>
                          <a:effectLst/>
                          <a:latin typeface="+mn-lt"/>
                        </a:rPr>
                        <a:t>ACO with Primary Care Medical Provider</a:t>
                      </a:r>
                    </a:p>
                  </a:txBody>
                  <a:tcPr marL="0" marR="0" marT="0" marB="0" anchor="ctr"/>
                </a:tc>
                <a:tc>
                  <a:txBody>
                    <a:bodyPr/>
                    <a:lstStyle/>
                    <a:p>
                      <a:pPr algn="ctr" fontAlgn="ctr"/>
                      <a:r>
                        <a:rPr lang="en-US" sz="1600" b="0" i="0" u="none" strike="noStrike" dirty="0">
                          <a:solidFill>
                            <a:srgbClr val="000000"/>
                          </a:solidFill>
                          <a:effectLst/>
                          <a:latin typeface="+mn-lt"/>
                        </a:rPr>
                        <a:t>3</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FL</a:t>
                      </a:r>
                    </a:p>
                  </a:txBody>
                  <a:tcPr marL="0" marR="0" marT="0" marB="0" anchor="ctr"/>
                </a:tc>
                <a:tc>
                  <a:txBody>
                    <a:bodyPr/>
                    <a:lstStyle/>
                    <a:p>
                      <a:pPr marL="91440" algn="l" fontAlgn="ctr"/>
                      <a:r>
                        <a:rPr lang="en-US" sz="1600" b="0" i="0" u="none" strike="noStrike" dirty="0">
                          <a:solidFill>
                            <a:srgbClr val="000000"/>
                          </a:solidFill>
                          <a:effectLst/>
                          <a:latin typeface="+mn-lt"/>
                        </a:rPr>
                        <a:t>Medicaid MCO </a:t>
                      </a:r>
                      <a:r>
                        <a:rPr lang="en-US" sz="1600" b="0" i="0" u="none" strike="noStrike" dirty="0" smtClean="0">
                          <a:solidFill>
                            <a:srgbClr val="000000"/>
                          </a:solidFill>
                          <a:effectLst/>
                          <a:latin typeface="+mn-lt"/>
                        </a:rPr>
                        <a:t>Procurement Measures</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 MCO</a:t>
                      </a: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75%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IA</a:t>
                      </a:r>
                    </a:p>
                  </a:txBody>
                  <a:tcPr marL="0" marR="0" marT="0" marB="0" anchor="ctr"/>
                </a:tc>
                <a:tc>
                  <a:txBody>
                    <a:bodyPr/>
                    <a:lstStyle/>
                    <a:p>
                      <a:pPr marL="91440" algn="l" fontAlgn="ctr"/>
                      <a:r>
                        <a:rPr lang="en-US" sz="1600" b="0" i="0" u="none" strike="noStrike" dirty="0">
                          <a:solidFill>
                            <a:srgbClr val="000000"/>
                          </a:solidFill>
                          <a:effectLst/>
                          <a:latin typeface="+mn-lt"/>
                        </a:rPr>
                        <a:t>IA Duals</a:t>
                      </a:r>
                    </a:p>
                  </a:txBody>
                  <a:tcPr marL="0" marR="0" marT="0" marB="0" anchor="ctr"/>
                </a:tc>
                <a:tc>
                  <a:txBody>
                    <a:bodyPr/>
                    <a:lstStyle/>
                    <a:p>
                      <a:pPr marL="91440" algn="l" fontAlgn="ctr"/>
                      <a:r>
                        <a:rPr lang="en-US" sz="1600" b="0" i="0" u="none" strike="noStrike" dirty="0">
                          <a:solidFill>
                            <a:srgbClr val="000000"/>
                          </a:solidFill>
                          <a:effectLst/>
                          <a:latin typeface="+mn-lt"/>
                        </a:rPr>
                        <a:t>Duals</a:t>
                      </a:r>
                    </a:p>
                  </a:txBody>
                  <a:tcPr marL="0" marR="0" marT="0" marB="0" anchor="ctr"/>
                </a:tc>
                <a:tc>
                  <a:txBody>
                    <a:bodyPr/>
                    <a:lstStyle/>
                    <a:p>
                      <a:pPr algn="ctr" fontAlgn="ctr"/>
                      <a:r>
                        <a:rPr lang="en-US" sz="1600" b="0" i="0" u="none" strike="noStrike" dirty="0">
                          <a:solidFill>
                            <a:srgbClr val="000000"/>
                          </a:solidFill>
                          <a:effectLst/>
                          <a:latin typeface="+mn-lt"/>
                        </a:rPr>
                        <a:t>31</a:t>
                      </a:r>
                    </a:p>
                  </a:txBody>
                  <a:tcPr marL="0" marR="0" marT="0" marB="0" anchor="ctr"/>
                </a:tc>
                <a:tc>
                  <a:txBody>
                    <a:bodyPr/>
                    <a:lstStyle/>
                    <a:p>
                      <a:pPr algn="ctr" fontAlgn="ctr"/>
                      <a:r>
                        <a:rPr lang="en-US" sz="1600" b="0" i="0" u="none" strike="noStrike" dirty="0">
                          <a:solidFill>
                            <a:srgbClr val="000000"/>
                          </a:solidFill>
                          <a:effectLst/>
                          <a:latin typeface="+mn-lt"/>
                        </a:rPr>
                        <a:t>65%</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r>
              <a:tr h="594652">
                <a:tc>
                  <a:txBody>
                    <a:bodyPr/>
                    <a:lstStyle/>
                    <a:p>
                      <a:pPr algn="ctr" fontAlgn="ctr"/>
                      <a:r>
                        <a:rPr lang="en-US" sz="1600" b="0" i="0" u="none" strike="noStrike" dirty="0">
                          <a:solidFill>
                            <a:srgbClr val="000000"/>
                          </a:solidFill>
                          <a:effectLst/>
                          <a:latin typeface="+mn-lt"/>
                        </a:rPr>
                        <a:t>IA</a:t>
                      </a:r>
                    </a:p>
                  </a:txBody>
                  <a:tcPr marL="0" marR="0" marT="0" marB="0" anchor="ctr"/>
                </a:tc>
                <a:tc>
                  <a:txBody>
                    <a:bodyPr/>
                    <a:lstStyle/>
                    <a:p>
                      <a:pPr marL="91440" algn="l" fontAlgn="ctr"/>
                      <a:r>
                        <a:rPr lang="en-US" sz="1600" b="0" i="0" u="none" strike="noStrike" dirty="0">
                          <a:solidFill>
                            <a:srgbClr val="000000"/>
                          </a:solidFill>
                          <a:effectLst/>
                          <a:latin typeface="+mn-lt"/>
                        </a:rPr>
                        <a:t>IA Health Homes</a:t>
                      </a:r>
                    </a:p>
                  </a:txBody>
                  <a:tcPr marL="0" marR="0" marT="0" marB="0" anchor="ctr"/>
                </a:tc>
                <a:tc>
                  <a:txBody>
                    <a:bodyPr/>
                    <a:lstStyle/>
                    <a:p>
                      <a:pPr marL="91440" algn="l" fontAlgn="ctr"/>
                      <a:r>
                        <a:rPr lang="en-US" sz="1600" b="0" i="0" u="none" strike="noStrike" dirty="0">
                          <a:solidFill>
                            <a:srgbClr val="000000"/>
                          </a:solidFill>
                          <a:effectLst/>
                          <a:latin typeface="+mn-lt"/>
                        </a:rPr>
                        <a:t>Health Home</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92%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43</a:t>
            </a:fld>
            <a:endParaRPr lang="en-US" dirty="0"/>
          </a:p>
        </p:txBody>
      </p:sp>
    </p:spTree>
    <p:extLst>
      <p:ext uri="{BB962C8B-B14F-4D97-AF65-F5344CB8AC3E}">
        <p14:creationId xmlns:p14="http://schemas.microsoft.com/office/powerpoint/2010/main" val="20957825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86899094"/>
              </p:ext>
            </p:extLst>
          </p:nvPr>
        </p:nvGraphicFramePr>
        <p:xfrm>
          <a:off x="152400" y="1066800"/>
          <a:ext cx="8772286" cy="4750559"/>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494103">
                <a:tc>
                  <a:txBody>
                    <a:bodyPr/>
                    <a:lstStyle/>
                    <a:p>
                      <a:pPr algn="ctr" fontAlgn="ctr"/>
                      <a:r>
                        <a:rPr lang="en-US" sz="1600" b="0" i="0" u="none" strike="noStrike" dirty="0">
                          <a:solidFill>
                            <a:srgbClr val="000000"/>
                          </a:solidFill>
                          <a:effectLst/>
                          <a:latin typeface="+mn-lt"/>
                        </a:rPr>
                        <a:t>ID</a:t>
                      </a:r>
                    </a:p>
                  </a:txBody>
                  <a:tcPr marL="0" marR="0" marT="0" marB="0" anchor="ctr"/>
                </a:tc>
                <a:tc>
                  <a:txBody>
                    <a:bodyPr/>
                    <a:lstStyle/>
                    <a:p>
                      <a:pPr marL="91440" algn="l" fontAlgn="ctr"/>
                      <a:r>
                        <a:rPr lang="en-US" sz="1600" b="0" i="0" u="none" strike="noStrike" dirty="0">
                          <a:solidFill>
                            <a:srgbClr val="000000"/>
                          </a:solidFill>
                          <a:effectLst/>
                          <a:latin typeface="+mn-lt"/>
                        </a:rPr>
                        <a:t>Idaho Medical Home Collaborative</a:t>
                      </a:r>
                    </a:p>
                  </a:txBody>
                  <a:tcPr marL="0" marR="0" marT="0" marB="0" anchor="ctr"/>
                </a:tc>
                <a:tc>
                  <a:txBody>
                    <a:bodyPr/>
                    <a:lstStyle/>
                    <a:p>
                      <a:pPr marL="91440" algn="l" fontAlgn="ctr"/>
                      <a:r>
                        <a:rPr lang="en-US" sz="1600" b="0" i="0" u="none" strike="noStrike" dirty="0">
                          <a:solidFill>
                            <a:srgbClr val="000000"/>
                          </a:solidFill>
                          <a:effectLst/>
                          <a:latin typeface="+mn-lt"/>
                        </a:rPr>
                        <a:t>PCMH </a:t>
                      </a: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dirty="0">
                          <a:solidFill>
                            <a:srgbClr val="000000"/>
                          </a:solidFill>
                          <a:effectLst/>
                          <a:latin typeface="+mn-lt"/>
                        </a:rPr>
                        <a:t>59%</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845032">
                <a:tc>
                  <a:txBody>
                    <a:bodyPr/>
                    <a:lstStyle/>
                    <a:p>
                      <a:pPr algn="ctr" fontAlgn="ctr"/>
                      <a:r>
                        <a:rPr lang="en-US" sz="1600" b="0" i="0" u="none" strike="noStrike" dirty="0">
                          <a:solidFill>
                            <a:srgbClr val="000000"/>
                          </a:solidFill>
                          <a:effectLst/>
                          <a:latin typeface="+mn-lt"/>
                        </a:rPr>
                        <a:t>IL</a:t>
                      </a:r>
                    </a:p>
                  </a:txBody>
                  <a:tcPr marL="0" marR="0" marT="0" marB="0" anchor="ctr"/>
                </a:tc>
                <a:tc>
                  <a:txBody>
                    <a:bodyPr/>
                    <a:lstStyle/>
                    <a:p>
                      <a:pPr marL="91440" algn="l" fontAlgn="ctr"/>
                      <a:r>
                        <a:rPr lang="en-US" sz="1600" b="0" i="0" u="none" strike="noStrike" dirty="0">
                          <a:solidFill>
                            <a:srgbClr val="000000"/>
                          </a:solidFill>
                          <a:effectLst/>
                          <a:latin typeface="+mn-lt"/>
                        </a:rPr>
                        <a:t>IL Medicaid MCO</a:t>
                      </a:r>
                    </a:p>
                  </a:txBody>
                  <a:tcPr marL="0" marR="0" marT="0" marB="0" anchor="ctr"/>
                </a:tc>
                <a:tc>
                  <a:txBody>
                    <a:bodyPr/>
                    <a:lstStyle/>
                    <a:p>
                      <a:pPr marL="91440" algn="l" fontAlgn="ctr"/>
                      <a:r>
                        <a:rPr lang="en-US" sz="1600" b="0" i="0" u="none" strike="noStrike" dirty="0">
                          <a:solidFill>
                            <a:srgbClr val="000000"/>
                          </a:solidFill>
                          <a:effectLst/>
                          <a:latin typeface="+mn-lt"/>
                        </a:rPr>
                        <a:t>Medicaid MCO</a:t>
                      </a:r>
                    </a:p>
                  </a:txBody>
                  <a:tcPr marL="0" marR="0" marT="0" marB="0" anchor="ctr"/>
                </a:tc>
                <a:tc>
                  <a:txBody>
                    <a:bodyPr/>
                    <a:lstStyle/>
                    <a:p>
                      <a:pPr algn="ctr" fontAlgn="ctr"/>
                      <a:r>
                        <a:rPr lang="en-US" sz="1600" b="0" i="0" u="none" strike="noStrike" dirty="0">
                          <a:solidFill>
                            <a:srgbClr val="000000"/>
                          </a:solidFill>
                          <a:effectLst/>
                          <a:latin typeface="+mn-lt"/>
                        </a:rPr>
                        <a:t>42</a:t>
                      </a:r>
                    </a:p>
                  </a:txBody>
                  <a:tcPr marL="0" marR="0" marT="0" marB="0" anchor="ctr"/>
                </a:tc>
                <a:tc>
                  <a:txBody>
                    <a:bodyPr/>
                    <a:lstStyle/>
                    <a:p>
                      <a:pPr algn="ctr" fontAlgn="ctr"/>
                      <a:r>
                        <a:rPr lang="en-US" sz="1600" b="0" i="0" u="none" strike="noStrike" dirty="0">
                          <a:solidFill>
                            <a:srgbClr val="000000"/>
                          </a:solidFill>
                          <a:effectLst/>
                          <a:latin typeface="+mn-lt"/>
                        </a:rPr>
                        <a:t>88%</a:t>
                      </a:r>
                    </a:p>
                  </a:txBody>
                  <a:tcPr marL="0" marR="0" marT="0" marB="0" anchor="ctr"/>
                </a:tc>
                <a:tc>
                  <a:txBody>
                    <a:bodyPr/>
                    <a:lstStyle/>
                    <a:p>
                      <a:pPr algn="ctr" fontAlgn="ctr"/>
                      <a:r>
                        <a:rPr lang="en-US" sz="1600" b="0" i="0" u="none" strike="noStrike" dirty="0">
                          <a:solidFill>
                            <a:srgbClr val="000000"/>
                          </a:solidFill>
                          <a:effectLst/>
                          <a:latin typeface="+mn-lt"/>
                        </a:rPr>
                        <a:t>12%</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1095411">
                <a:tc>
                  <a:txBody>
                    <a:bodyPr/>
                    <a:lstStyle/>
                    <a:p>
                      <a:pPr algn="ctr" fontAlgn="ctr"/>
                      <a:r>
                        <a:rPr lang="en-US" sz="1600" b="0" i="0" u="none" strike="noStrike" dirty="0">
                          <a:solidFill>
                            <a:srgbClr val="000000"/>
                          </a:solidFill>
                          <a:effectLst/>
                          <a:latin typeface="+mn-lt"/>
                        </a:rPr>
                        <a:t>LA</a:t>
                      </a:r>
                    </a:p>
                  </a:txBody>
                  <a:tcPr marL="0" marR="0" marT="0" marB="0" anchor="ctr"/>
                </a:tc>
                <a:tc>
                  <a:txBody>
                    <a:bodyPr/>
                    <a:lstStyle/>
                    <a:p>
                      <a:pPr marL="91440" algn="l" fontAlgn="ctr"/>
                      <a:r>
                        <a:rPr lang="en-US" sz="1600" b="0" i="0" u="none" strike="noStrike" dirty="0">
                          <a:solidFill>
                            <a:srgbClr val="000000"/>
                          </a:solidFill>
                          <a:effectLst/>
                          <a:latin typeface="+mn-lt"/>
                        </a:rPr>
                        <a:t>Coordinated Care Networks </a:t>
                      </a: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dirty="0">
                          <a:solidFill>
                            <a:srgbClr val="000000"/>
                          </a:solidFill>
                          <a:effectLst/>
                          <a:latin typeface="+mn-lt"/>
                        </a:rPr>
                        <a:t>35</a:t>
                      </a:r>
                    </a:p>
                  </a:txBody>
                  <a:tcPr marL="0" marR="0" marT="0" marB="0" anchor="ctr"/>
                </a:tc>
                <a:tc>
                  <a:txBody>
                    <a:bodyPr/>
                    <a:lstStyle/>
                    <a:p>
                      <a:pPr algn="ctr" fontAlgn="ctr"/>
                      <a:r>
                        <a:rPr lang="en-US" sz="1600" b="0" i="0" u="none" strike="noStrike" dirty="0">
                          <a:solidFill>
                            <a:srgbClr val="000000"/>
                          </a:solidFill>
                          <a:effectLst/>
                          <a:latin typeface="+mn-lt"/>
                        </a:rPr>
                        <a:t>71%</a:t>
                      </a:r>
                    </a:p>
                  </a:txBody>
                  <a:tcPr marL="0" marR="0" marT="0" marB="0" anchor="ctr"/>
                </a:tc>
                <a:tc>
                  <a:txBody>
                    <a:bodyPr/>
                    <a:lstStyle/>
                    <a:p>
                      <a:pPr algn="ctr" fontAlgn="ctr"/>
                      <a:r>
                        <a:rPr lang="en-US" sz="1600" b="0" i="0" u="none" strike="noStrike" dirty="0">
                          <a:solidFill>
                            <a:srgbClr val="000000"/>
                          </a:solidFill>
                          <a:effectLst/>
                          <a:latin typeface="+mn-lt"/>
                        </a:rPr>
                        <a:t>6%</a:t>
                      </a:r>
                    </a:p>
                  </a:txBody>
                  <a:tcPr marL="0" marR="0" marT="0" marB="0" anchor="ctr"/>
                </a:tc>
                <a:tc>
                  <a:txBody>
                    <a:bodyPr/>
                    <a:lstStyle/>
                    <a:p>
                      <a:pPr algn="ctr" fontAlgn="ctr"/>
                      <a:r>
                        <a:rPr lang="en-US" sz="1600" b="0" i="0" u="none" strike="noStrike" dirty="0">
                          <a:solidFill>
                            <a:srgbClr val="000000"/>
                          </a:solidFill>
                          <a:effectLst/>
                          <a:latin typeface="+mn-lt"/>
                        </a:rPr>
                        <a:t>9%</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Connector</a:t>
                      </a:r>
                    </a:p>
                  </a:txBody>
                  <a:tcPr marL="0" marR="0" marT="0" marB="0" anchor="ctr"/>
                </a:tc>
                <a:tc>
                  <a:txBody>
                    <a:bodyPr/>
                    <a:lstStyle/>
                    <a:p>
                      <a:pPr marL="91440" algn="l" fontAlgn="ctr"/>
                      <a:r>
                        <a:rPr lang="en-US" sz="1600" b="0" i="0" u="none" strike="noStrike" dirty="0">
                          <a:solidFill>
                            <a:srgbClr val="000000"/>
                          </a:solidFill>
                          <a:effectLst/>
                          <a:latin typeface="+mn-lt"/>
                        </a:rPr>
                        <a:t>Exchange</a:t>
                      </a:r>
                    </a:p>
                  </a:txBody>
                  <a:tcPr marL="0" marR="0" marT="0" marB="0" anchor="ctr"/>
                </a:tc>
                <a:tc>
                  <a:txBody>
                    <a:bodyPr/>
                    <a:lstStyle/>
                    <a:p>
                      <a:pPr algn="ctr" fontAlgn="ctr"/>
                      <a:r>
                        <a:rPr lang="en-US" sz="1600" b="0" i="0" u="none" strike="noStrike" dirty="0">
                          <a:solidFill>
                            <a:srgbClr val="000000"/>
                          </a:solidFill>
                          <a:effectLst/>
                          <a:latin typeface="+mn-lt"/>
                        </a:rPr>
                        <a:t>9</a:t>
                      </a:r>
                    </a:p>
                  </a:txBody>
                  <a:tcPr marL="0" marR="0" marT="0" marB="0" anchor="ctr"/>
                </a:tc>
                <a:tc>
                  <a:txBody>
                    <a:bodyPr/>
                    <a:lstStyle/>
                    <a:p>
                      <a:pPr algn="ctr" fontAlgn="ctr"/>
                      <a:r>
                        <a:rPr lang="en-US" sz="1600" b="0" i="0" u="none" strike="noStrike" dirty="0">
                          <a:solidFill>
                            <a:srgbClr val="000000"/>
                          </a:solidFill>
                          <a:effectLst/>
                          <a:latin typeface="+mn-lt"/>
                        </a:rPr>
                        <a:t>67%</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Duals Project</a:t>
                      </a:r>
                    </a:p>
                  </a:txBody>
                  <a:tcPr marL="0" marR="0" marT="0" marB="0" anchor="ctr"/>
                </a:tc>
                <a:tc>
                  <a:txBody>
                    <a:bodyPr/>
                    <a:lstStyle/>
                    <a:p>
                      <a:pPr marL="91440" algn="l" fontAlgn="ctr"/>
                      <a:r>
                        <a:rPr lang="en-US" sz="1600" b="0" i="0" u="none" strike="noStrike" dirty="0">
                          <a:solidFill>
                            <a:srgbClr val="000000"/>
                          </a:solidFill>
                          <a:effectLst/>
                          <a:latin typeface="+mn-lt"/>
                        </a:rPr>
                        <a:t>Duals</a:t>
                      </a:r>
                    </a:p>
                  </a:txBody>
                  <a:tcPr marL="0" marR="0" marT="0" marB="0" anchor="ctr"/>
                </a:tc>
                <a:tc>
                  <a:txBody>
                    <a:bodyPr/>
                    <a:lstStyle/>
                    <a:p>
                      <a:pPr algn="ctr" fontAlgn="ctr"/>
                      <a:r>
                        <a:rPr lang="en-US" sz="1600" b="0" i="0" u="none" strike="noStrike" dirty="0">
                          <a:solidFill>
                            <a:srgbClr val="000000"/>
                          </a:solidFill>
                          <a:effectLst/>
                          <a:latin typeface="+mn-lt"/>
                        </a:rPr>
                        <a:t>42</a:t>
                      </a:r>
                    </a:p>
                  </a:txBody>
                  <a:tcPr marL="0" marR="0" marT="0" marB="0" anchor="ctr"/>
                </a:tc>
                <a:tc>
                  <a:txBody>
                    <a:bodyPr/>
                    <a:lstStyle/>
                    <a:p>
                      <a:pPr algn="ctr" fontAlgn="ctr"/>
                      <a:r>
                        <a:rPr lang="en-US" sz="1600" b="0" i="0" u="none" strike="noStrike" dirty="0">
                          <a:solidFill>
                            <a:srgbClr val="000000"/>
                          </a:solidFill>
                          <a:effectLst/>
                          <a:latin typeface="+mn-lt"/>
                        </a:rPr>
                        <a:t>86%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c>
                  <a:txBody>
                    <a:bodyPr/>
                    <a:lstStyle/>
                    <a:p>
                      <a:pPr algn="ctr" fontAlgn="ctr"/>
                      <a:r>
                        <a:rPr lang="en-US" sz="1600" b="0" i="0" u="none" strike="noStrike" dirty="0">
                          <a:solidFill>
                            <a:srgbClr val="000000"/>
                          </a:solidFill>
                          <a:effectLst/>
                          <a:latin typeface="+mn-lt"/>
                        </a:rPr>
                        <a:t>5%</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GIC</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99</a:t>
                      </a:r>
                    </a:p>
                  </a:txBody>
                  <a:tcPr marL="0" marR="0" marT="0" marB="0" anchor="ctr"/>
                </a:tc>
                <a:tc>
                  <a:txBody>
                    <a:bodyPr/>
                    <a:lstStyle/>
                    <a:p>
                      <a:pPr algn="ctr" fontAlgn="ctr"/>
                      <a:r>
                        <a:rPr lang="en-US" sz="1600" b="0" i="0" u="none" strike="noStrike" dirty="0">
                          <a:solidFill>
                            <a:srgbClr val="000000"/>
                          </a:solidFill>
                          <a:effectLst/>
                          <a:latin typeface="+mn-lt"/>
                        </a:rPr>
                        <a:t>60%</a:t>
                      </a:r>
                    </a:p>
                  </a:txBody>
                  <a:tcPr marL="0" marR="0" marT="0" marB="0" anchor="ctr"/>
                </a:tc>
                <a:tc>
                  <a:txBody>
                    <a:bodyPr/>
                    <a:lstStyle/>
                    <a:p>
                      <a:pPr algn="ctr" fontAlgn="ctr"/>
                      <a:r>
                        <a:rPr lang="en-US" sz="1600" b="0" i="0" u="none" strike="noStrike" dirty="0">
                          <a:solidFill>
                            <a:srgbClr val="000000"/>
                          </a:solidFill>
                          <a:effectLst/>
                          <a:latin typeface="+mn-lt"/>
                        </a:rPr>
                        <a:t>16%</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44</a:t>
            </a:fld>
            <a:endParaRPr lang="en-US" dirty="0"/>
          </a:p>
        </p:txBody>
      </p:sp>
    </p:spTree>
    <p:extLst>
      <p:ext uri="{BB962C8B-B14F-4D97-AF65-F5344CB8AC3E}">
        <p14:creationId xmlns:p14="http://schemas.microsoft.com/office/powerpoint/2010/main" val="2131993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75059962"/>
              </p:ext>
            </p:extLst>
          </p:nvPr>
        </p:nvGraphicFramePr>
        <p:xfrm>
          <a:off x="152400" y="1066800"/>
          <a:ext cx="8772286" cy="4577080"/>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646503">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MBHP</a:t>
                      </a:r>
                    </a:p>
                  </a:txBody>
                  <a:tcPr marL="0" marR="0" marT="0" marB="0" anchor="ctr"/>
                </a:tc>
                <a:tc>
                  <a:txBody>
                    <a:bodyPr/>
                    <a:lstStyle/>
                    <a:p>
                      <a:pPr marL="91440" algn="l" fontAlgn="ctr"/>
                      <a:r>
                        <a:rPr lang="en-US" sz="1600" b="0" i="0" u="none" strike="noStrike" dirty="0">
                          <a:solidFill>
                            <a:srgbClr val="000000"/>
                          </a:solidFill>
                          <a:effectLst/>
                          <a:latin typeface="+mn-lt"/>
                        </a:rPr>
                        <a:t>Behavioral Health MCO </a:t>
                      </a:r>
                      <a:r>
                        <a:rPr lang="en-US" sz="1600" b="0" i="0" u="none" strike="noStrike" dirty="0" smtClean="0">
                          <a:solidFill>
                            <a:srgbClr val="000000"/>
                          </a:solidFill>
                          <a:effectLst/>
                          <a:latin typeface="+mn-lt"/>
                        </a:rPr>
                        <a:t>P4P</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38%</a:t>
                      </a:r>
                    </a:p>
                  </a:txBody>
                  <a:tcPr marL="0" marR="0" marT="0" marB="0" anchor="ctr"/>
                </a:tc>
                <a:tc>
                  <a:txBody>
                    <a:bodyPr/>
                    <a:lstStyle/>
                    <a:p>
                      <a:pPr algn="ctr" fontAlgn="ctr"/>
                      <a:r>
                        <a:rPr lang="en-US" sz="1600" b="0" i="0" u="none" strike="noStrike" dirty="0">
                          <a:solidFill>
                            <a:srgbClr val="000000"/>
                          </a:solidFill>
                          <a:effectLst/>
                          <a:latin typeface="+mn-lt"/>
                        </a:rPr>
                        <a:t>13%</a:t>
                      </a:r>
                    </a:p>
                  </a:txBody>
                  <a:tcPr marL="0" marR="0" marT="0" marB="0" anchor="ctr"/>
                </a:tc>
                <a:tc>
                  <a:txBody>
                    <a:bodyPr/>
                    <a:lstStyle/>
                    <a:p>
                      <a:pPr algn="ctr" fontAlgn="ctr"/>
                      <a:r>
                        <a:rPr lang="en-US" sz="1600" b="0" i="0" u="none" strike="noStrike" dirty="0">
                          <a:solidFill>
                            <a:srgbClr val="000000"/>
                          </a:solidFill>
                          <a:effectLst/>
                          <a:latin typeface="+mn-lt"/>
                        </a:rPr>
                        <a:t>38%</a:t>
                      </a:r>
                    </a:p>
                  </a:txBody>
                  <a:tcPr marL="0" marR="0" marT="0" marB="0" anchor="ctr"/>
                </a:tc>
              </a:tr>
              <a:tr h="609600">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MMCO</a:t>
                      </a: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dirty="0">
                          <a:solidFill>
                            <a:srgbClr val="000000"/>
                          </a:solidFill>
                          <a:effectLst/>
                          <a:latin typeface="+mn-lt"/>
                        </a:rPr>
                        <a:t>19</a:t>
                      </a:r>
                    </a:p>
                  </a:txBody>
                  <a:tcPr marL="0" marR="0" marT="0" marB="0" anchor="ctr"/>
                </a:tc>
                <a:tc>
                  <a:txBody>
                    <a:bodyPr/>
                    <a:lstStyle/>
                    <a:p>
                      <a:pPr algn="ctr" fontAlgn="ctr"/>
                      <a:r>
                        <a:rPr lang="en-US" sz="1600" b="0" i="0" u="none" strike="noStrike" dirty="0">
                          <a:solidFill>
                            <a:srgbClr val="000000"/>
                          </a:solidFill>
                          <a:effectLst/>
                          <a:latin typeface="+mn-lt"/>
                        </a:rPr>
                        <a:t>79%</a:t>
                      </a:r>
                    </a:p>
                  </a:txBody>
                  <a:tcPr marL="0" marR="0" marT="0" marB="0" anchor="ctr"/>
                </a:tc>
                <a:tc>
                  <a:txBody>
                    <a:bodyPr/>
                    <a:lstStyle/>
                    <a:p>
                      <a:pPr algn="ctr" fontAlgn="ctr"/>
                      <a:r>
                        <a:rPr lang="en-US" sz="1600" b="0" i="0" u="none" strike="noStrike" dirty="0">
                          <a:solidFill>
                            <a:srgbClr val="000000"/>
                          </a:solidFill>
                          <a:effectLst/>
                          <a:latin typeface="+mn-lt"/>
                        </a:rPr>
                        <a:t>11%</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33400">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MA PCPRI</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26</a:t>
                      </a:r>
                    </a:p>
                  </a:txBody>
                  <a:tcPr marL="0" marR="0" marT="0" marB="0" anchor="ctr"/>
                </a:tc>
                <a:tc>
                  <a:txBody>
                    <a:bodyPr/>
                    <a:lstStyle/>
                    <a:p>
                      <a:pPr algn="ctr" fontAlgn="ctr"/>
                      <a:r>
                        <a:rPr lang="en-US" sz="1600" b="0" i="0" u="none" strike="noStrike" dirty="0">
                          <a:solidFill>
                            <a:srgbClr val="000000"/>
                          </a:solidFill>
                          <a:effectLst/>
                          <a:latin typeface="+mn-lt"/>
                        </a:rPr>
                        <a:t>96%</a:t>
                      </a:r>
                    </a:p>
                  </a:txBody>
                  <a:tcPr marL="0" marR="0" marT="0" marB="0" anchor="ctr"/>
                </a:tc>
                <a:tc>
                  <a:txBody>
                    <a:bodyPr/>
                    <a:lstStyle/>
                    <a:p>
                      <a:pPr algn="ctr" fontAlgn="ctr"/>
                      <a:r>
                        <a:rPr lang="en-US" sz="1600" b="0" i="0" u="none" strike="noStrike" dirty="0">
                          <a:solidFill>
                            <a:srgbClr val="000000"/>
                          </a:solidFill>
                          <a:effectLst/>
                          <a:latin typeface="+mn-lt"/>
                        </a:rPr>
                        <a:t>4%</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dirty="0">
                          <a:solidFill>
                            <a:srgbClr val="000000"/>
                          </a:solidFill>
                          <a:effectLst/>
                          <a:latin typeface="+mn-lt"/>
                        </a:rPr>
                        <a:t>48</a:t>
                      </a:r>
                    </a:p>
                  </a:txBody>
                  <a:tcPr marL="0" marR="0" marT="0" marB="0" anchor="ctr"/>
                </a:tc>
                <a:tc>
                  <a:txBody>
                    <a:bodyPr/>
                    <a:lstStyle/>
                    <a:p>
                      <a:pPr algn="ctr" fontAlgn="ctr"/>
                      <a:r>
                        <a:rPr lang="en-US" sz="1600" b="0" i="0" u="none" strike="noStrike" dirty="0">
                          <a:solidFill>
                            <a:srgbClr val="000000"/>
                          </a:solidFill>
                          <a:effectLst/>
                          <a:latin typeface="+mn-lt"/>
                        </a:rPr>
                        <a:t>52%</a:t>
                      </a:r>
                    </a:p>
                  </a:txBody>
                  <a:tcPr marL="0" marR="0" marT="0" marB="0" anchor="ctr"/>
                </a:tc>
                <a:tc>
                  <a:txBody>
                    <a:bodyPr/>
                    <a:lstStyle/>
                    <a:p>
                      <a:pPr algn="ctr" fontAlgn="ctr"/>
                      <a:r>
                        <a:rPr lang="en-US" sz="1600" b="0" i="0" u="none" strike="noStrike" dirty="0">
                          <a:solidFill>
                            <a:srgbClr val="000000"/>
                          </a:solidFill>
                          <a:effectLst/>
                          <a:latin typeface="+mn-lt"/>
                        </a:rPr>
                        <a:t>56%</a:t>
                      </a:r>
                    </a:p>
                  </a:txBody>
                  <a:tcPr marL="0" marR="0" marT="0" marB="0" anchor="ctr"/>
                </a:tc>
                <a:tc>
                  <a:txBody>
                    <a:bodyPr/>
                    <a:lstStyle/>
                    <a:p>
                      <a:pPr algn="ctr" fontAlgn="ctr"/>
                      <a:r>
                        <a:rPr lang="en-US" sz="1600" b="0" i="0" u="none" strike="noStrike" dirty="0">
                          <a:solidFill>
                            <a:srgbClr val="000000"/>
                          </a:solidFill>
                          <a:effectLst/>
                          <a:latin typeface="+mn-lt"/>
                        </a:rPr>
                        <a:t>44%</a:t>
                      </a:r>
                    </a:p>
                  </a:txBody>
                  <a:tcPr marL="0" marR="0" marT="0" marB="0" anchor="ctr"/>
                </a:tc>
              </a:tr>
              <a:tr h="929348">
                <a:tc>
                  <a:txBody>
                    <a:bodyPr/>
                    <a:lstStyle/>
                    <a:p>
                      <a:pPr algn="ctr" fontAlgn="ctr"/>
                      <a:r>
                        <a:rPr lang="en-US" sz="1600" b="0" i="0" u="none" strike="noStrike" dirty="0">
                          <a:solidFill>
                            <a:srgbClr val="000000"/>
                          </a:solidFill>
                          <a:effectLst/>
                          <a:latin typeface="+mn-lt"/>
                        </a:rPr>
                        <a:t>MA</a:t>
                      </a:r>
                    </a:p>
                  </a:txBody>
                  <a:tcPr marL="0" marR="0" marT="0" marB="0" anchor="ctr"/>
                </a:tc>
                <a:tc>
                  <a:txBody>
                    <a:bodyPr/>
                    <a:lstStyle/>
                    <a:p>
                      <a:pPr marL="91440" algn="l" fontAlgn="ctr"/>
                      <a:r>
                        <a:rPr lang="en-US" sz="1600" b="0" i="0" u="none" strike="noStrike" dirty="0">
                          <a:solidFill>
                            <a:srgbClr val="000000"/>
                          </a:solidFill>
                          <a:effectLst/>
                          <a:latin typeface="+mn-lt"/>
                        </a:rPr>
                        <a:t>Statewide Quality Advisory Committee (SQAC)</a:t>
                      </a:r>
                    </a:p>
                  </a:txBody>
                  <a:tcPr marL="0" marR="0" marT="0" marB="0" anchor="ctr"/>
                </a:tc>
                <a:tc>
                  <a:txBody>
                    <a:bodyPr/>
                    <a:lstStyle/>
                    <a:p>
                      <a:pPr marL="91440" algn="l" fontAlgn="ctr"/>
                      <a:r>
                        <a:rPr lang="en-US" sz="1600" b="0" i="0" u="none" strike="noStrike" dirty="0">
                          <a:solidFill>
                            <a:srgbClr val="000000"/>
                          </a:solidFill>
                          <a:effectLst/>
                          <a:latin typeface="+mn-lt"/>
                        </a:rPr>
                        <a:t>Alignment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83</a:t>
                      </a:r>
                    </a:p>
                  </a:txBody>
                  <a:tcPr marL="0" marR="0" marT="0" marB="0" anchor="ctr"/>
                </a:tc>
                <a:tc>
                  <a:txBody>
                    <a:bodyPr/>
                    <a:lstStyle/>
                    <a:p>
                      <a:pPr algn="ctr" fontAlgn="ctr"/>
                      <a:r>
                        <a:rPr lang="en-US" sz="1600" b="0" i="0" u="none" strike="noStrike" dirty="0">
                          <a:solidFill>
                            <a:srgbClr val="000000"/>
                          </a:solidFill>
                          <a:effectLst/>
                          <a:latin typeface="+mn-lt"/>
                        </a:rPr>
                        <a:t>78%</a:t>
                      </a:r>
                    </a:p>
                  </a:txBody>
                  <a:tcPr marL="0" marR="0" marT="0" marB="0" anchor="ctr"/>
                </a:tc>
                <a:tc>
                  <a:txBody>
                    <a:bodyPr/>
                    <a:lstStyle/>
                    <a:p>
                      <a:pPr algn="ctr" fontAlgn="ctr"/>
                      <a:r>
                        <a:rPr lang="en-US" sz="1600" b="0" i="0" u="none" strike="noStrike" dirty="0">
                          <a:solidFill>
                            <a:srgbClr val="000000"/>
                          </a:solidFill>
                          <a:effectLst/>
                          <a:latin typeface="+mn-lt"/>
                        </a:rPr>
                        <a:t>7%</a:t>
                      </a:r>
                    </a:p>
                  </a:txBody>
                  <a:tcPr marL="0" marR="0" marT="0" marB="0" anchor="ctr"/>
                </a:tc>
                <a:tc>
                  <a:txBody>
                    <a:bodyPr/>
                    <a:lstStyle/>
                    <a:p>
                      <a:pPr algn="ctr" fontAlgn="ctr"/>
                      <a:r>
                        <a:rPr lang="en-US" sz="1600" b="0" i="0" u="none" strike="noStrike" dirty="0">
                          <a:solidFill>
                            <a:srgbClr val="000000"/>
                          </a:solidFill>
                          <a:effectLst/>
                          <a:latin typeface="+mn-lt"/>
                        </a:rPr>
                        <a:t>1%</a:t>
                      </a:r>
                    </a:p>
                  </a:txBody>
                  <a:tcPr marL="0" marR="0" marT="0" marB="0" anchor="ctr"/>
                </a:tc>
              </a:tr>
              <a:tr h="594652">
                <a:tc>
                  <a:txBody>
                    <a:bodyPr/>
                    <a:lstStyle/>
                    <a:p>
                      <a:pPr algn="ctr" fontAlgn="ctr"/>
                      <a:r>
                        <a:rPr lang="en-US" sz="1600" b="0" i="0" u="none" strike="noStrike" dirty="0">
                          <a:solidFill>
                            <a:srgbClr val="000000"/>
                          </a:solidFill>
                          <a:effectLst/>
                          <a:latin typeface="+mn-lt"/>
                        </a:rPr>
                        <a:t>MD</a:t>
                      </a:r>
                    </a:p>
                  </a:txBody>
                  <a:tcPr marL="0" marR="0" marT="0" marB="0" anchor="ctr"/>
                </a:tc>
                <a:tc>
                  <a:txBody>
                    <a:bodyPr/>
                    <a:lstStyle/>
                    <a:p>
                      <a:pPr marL="91440" algn="l" fontAlgn="ctr"/>
                      <a:r>
                        <a:rPr lang="en-US" sz="1600" b="0" i="0" u="none" strike="noStrike" dirty="0">
                          <a:solidFill>
                            <a:srgbClr val="000000"/>
                          </a:solidFill>
                          <a:effectLst/>
                          <a:latin typeface="+mn-lt"/>
                        </a:rPr>
                        <a:t>Maryland Multi-Payer Pilot Program (MMPP)</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dirty="0">
                          <a:solidFill>
                            <a:srgbClr val="000000"/>
                          </a:solidFill>
                          <a:effectLst/>
                          <a:latin typeface="+mn-lt"/>
                        </a:rPr>
                        <a:t>20</a:t>
                      </a:r>
                    </a:p>
                  </a:txBody>
                  <a:tcPr marL="0" marR="0" marT="0" marB="0" anchor="ctr"/>
                </a:tc>
                <a:tc>
                  <a:txBody>
                    <a:bodyPr/>
                    <a:lstStyle/>
                    <a:p>
                      <a:pPr algn="ctr" fontAlgn="ctr"/>
                      <a:r>
                        <a:rPr lang="en-US" sz="1600" b="0" i="0" u="none" strike="noStrike" dirty="0">
                          <a:solidFill>
                            <a:srgbClr val="000000"/>
                          </a:solidFill>
                          <a:effectLst/>
                          <a:latin typeface="+mn-lt"/>
                        </a:rPr>
                        <a:t>90%</a:t>
                      </a:r>
                    </a:p>
                  </a:txBody>
                  <a:tcPr marL="0" marR="0" marT="0" marB="0" anchor="ctr"/>
                </a:tc>
                <a:tc>
                  <a:txBody>
                    <a:bodyPr/>
                    <a:lstStyle/>
                    <a:p>
                      <a:pPr algn="ctr" fontAlgn="ctr"/>
                      <a:r>
                        <a:rPr lang="en-US" sz="1600" b="0" i="0" u="none" strike="noStrike" dirty="0">
                          <a:solidFill>
                            <a:srgbClr val="000000"/>
                          </a:solidFill>
                          <a:effectLst/>
                          <a:latin typeface="+mn-lt"/>
                        </a:rPr>
                        <a:t>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45</a:t>
            </a:fld>
            <a:endParaRPr lang="en-US" dirty="0"/>
          </a:p>
        </p:txBody>
      </p:sp>
    </p:spTree>
    <p:extLst>
      <p:ext uri="{BB962C8B-B14F-4D97-AF65-F5344CB8AC3E}">
        <p14:creationId xmlns:p14="http://schemas.microsoft.com/office/powerpoint/2010/main" val="27077377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Overview of measure sets included in </a:t>
            </a:r>
            <a:r>
              <a:rPr lang="en-US" dirty="0"/>
              <a:t>analysis (cont’d)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32519789"/>
              </p:ext>
            </p:extLst>
          </p:nvPr>
        </p:nvGraphicFramePr>
        <p:xfrm>
          <a:off x="152400" y="1066800"/>
          <a:ext cx="8772286" cy="5332949"/>
        </p:xfrm>
        <a:graphic>
          <a:graphicData uri="http://schemas.openxmlformats.org/drawingml/2006/table">
            <a:tbl>
              <a:tblPr firstRow="1" bandRow="1">
                <a:tableStyleId>{5C22544A-7EE6-4342-B048-85BDC9FD1C3A}</a:tableStyleId>
              </a:tblPr>
              <a:tblGrid>
                <a:gridCol w="685800"/>
                <a:gridCol w="1981200"/>
                <a:gridCol w="1676400"/>
                <a:gridCol w="1219200"/>
                <a:gridCol w="990600"/>
                <a:gridCol w="959168"/>
                <a:gridCol w="1259918"/>
              </a:tblGrid>
              <a:tr h="532057">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646503">
                <a:tc>
                  <a:txBody>
                    <a:bodyPr/>
                    <a:lstStyle/>
                    <a:p>
                      <a:pPr algn="ctr" fontAlgn="ctr"/>
                      <a:r>
                        <a:rPr lang="en-US" sz="1600" b="0" i="0" u="none" strike="noStrike" dirty="0">
                          <a:solidFill>
                            <a:srgbClr val="000000"/>
                          </a:solidFill>
                          <a:effectLst/>
                          <a:latin typeface="+mn-lt"/>
                        </a:rPr>
                        <a:t>ME</a:t>
                      </a:r>
                    </a:p>
                  </a:txBody>
                  <a:tcPr marL="0" marR="0" marT="0" marB="0" anchor="ctr"/>
                </a:tc>
                <a:tc>
                  <a:txBody>
                    <a:bodyPr/>
                    <a:lstStyle/>
                    <a:p>
                      <a:pPr marL="91440" algn="l" fontAlgn="ctr"/>
                      <a:r>
                        <a:rPr lang="en-US" sz="1600" b="0" i="0" u="none" strike="noStrike" dirty="0">
                          <a:solidFill>
                            <a:srgbClr val="000000"/>
                          </a:solidFill>
                          <a:effectLst/>
                          <a:latin typeface="+mn-lt"/>
                        </a:rPr>
                        <a:t>Maine Health Management </a:t>
                      </a:r>
                      <a:r>
                        <a:rPr lang="en-US" sz="1600" b="0" i="0" u="none" strike="noStrike" dirty="0" smtClean="0">
                          <a:solidFill>
                            <a:srgbClr val="000000"/>
                          </a:solidFill>
                          <a:effectLst/>
                          <a:latin typeface="+mn-lt"/>
                        </a:rPr>
                        <a:t>Coalition</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Regional Collaborative</a:t>
                      </a:r>
                    </a:p>
                  </a:txBody>
                  <a:tcPr marL="0" marR="0" marT="0" marB="0" anchor="ctr"/>
                </a:tc>
                <a:tc>
                  <a:txBody>
                    <a:bodyPr/>
                    <a:lstStyle/>
                    <a:p>
                      <a:pPr algn="ctr" fontAlgn="ctr"/>
                      <a:r>
                        <a:rPr lang="en-US" sz="1600" b="0" i="0" u="none" strike="noStrike" dirty="0">
                          <a:solidFill>
                            <a:srgbClr val="000000"/>
                          </a:solidFill>
                          <a:effectLst/>
                          <a:latin typeface="+mn-lt"/>
                        </a:rPr>
                        <a:t>28</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dirty="0">
                          <a:solidFill>
                            <a:srgbClr val="000000"/>
                          </a:solidFill>
                          <a:effectLst/>
                          <a:latin typeface="+mn-lt"/>
                        </a:rPr>
                        <a:t>43%</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33400">
                <a:tc>
                  <a:txBody>
                    <a:bodyPr/>
                    <a:lstStyle/>
                    <a:p>
                      <a:pPr algn="ctr" fontAlgn="ctr"/>
                      <a:r>
                        <a:rPr lang="en-US" sz="1600" b="0" i="0" u="none" strike="noStrike" dirty="0">
                          <a:solidFill>
                            <a:srgbClr val="000000"/>
                          </a:solidFill>
                          <a:effectLst/>
                          <a:latin typeface="+mn-lt"/>
                        </a:rPr>
                        <a:t>ME</a:t>
                      </a:r>
                    </a:p>
                  </a:txBody>
                  <a:tcPr marL="0" marR="0" marT="0" marB="0" anchor="ctr"/>
                </a:tc>
                <a:tc>
                  <a:txBody>
                    <a:bodyPr/>
                    <a:lstStyle/>
                    <a:p>
                      <a:pPr marL="91440" algn="l" fontAlgn="ctr"/>
                      <a:r>
                        <a:rPr lang="en-US" sz="1600" b="0" i="0" u="none" strike="noStrike" dirty="0">
                          <a:solidFill>
                            <a:srgbClr val="000000"/>
                          </a:solidFill>
                          <a:effectLst/>
                          <a:latin typeface="+mn-lt"/>
                        </a:rPr>
                        <a:t>Maine's PCMH </a:t>
                      </a:r>
                      <a:r>
                        <a:rPr lang="en-US" sz="1600" b="0" i="0" u="none" strike="noStrike" dirty="0" smtClean="0">
                          <a:solidFill>
                            <a:srgbClr val="000000"/>
                          </a:solidFill>
                          <a:effectLst/>
                          <a:latin typeface="+mn-lt"/>
                        </a:rPr>
                        <a:t>Project</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29</a:t>
                      </a:r>
                    </a:p>
                  </a:txBody>
                  <a:tcPr marL="0" marR="0" marT="0" marB="0" anchor="ctr"/>
                </a:tc>
                <a:tc>
                  <a:txBody>
                    <a:bodyPr/>
                    <a:lstStyle/>
                    <a:p>
                      <a:pPr algn="ctr" fontAlgn="ctr"/>
                      <a:r>
                        <a:rPr lang="en-US" sz="1600" b="0" i="0" u="none" strike="noStrike">
                          <a:solidFill>
                            <a:srgbClr val="000000"/>
                          </a:solidFill>
                          <a:effectLst/>
                          <a:latin typeface="+mn-lt"/>
                        </a:rPr>
                        <a:t>79%</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c>
                  <a:txBody>
                    <a:bodyPr/>
                    <a:lstStyle/>
                    <a:p>
                      <a:pPr algn="ctr" fontAlgn="ctr"/>
                      <a:r>
                        <a:rPr lang="en-US" sz="1600" b="0" i="0" u="none" strike="noStrike">
                          <a:solidFill>
                            <a:srgbClr val="000000"/>
                          </a:solidFill>
                          <a:effectLst/>
                          <a:latin typeface="+mn-lt"/>
                        </a:rPr>
                        <a:t>7%</a:t>
                      </a:r>
                    </a:p>
                  </a:txBody>
                  <a:tcPr marL="0" marR="0" marT="0" marB="0" anchor="ctr"/>
                </a:tc>
              </a:tr>
              <a:tr h="990600">
                <a:tc>
                  <a:txBody>
                    <a:bodyPr/>
                    <a:lstStyle/>
                    <a:p>
                      <a:pPr algn="ctr" fontAlgn="ctr"/>
                      <a:r>
                        <a:rPr lang="en-US" sz="1600" b="0" i="0" u="none" strike="noStrike" dirty="0">
                          <a:solidFill>
                            <a:srgbClr val="000000"/>
                          </a:solidFill>
                          <a:effectLst/>
                          <a:latin typeface="+mn-lt"/>
                        </a:rPr>
                        <a:t>MI</a:t>
                      </a:r>
                    </a:p>
                  </a:txBody>
                  <a:tcPr marL="0" marR="0" marT="0" marB="0" anchor="ctr"/>
                </a:tc>
                <a:tc>
                  <a:txBody>
                    <a:bodyPr/>
                    <a:lstStyle/>
                    <a:p>
                      <a:pPr marL="91440" algn="l" fontAlgn="ctr"/>
                      <a:r>
                        <a:rPr lang="en-US" sz="1600" b="0" i="0" u="none" strike="noStrike" dirty="0">
                          <a:solidFill>
                            <a:srgbClr val="000000"/>
                          </a:solidFill>
                          <a:effectLst/>
                          <a:latin typeface="+mn-lt"/>
                        </a:rPr>
                        <a:t>The Michigan Primary Care Transformation Project (</a:t>
                      </a:r>
                      <a:r>
                        <a:rPr lang="en-US" sz="1600" b="0" i="0" u="none" strike="noStrike" dirty="0" err="1">
                          <a:solidFill>
                            <a:srgbClr val="000000"/>
                          </a:solidFill>
                          <a:effectLst/>
                          <a:latin typeface="+mn-lt"/>
                        </a:rPr>
                        <a:t>MiPCT</a:t>
                      </a:r>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36</a:t>
                      </a:r>
                    </a:p>
                  </a:txBody>
                  <a:tcPr marL="0" marR="0" marT="0" marB="0" anchor="ctr"/>
                </a:tc>
                <a:tc>
                  <a:txBody>
                    <a:bodyPr/>
                    <a:lstStyle/>
                    <a:p>
                      <a:pPr algn="ctr" fontAlgn="ctr"/>
                      <a:r>
                        <a:rPr lang="en-US" sz="1600" b="0" i="0" u="none" strike="noStrike">
                          <a:solidFill>
                            <a:srgbClr val="000000"/>
                          </a:solidFill>
                          <a:effectLst/>
                          <a:latin typeface="+mn-lt"/>
                        </a:rPr>
                        <a:t>61%</a:t>
                      </a:r>
                    </a:p>
                  </a:txBody>
                  <a:tcPr marL="0" marR="0" marT="0" marB="0" anchor="ctr"/>
                </a:tc>
                <a:tc>
                  <a:txBody>
                    <a:bodyPr/>
                    <a:lstStyle/>
                    <a:p>
                      <a:pPr algn="ctr" fontAlgn="ctr"/>
                      <a:r>
                        <a:rPr lang="en-US" sz="1600" b="0" i="0" u="none" strike="noStrike">
                          <a:solidFill>
                            <a:srgbClr val="000000"/>
                          </a:solidFill>
                          <a:effectLst/>
                          <a:latin typeface="+mn-lt"/>
                        </a:rPr>
                        <a:t>19%</a:t>
                      </a:r>
                    </a:p>
                  </a:txBody>
                  <a:tcPr marL="0" marR="0" marT="0" marB="0" anchor="ctr"/>
                </a:tc>
                <a:tc>
                  <a:txBody>
                    <a:bodyPr/>
                    <a:lstStyle/>
                    <a:p>
                      <a:pPr algn="ctr" fontAlgn="ctr"/>
                      <a:r>
                        <a:rPr lang="en-US" sz="1600" b="0" i="0" u="none" strike="noStrike">
                          <a:solidFill>
                            <a:srgbClr val="000000"/>
                          </a:solidFill>
                          <a:effectLst/>
                          <a:latin typeface="+mn-lt"/>
                        </a:rPr>
                        <a:t>17%</a:t>
                      </a: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dirty="0">
                          <a:solidFill>
                            <a:srgbClr val="000000"/>
                          </a:solidFill>
                          <a:effectLst/>
                          <a:latin typeface="+mn-lt"/>
                        </a:rPr>
                        <a:t>MN AF4Q</a:t>
                      </a:r>
                    </a:p>
                  </a:txBody>
                  <a:tcPr marL="0" marR="0" marT="0" marB="0" anchor="ctr"/>
                </a:tc>
                <a:tc>
                  <a:txBody>
                    <a:bodyPr/>
                    <a:lstStyle/>
                    <a:p>
                      <a:pPr marL="91440" algn="l" fontAlgn="ctr"/>
                      <a:r>
                        <a:rPr lang="en-US" sz="1600" b="0" i="0" u="none" strike="noStrike">
                          <a:solidFill>
                            <a:srgbClr val="000000"/>
                          </a:solidFill>
                          <a:effectLst/>
                          <a:latin typeface="+mn-lt"/>
                        </a:rPr>
                        <a:t>Innovative measures only</a:t>
                      </a:r>
                    </a:p>
                  </a:txBody>
                  <a:tcPr marL="0" marR="0" marT="0" marB="0" anchor="ctr"/>
                </a:tc>
                <a:tc>
                  <a:txBody>
                    <a:bodyPr/>
                    <a:lstStyle/>
                    <a:p>
                      <a:pPr algn="ctr" fontAlgn="ctr"/>
                      <a:r>
                        <a:rPr lang="en-US" sz="1600" b="0" i="0" u="none" strike="noStrike" dirty="0" smtClean="0">
                          <a:solidFill>
                            <a:srgbClr val="000000"/>
                          </a:solidFill>
                          <a:effectLst/>
                          <a:latin typeface="+mn-lt"/>
                        </a:rPr>
                        <a:t>NA</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smtClean="0">
                          <a:solidFill>
                            <a:srgbClr val="000000"/>
                          </a:solidFill>
                          <a:effectLst/>
                          <a:latin typeface="+mn-lt"/>
                        </a:rPr>
                        <a:t>NA</a:t>
                      </a:r>
                      <a:r>
                        <a:rPr lang="en-US" sz="1600" b="0" i="0" u="none" strike="noStrike" dirty="0">
                          <a:solidFill>
                            <a:srgbClr val="000000"/>
                          </a:solidFill>
                          <a:effectLst/>
                          <a:latin typeface="+mn-lt"/>
                        </a:rPr>
                        <a:t> </a:t>
                      </a:r>
                    </a:p>
                  </a:txBody>
                  <a:tcPr marL="0" marR="0" marT="0" marB="0" anchor="ctr"/>
                </a:tc>
                <a:tc>
                  <a:txBody>
                    <a:bodyPr/>
                    <a:lstStyle/>
                    <a:p>
                      <a:pPr algn="ctr" fontAlgn="ctr"/>
                      <a:r>
                        <a:rPr lang="en-US" sz="1600" b="0" i="0" u="none" strike="noStrike" dirty="0" smtClean="0">
                          <a:solidFill>
                            <a:srgbClr val="000000"/>
                          </a:solidFill>
                          <a:effectLst/>
                          <a:latin typeface="+mn-lt"/>
                        </a:rPr>
                        <a:t>NA</a:t>
                      </a:r>
                      <a:r>
                        <a:rPr lang="en-US" sz="1600" b="0" i="0" u="none" strike="noStrike" dirty="0">
                          <a:solidFill>
                            <a:srgbClr val="000000"/>
                          </a:solidFill>
                          <a:effectLst/>
                          <a:latin typeface="+mn-lt"/>
                        </a:rPr>
                        <a:t> </a:t>
                      </a:r>
                    </a:p>
                  </a:txBody>
                  <a:tcPr marL="0" marR="0" marT="0" marB="0" anchor="ctr"/>
                </a:tc>
                <a:tc>
                  <a:txBody>
                    <a:bodyPr/>
                    <a:lstStyle/>
                    <a:p>
                      <a:pPr algn="ctr" fontAlgn="ctr"/>
                      <a:r>
                        <a:rPr lang="en-US" sz="1600" b="0" i="0" u="none" strike="noStrike" dirty="0">
                          <a:solidFill>
                            <a:srgbClr val="000000"/>
                          </a:solidFill>
                          <a:effectLst/>
                          <a:latin typeface="+mn-lt"/>
                        </a:rPr>
                        <a:t> </a:t>
                      </a:r>
                      <a:r>
                        <a:rPr lang="en-US" sz="1600" b="0" i="0" u="none" strike="noStrike" dirty="0" smtClean="0">
                          <a:solidFill>
                            <a:srgbClr val="000000"/>
                          </a:solidFill>
                          <a:effectLst/>
                          <a:latin typeface="+mn-lt"/>
                        </a:rPr>
                        <a:t>NA</a:t>
                      </a:r>
                      <a:endParaRPr lang="en-US" sz="1600" b="0" i="0" u="none" strike="noStrike" dirty="0">
                        <a:solidFill>
                          <a:srgbClr val="000000"/>
                        </a:solidFill>
                        <a:effectLst/>
                        <a:latin typeface="+mn-lt"/>
                      </a:endParaRP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a:solidFill>
                            <a:srgbClr val="000000"/>
                          </a:solidFill>
                          <a:effectLst/>
                          <a:latin typeface="+mn-lt"/>
                        </a:rPr>
                        <a:t>MN Dept Health (Medicaid) </a:t>
                      </a:r>
                      <a:br>
                        <a:rPr lang="en-US" sz="1600" b="0" i="0" u="none" strike="noStrike">
                          <a:solidFill>
                            <a:srgbClr val="000000"/>
                          </a:solidFill>
                          <a:effectLst/>
                          <a:latin typeface="+mn-lt"/>
                        </a:rPr>
                      </a:br>
                      <a:r>
                        <a:rPr lang="en-US" sz="1600" b="0" i="0" u="none" strike="noStrike">
                          <a:solidFill>
                            <a:srgbClr val="000000"/>
                          </a:solidFill>
                          <a:effectLst/>
                          <a:latin typeface="+mn-lt"/>
                        </a:rPr>
                        <a:t>Health Care Home</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7</a:t>
                      </a:r>
                    </a:p>
                  </a:txBody>
                  <a:tcPr marL="0" marR="0" marT="0" marB="0" anchor="ctr"/>
                </a:tc>
                <a:tc>
                  <a:txBody>
                    <a:bodyPr/>
                    <a:lstStyle/>
                    <a:p>
                      <a:pPr algn="ctr" fontAlgn="ctr"/>
                      <a:r>
                        <a:rPr lang="en-US" sz="1600" b="0" i="0" u="none" strike="noStrike" dirty="0">
                          <a:solidFill>
                            <a:srgbClr val="000000"/>
                          </a:solidFill>
                          <a:effectLst/>
                          <a:latin typeface="+mn-lt"/>
                        </a:rPr>
                        <a:t>86%</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94652">
                <a:tc>
                  <a:txBody>
                    <a:bodyPr/>
                    <a:lstStyle/>
                    <a:p>
                      <a:pPr algn="ctr" fontAlgn="ctr"/>
                      <a:r>
                        <a:rPr lang="en-US" sz="1600" b="0" i="0" u="none" strike="noStrike" dirty="0">
                          <a:solidFill>
                            <a:srgbClr val="000000"/>
                          </a:solidFill>
                          <a:effectLst/>
                          <a:latin typeface="+mn-lt"/>
                        </a:rPr>
                        <a:t>MN</a:t>
                      </a:r>
                    </a:p>
                  </a:txBody>
                  <a:tcPr marL="0" marR="0" marT="0" marB="0" anchor="ctr"/>
                </a:tc>
                <a:tc>
                  <a:txBody>
                    <a:bodyPr/>
                    <a:lstStyle/>
                    <a:p>
                      <a:pPr marL="91440" algn="l" fontAlgn="ctr"/>
                      <a:r>
                        <a:rPr lang="en-US" sz="1600" b="0" i="0" u="none" strike="noStrike" dirty="0">
                          <a:solidFill>
                            <a:srgbClr val="000000"/>
                          </a:solidFill>
                          <a:effectLst/>
                          <a:latin typeface="+mn-lt"/>
                        </a:rPr>
                        <a:t>MN SQRMS: MN Statewide Quality Reporting and Measurement System (</a:t>
                      </a:r>
                      <a:r>
                        <a:rPr lang="en-US" sz="1600" b="0" i="0" u="none" strike="noStrike" dirty="0" smtClean="0">
                          <a:solidFill>
                            <a:srgbClr val="000000"/>
                          </a:solidFill>
                          <a:effectLst/>
                          <a:latin typeface="+mn-lt"/>
                        </a:rPr>
                        <a:t>SQRMS)</a:t>
                      </a:r>
                    </a:p>
                  </a:txBody>
                  <a:tcPr marL="0" marR="0" marT="0" marB="0" anchor="ctr"/>
                </a:tc>
                <a:tc>
                  <a:txBody>
                    <a:bodyPr/>
                    <a:lstStyle/>
                    <a:p>
                      <a:pPr marL="91440" algn="l" fontAlgn="ctr"/>
                      <a:r>
                        <a:rPr lang="en-US" sz="1600" b="0" i="0" u="none" strike="noStrike" dirty="0">
                          <a:solidFill>
                            <a:srgbClr val="000000"/>
                          </a:solidFill>
                          <a:effectLst/>
                          <a:latin typeface="+mn-lt"/>
                        </a:rPr>
                        <a:t>Alignment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dirty="0">
                          <a:solidFill>
                            <a:srgbClr val="000000"/>
                          </a:solidFill>
                          <a:effectLst/>
                          <a:latin typeface="+mn-lt"/>
                        </a:rPr>
                        <a:t>46%</a:t>
                      </a:r>
                    </a:p>
                  </a:txBody>
                  <a:tcPr marL="0" marR="0" marT="0" marB="0" anchor="ctr"/>
                </a:tc>
                <a:tc>
                  <a:txBody>
                    <a:bodyPr/>
                    <a:lstStyle/>
                    <a:p>
                      <a:pPr algn="ctr" fontAlgn="ctr"/>
                      <a:r>
                        <a:rPr lang="en-US" sz="1600" b="0" i="0" u="none" strike="noStrike">
                          <a:solidFill>
                            <a:srgbClr val="000000"/>
                          </a:solidFill>
                          <a:effectLst/>
                          <a:latin typeface="+mn-lt"/>
                        </a:rPr>
                        <a:t>15%</a:t>
                      </a:r>
                    </a:p>
                  </a:txBody>
                  <a:tcPr marL="0" marR="0" marT="0" marB="0" anchor="ctr"/>
                </a:tc>
                <a:tc>
                  <a:txBody>
                    <a:bodyPr/>
                    <a:lstStyle/>
                    <a:p>
                      <a:pPr algn="ctr" fontAlgn="ctr"/>
                      <a:r>
                        <a:rPr lang="en-US" sz="1600" b="0" i="0" u="none" strike="noStrike" dirty="0">
                          <a:solidFill>
                            <a:srgbClr val="000000"/>
                          </a:solidFill>
                          <a:effectLst/>
                          <a:latin typeface="+mn-lt"/>
                        </a:rPr>
                        <a:t>8%</a:t>
                      </a:r>
                    </a:p>
                  </a:txBody>
                  <a:tcPr marL="0" marR="0" marT="0" marB="0" anchor="ctr"/>
                </a:tc>
              </a:tr>
            </a:tbl>
          </a:graphicData>
        </a:graphic>
      </p:graphicFrame>
      <p:sp>
        <p:nvSpPr>
          <p:cNvPr id="4" name="Slide Number Placeholder 3"/>
          <p:cNvSpPr>
            <a:spLocks noGrp="1"/>
          </p:cNvSpPr>
          <p:nvPr>
            <p:ph type="sldNum" sz="quarter" idx="10"/>
          </p:nvPr>
        </p:nvSpPr>
        <p:spPr>
          <a:xfrm>
            <a:off x="8382000" y="6553200"/>
            <a:ext cx="533400" cy="228600"/>
          </a:xfrm>
        </p:spPr>
        <p:txBody>
          <a:bodyPr/>
          <a:lstStyle/>
          <a:p>
            <a:fld id="{6CDFDD91-9DC5-443A-B5D4-A4D827708E68}" type="slidenum">
              <a:rPr lang="en-US" smtClean="0"/>
              <a:pPr/>
              <a:t>46</a:t>
            </a:fld>
            <a:endParaRPr lang="en-US" dirty="0"/>
          </a:p>
        </p:txBody>
      </p:sp>
    </p:spTree>
    <p:extLst>
      <p:ext uri="{BB962C8B-B14F-4D97-AF65-F5344CB8AC3E}">
        <p14:creationId xmlns:p14="http://schemas.microsoft.com/office/powerpoint/2010/main" val="29048455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52359418"/>
              </p:ext>
            </p:extLst>
          </p:nvPr>
        </p:nvGraphicFramePr>
        <p:xfrm>
          <a:off x="228600" y="1143000"/>
          <a:ext cx="8686800" cy="4409723"/>
        </p:xfrm>
        <a:graphic>
          <a:graphicData uri="http://schemas.openxmlformats.org/drawingml/2006/table">
            <a:tbl>
              <a:tblPr firstRow="1" bandRow="1">
                <a:tableStyleId>{5C22544A-7EE6-4342-B048-85BDC9FD1C3A}</a:tableStyleId>
              </a:tblPr>
              <a:tblGrid>
                <a:gridCol w="723900"/>
                <a:gridCol w="2010833"/>
                <a:gridCol w="1447800"/>
                <a:gridCol w="1126066"/>
                <a:gridCol w="1045634"/>
                <a:gridCol w="1045634"/>
                <a:gridCol w="1286933"/>
              </a:tblGrid>
              <a:tr h="762847">
                <a:tc>
                  <a:txBody>
                    <a:bodyPr/>
                    <a:lstStyle/>
                    <a:p>
                      <a:pPr algn="ctr"/>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a:solidFill>
                            <a:srgbClr val="000000"/>
                          </a:solidFill>
                          <a:effectLst/>
                          <a:latin typeface="+mn-lt"/>
                        </a:rPr>
                        <a:t>MO BHMCO </a:t>
                      </a:r>
                      <a:r>
                        <a:rPr lang="en-US" sz="1600" b="0" i="0" u="none" strike="noStrike" dirty="0" smtClean="0">
                          <a:solidFill>
                            <a:srgbClr val="000000"/>
                          </a:solidFill>
                          <a:effectLst/>
                          <a:latin typeface="+mn-lt"/>
                        </a:rPr>
                        <a:t>measures</a:t>
                      </a:r>
                      <a:r>
                        <a:rPr lang="en-US" sz="1600" b="0" i="0" u="none" strike="noStrike" baseline="0" dirty="0" smtClean="0">
                          <a:solidFill>
                            <a:srgbClr val="000000"/>
                          </a:solidFill>
                          <a:effectLst/>
                          <a:latin typeface="+mn-lt"/>
                        </a:rPr>
                        <a:t> </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 </a:t>
                      </a:r>
                      <a:r>
                        <a:rPr lang="en-US" sz="1600" b="0" i="0" u="none" strike="noStrike" dirty="0" smtClean="0">
                          <a:solidFill>
                            <a:srgbClr val="000000"/>
                          </a:solidFill>
                          <a:effectLst/>
                          <a:latin typeface="+mn-lt"/>
                        </a:rPr>
                        <a:t>BH MCO</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69</a:t>
                      </a:r>
                    </a:p>
                  </a:txBody>
                  <a:tcPr marL="0" marR="0" marT="0" marB="0" anchor="ctr"/>
                </a:tc>
                <a:tc>
                  <a:txBody>
                    <a:bodyPr/>
                    <a:lstStyle/>
                    <a:p>
                      <a:pPr algn="ctr" fontAlgn="ctr"/>
                      <a:r>
                        <a:rPr lang="en-US" sz="1600" b="0" i="0" u="none" strike="noStrike">
                          <a:solidFill>
                            <a:srgbClr val="000000"/>
                          </a:solidFill>
                          <a:effectLst/>
                          <a:latin typeface="+mn-lt"/>
                        </a:rPr>
                        <a:t>3%</a:t>
                      </a:r>
                    </a:p>
                  </a:txBody>
                  <a:tcPr marL="0" marR="0" marT="0" marB="0" anchor="ctr"/>
                </a:tc>
                <a:tc>
                  <a:txBody>
                    <a:bodyPr/>
                    <a:lstStyle/>
                    <a:p>
                      <a:pPr algn="ctr" fontAlgn="ctr"/>
                      <a:r>
                        <a:rPr lang="en-US" sz="1600" b="0" i="0" u="none" strike="noStrike">
                          <a:solidFill>
                            <a:srgbClr val="000000"/>
                          </a:solidFill>
                          <a:effectLst/>
                          <a:latin typeface="+mn-lt"/>
                        </a:rPr>
                        <a:t>4%</a:t>
                      </a:r>
                    </a:p>
                  </a:txBody>
                  <a:tcPr marL="0" marR="0" marT="0" marB="0" anchor="ctr"/>
                </a:tc>
                <a:tc>
                  <a:txBody>
                    <a:bodyPr/>
                    <a:lstStyle/>
                    <a:p>
                      <a:pPr algn="ctr" fontAlgn="ctr"/>
                      <a:r>
                        <a:rPr lang="en-US" sz="1600" b="0" i="0" u="none" strike="noStrike">
                          <a:solidFill>
                            <a:srgbClr val="000000"/>
                          </a:solidFill>
                          <a:effectLst/>
                          <a:latin typeface="+mn-lt"/>
                        </a:rPr>
                        <a:t>94%</a:t>
                      </a:r>
                    </a:p>
                  </a:txBody>
                  <a:tcPr marL="0" marR="0" marT="0" marB="0" anchor="ct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a:solidFill>
                            <a:srgbClr val="000000"/>
                          </a:solidFill>
                          <a:effectLst/>
                          <a:latin typeface="+mn-lt"/>
                        </a:rPr>
                        <a:t>MO Medicaid Health Home</a:t>
                      </a:r>
                    </a:p>
                  </a:txBody>
                  <a:tcPr marL="0" marR="0" marT="0" marB="0" anchor="ctr"/>
                </a:tc>
                <a:tc>
                  <a:txBody>
                    <a:bodyPr/>
                    <a:lstStyle/>
                    <a:p>
                      <a:pPr marL="91440" algn="l" fontAlgn="ctr"/>
                      <a:r>
                        <a:rPr lang="en-US" sz="1600" b="0" i="0" u="none" strike="noStrike" dirty="0">
                          <a:solidFill>
                            <a:srgbClr val="000000"/>
                          </a:solidFill>
                          <a:effectLst/>
                          <a:latin typeface="+mn-lt"/>
                        </a:rPr>
                        <a:t>Health Home</a:t>
                      </a:r>
                    </a:p>
                  </a:txBody>
                  <a:tcPr marL="0" marR="0" marT="0" marB="0" anchor="ctr"/>
                </a:tc>
                <a:tc>
                  <a:txBody>
                    <a:bodyPr/>
                    <a:lstStyle/>
                    <a:p>
                      <a:pPr algn="ctr" fontAlgn="ctr"/>
                      <a:r>
                        <a:rPr lang="en-US" sz="1600" b="0" i="0" u="none" strike="noStrike" dirty="0">
                          <a:solidFill>
                            <a:srgbClr val="000000"/>
                          </a:solidFill>
                          <a:effectLst/>
                          <a:latin typeface="+mn-lt"/>
                        </a:rPr>
                        <a:t>41</a:t>
                      </a:r>
                    </a:p>
                  </a:txBody>
                  <a:tcPr marL="0" marR="0" marT="0" marB="0" anchor="ctr"/>
                </a:tc>
                <a:tc>
                  <a:txBody>
                    <a:bodyPr/>
                    <a:lstStyle/>
                    <a:p>
                      <a:pPr algn="ctr" fontAlgn="ctr"/>
                      <a:r>
                        <a:rPr lang="en-US" sz="1600" b="0" i="0" u="none" strike="noStrike" dirty="0">
                          <a:solidFill>
                            <a:srgbClr val="000000"/>
                          </a:solidFill>
                          <a:effectLst/>
                          <a:latin typeface="+mn-lt"/>
                        </a:rPr>
                        <a:t>41%</a:t>
                      </a: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51%</a:t>
                      </a:r>
                    </a:p>
                  </a:txBody>
                  <a:tcPr marL="0" marR="0" marT="0" marB="0" anchor="ctr"/>
                </a:tc>
              </a:tr>
              <a:tr h="545959">
                <a:tc>
                  <a:txBody>
                    <a:bodyPr/>
                    <a:lstStyle/>
                    <a:p>
                      <a:pPr algn="ctr" fontAlgn="ctr"/>
                      <a:r>
                        <a:rPr lang="en-US" sz="1600" b="0" i="0" u="none" strike="noStrike" dirty="0">
                          <a:solidFill>
                            <a:srgbClr val="000000"/>
                          </a:solidFill>
                          <a:effectLst/>
                          <a:latin typeface="+mn-lt"/>
                        </a:rPr>
                        <a:t>MO</a:t>
                      </a:r>
                    </a:p>
                  </a:txBody>
                  <a:tcPr marL="0" marR="0" marT="0" marB="0" anchor="ctr"/>
                </a:tc>
                <a:tc>
                  <a:txBody>
                    <a:bodyPr/>
                    <a:lstStyle/>
                    <a:p>
                      <a:pPr marL="91440" algn="l" fontAlgn="ctr"/>
                      <a:r>
                        <a:rPr lang="en-US" sz="1600" b="0" i="0" u="none" strike="noStrike" dirty="0" smtClean="0">
                          <a:solidFill>
                            <a:srgbClr val="000000"/>
                          </a:solidFill>
                          <a:effectLst/>
                          <a:latin typeface="+mn-lt"/>
                        </a:rPr>
                        <a:t>Missouri </a:t>
                      </a:r>
                      <a:r>
                        <a:rPr lang="en-US" sz="1600" b="0" i="0" u="none" strike="noStrike" dirty="0">
                          <a:solidFill>
                            <a:srgbClr val="000000"/>
                          </a:solidFill>
                          <a:effectLst/>
                          <a:latin typeface="+mn-lt"/>
                        </a:rPr>
                        <a:t>Medical Home </a:t>
                      </a:r>
                      <a:r>
                        <a:rPr lang="en-US" sz="1600" b="0" i="0" u="none" strike="noStrike" dirty="0" smtClean="0">
                          <a:solidFill>
                            <a:srgbClr val="000000"/>
                          </a:solidFill>
                          <a:effectLst/>
                          <a:latin typeface="+mn-lt"/>
                        </a:rPr>
                        <a:t>Collaborative</a:t>
                      </a:r>
                      <a:r>
                        <a:rPr lang="en-US" sz="1600" b="0" i="0" u="none" strike="noStrike" baseline="0" dirty="0" smtClean="0">
                          <a:solidFill>
                            <a:srgbClr val="000000"/>
                          </a:solidFill>
                          <a:effectLst/>
                          <a:latin typeface="+mn-lt"/>
                        </a:rPr>
                        <a:t> (</a:t>
                      </a:r>
                      <a:r>
                        <a:rPr lang="en-US" sz="1600" b="0" i="0" u="none" strike="noStrike" dirty="0" smtClean="0">
                          <a:solidFill>
                            <a:srgbClr val="000000"/>
                          </a:solidFill>
                          <a:effectLst/>
                          <a:latin typeface="+mn-lt"/>
                        </a:rPr>
                        <a:t>MMHC</a:t>
                      </a:r>
                      <a:r>
                        <a:rPr lang="en-US" sz="1600" b="0" i="0" u="none" strike="noStrike" dirty="0">
                          <a:solidFill>
                            <a:srgbClr val="000000"/>
                          </a:solidFill>
                          <a:effectLst/>
                          <a:latin typeface="+mn-lt"/>
                        </a:rPr>
                        <a:t>)</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9</a:t>
                      </a:r>
                    </a:p>
                  </a:txBody>
                  <a:tcPr marL="0" marR="0" marT="0" marB="0" anchor="ctr"/>
                </a:tc>
                <a:tc>
                  <a:txBody>
                    <a:bodyPr/>
                    <a:lstStyle/>
                    <a:p>
                      <a:pPr algn="ctr" fontAlgn="ctr"/>
                      <a:r>
                        <a:rPr lang="en-US" sz="1600" b="0" i="0" u="none" strike="noStrike">
                          <a:solidFill>
                            <a:srgbClr val="000000"/>
                          </a:solidFill>
                          <a:effectLst/>
                          <a:latin typeface="+mn-lt"/>
                        </a:rPr>
                        <a:t>89%</a:t>
                      </a:r>
                    </a:p>
                  </a:txBody>
                  <a:tcPr marL="0" marR="0" marT="0" marB="0" anchor="ctr"/>
                </a:tc>
                <a:tc>
                  <a:txBody>
                    <a:bodyPr/>
                    <a:lstStyle/>
                    <a:p>
                      <a:pPr algn="ctr" fontAlgn="ctr"/>
                      <a:r>
                        <a:rPr lang="en-US" sz="1600" b="0" i="0" u="none" strike="noStrike" dirty="0">
                          <a:solidFill>
                            <a:srgbClr val="000000"/>
                          </a:solidFill>
                          <a:effectLst/>
                          <a:latin typeface="+mn-lt"/>
                        </a:rPr>
                        <a:t>33%</a:t>
                      </a:r>
                    </a:p>
                  </a:txBody>
                  <a:tcPr marL="0" marR="0" marT="0" marB="0" anchor="ctr"/>
                </a:tc>
                <a:tc>
                  <a:txBody>
                    <a:bodyPr/>
                    <a:lstStyle/>
                    <a:p>
                      <a:pPr algn="ctr" fontAlgn="ctr"/>
                      <a:r>
                        <a:rPr lang="en-US" sz="1600" b="0" i="0" u="none" strike="noStrike" dirty="0">
                          <a:solidFill>
                            <a:srgbClr val="000000"/>
                          </a:solidFill>
                          <a:effectLst/>
                          <a:latin typeface="+mn-lt"/>
                        </a:rPr>
                        <a:t>11%</a:t>
                      </a:r>
                    </a:p>
                  </a:txBody>
                  <a:tcPr marL="0" marR="0" marT="0" marB="0" anchor="ctr"/>
                </a:tc>
              </a:tr>
              <a:tr h="545959">
                <a:tc>
                  <a:txBody>
                    <a:bodyPr/>
                    <a:lstStyle/>
                    <a:p>
                      <a:pPr algn="ctr" fontAlgn="ctr"/>
                      <a:r>
                        <a:rPr lang="en-US" sz="1600" b="0" i="0" u="none" strike="noStrike" dirty="0">
                          <a:solidFill>
                            <a:srgbClr val="000000"/>
                          </a:solidFill>
                          <a:effectLst/>
                          <a:latin typeface="+mn-lt"/>
                        </a:rPr>
                        <a:t>MT</a:t>
                      </a:r>
                    </a:p>
                  </a:txBody>
                  <a:tcPr marL="0" marR="0" marT="0" marB="0" anchor="ctr"/>
                </a:tc>
                <a:tc>
                  <a:txBody>
                    <a:bodyPr/>
                    <a:lstStyle/>
                    <a:p>
                      <a:pPr marL="91440" algn="l" fontAlgn="ctr"/>
                      <a:r>
                        <a:rPr lang="en-US" sz="1600" b="0" i="0" u="none" strike="noStrike" dirty="0">
                          <a:solidFill>
                            <a:srgbClr val="000000"/>
                          </a:solidFill>
                          <a:effectLst/>
                          <a:latin typeface="+mn-lt"/>
                        </a:rPr>
                        <a:t>Montana Medical Home Advisory Council</a:t>
                      </a:r>
                    </a:p>
                  </a:txBody>
                  <a:tcPr marL="0" marR="0" marT="0" marB="0" anchor="ctr"/>
                </a:tc>
                <a:tc>
                  <a:txBody>
                    <a:bodyPr/>
                    <a:lstStyle/>
                    <a:p>
                      <a:pPr marL="91440" algn="l" fontAlgn="ctr"/>
                      <a:r>
                        <a:rPr lang="en-US" sz="1600" b="0" i="0" u="none" strike="noStrike" dirty="0" smtClean="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a:solidFill>
                            <a:srgbClr val="000000"/>
                          </a:solidFill>
                          <a:effectLst/>
                          <a:latin typeface="+mn-lt"/>
                        </a:rPr>
                        <a:t>92%</a:t>
                      </a:r>
                    </a:p>
                  </a:txBody>
                  <a:tcPr marL="0" marR="0" marT="0" marB="0" anchor="ctr"/>
                </a:tc>
                <a:tc>
                  <a:txBody>
                    <a:bodyPr/>
                    <a:lstStyle/>
                    <a:p>
                      <a:pPr algn="ctr" fontAlgn="ctr"/>
                      <a:r>
                        <a:rPr lang="en-US" sz="1600" b="0" i="0" u="none" strike="noStrike">
                          <a:solidFill>
                            <a:srgbClr val="000000"/>
                          </a:solidFill>
                          <a:effectLst/>
                          <a:latin typeface="+mn-lt"/>
                        </a:rPr>
                        <a:t>8%</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r h="545959">
                <a:tc>
                  <a:txBody>
                    <a:bodyPr/>
                    <a:lstStyle/>
                    <a:p>
                      <a:pPr algn="ctr" fontAlgn="ctr"/>
                      <a:r>
                        <a:rPr lang="en-US" sz="1600" b="0" i="0" u="none" strike="noStrike" dirty="0">
                          <a:solidFill>
                            <a:srgbClr val="000000"/>
                          </a:solidFill>
                          <a:effectLst/>
                          <a:latin typeface="+mn-lt"/>
                        </a:rPr>
                        <a:t>NY</a:t>
                      </a:r>
                    </a:p>
                  </a:txBody>
                  <a:tcPr marL="0" marR="0" marT="0" marB="0" anchor="ctr"/>
                </a:tc>
                <a:tc>
                  <a:txBody>
                    <a:bodyPr/>
                    <a:lstStyle/>
                    <a:p>
                      <a:pPr marL="91440" algn="l" fontAlgn="ctr"/>
                      <a:r>
                        <a:rPr lang="en-US" sz="1600" b="0" i="0" u="none" strike="noStrike" dirty="0">
                          <a:solidFill>
                            <a:srgbClr val="000000"/>
                          </a:solidFill>
                          <a:effectLst/>
                          <a:latin typeface="+mn-lt"/>
                        </a:rPr>
                        <a:t>Medicaid Redesign </a:t>
                      </a:r>
                      <a:r>
                        <a:rPr lang="en-US" sz="1600" b="0" i="0" u="none" strike="noStrike" dirty="0" smtClean="0">
                          <a:solidFill>
                            <a:srgbClr val="000000"/>
                          </a:solidFill>
                          <a:effectLst/>
                          <a:latin typeface="+mn-lt"/>
                        </a:rPr>
                        <a:t>Initiative</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Medicaid</a:t>
                      </a:r>
                    </a:p>
                  </a:txBody>
                  <a:tcPr marL="0" marR="0" marT="0" marB="0" anchor="ctr"/>
                </a:tc>
                <a:tc>
                  <a:txBody>
                    <a:bodyPr/>
                    <a:lstStyle/>
                    <a:p>
                      <a:pPr algn="ctr" fontAlgn="ctr"/>
                      <a:r>
                        <a:rPr lang="en-US" sz="1600" b="0" i="0" u="none" strike="noStrike">
                          <a:solidFill>
                            <a:srgbClr val="000000"/>
                          </a:solidFill>
                          <a:effectLst/>
                          <a:latin typeface="+mn-lt"/>
                        </a:rPr>
                        <a:t>38</a:t>
                      </a:r>
                    </a:p>
                  </a:txBody>
                  <a:tcPr marL="0" marR="0" marT="0" marB="0" anchor="ctr"/>
                </a:tc>
                <a:tc>
                  <a:txBody>
                    <a:bodyPr/>
                    <a:lstStyle/>
                    <a:p>
                      <a:pPr algn="ctr" fontAlgn="ctr"/>
                      <a:r>
                        <a:rPr lang="en-US" sz="1600" b="0" i="0" u="none" strike="noStrike">
                          <a:solidFill>
                            <a:srgbClr val="000000"/>
                          </a:solidFill>
                          <a:effectLst/>
                          <a:latin typeface="+mn-lt"/>
                        </a:rPr>
                        <a:t>55%</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c>
                  <a:txBody>
                    <a:bodyPr/>
                    <a:lstStyle/>
                    <a:p>
                      <a:pPr algn="ctr" fontAlgn="ctr"/>
                      <a:r>
                        <a:rPr lang="en-US" sz="1600" b="0" i="0" u="none" strike="noStrike" dirty="0">
                          <a:solidFill>
                            <a:srgbClr val="000000"/>
                          </a:solidFill>
                          <a:effectLst/>
                          <a:latin typeface="+mn-lt"/>
                        </a:rPr>
                        <a:t>24%</a:t>
                      </a:r>
                    </a:p>
                  </a:txBody>
                  <a:tcPr marL="0" marR="0" marT="0" marB="0" anchor="ctr"/>
                </a:tc>
              </a:tr>
              <a:tr h="545959">
                <a:tc>
                  <a:txBody>
                    <a:bodyPr/>
                    <a:lstStyle/>
                    <a:p>
                      <a:pPr algn="ctr" fontAlgn="ctr"/>
                      <a:r>
                        <a:rPr lang="en-US" sz="1600" b="0" i="0" u="none" strike="noStrike" dirty="0">
                          <a:solidFill>
                            <a:srgbClr val="000000"/>
                          </a:solidFill>
                          <a:effectLst/>
                          <a:latin typeface="+mn-lt"/>
                        </a:rPr>
                        <a:t>OH</a:t>
                      </a:r>
                    </a:p>
                  </a:txBody>
                  <a:tcPr marL="0" marR="0" marT="0" marB="0" anchor="ctr"/>
                </a:tc>
                <a:tc>
                  <a:txBody>
                    <a:bodyPr/>
                    <a:lstStyle/>
                    <a:p>
                      <a:pPr marL="91440" algn="l" fontAlgn="ctr"/>
                      <a:r>
                        <a:rPr lang="en-US" sz="1600" b="0" i="0" u="none" strike="noStrike" dirty="0">
                          <a:solidFill>
                            <a:srgbClr val="000000"/>
                          </a:solidFill>
                          <a:effectLst/>
                          <a:latin typeface="+mn-lt"/>
                        </a:rPr>
                        <a:t>SW OH CPCI</a:t>
                      </a:r>
                    </a:p>
                  </a:txBody>
                  <a:tcPr marL="0" marR="0" marT="0" marB="0" anchor="ctr"/>
                </a:tc>
                <a:tc>
                  <a:txBody>
                    <a:bodyPr/>
                    <a:lstStyle/>
                    <a:p>
                      <a:pPr marL="91440" algn="l" fontAlgn="ctr"/>
                      <a:r>
                        <a:rPr lang="en-US" sz="1600" b="0" i="0" u="none" strike="noStrike" dirty="0">
                          <a:solidFill>
                            <a:srgbClr val="000000"/>
                          </a:solidFill>
                          <a:effectLst/>
                          <a:latin typeface="+mn-lt"/>
                        </a:rPr>
                        <a:t>PCMH </a:t>
                      </a:r>
                      <a:endParaRPr lang="en-US" sz="1600" b="0" i="0" u="none" strike="noStrike" dirty="0" smtClean="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21</a:t>
                      </a:r>
                    </a:p>
                  </a:txBody>
                  <a:tcPr marL="0" marR="0" marT="0" marB="0" anchor="ctr"/>
                </a:tc>
                <a:tc>
                  <a:txBody>
                    <a:bodyPr/>
                    <a:lstStyle/>
                    <a:p>
                      <a:pPr algn="ctr" fontAlgn="ctr"/>
                      <a:r>
                        <a:rPr lang="en-US" sz="1600" b="0" i="0" u="none" strike="noStrike">
                          <a:solidFill>
                            <a:srgbClr val="000000"/>
                          </a:solidFill>
                          <a:effectLst/>
                          <a:latin typeface="+mn-lt"/>
                        </a:rPr>
                        <a:t>86%</a:t>
                      </a:r>
                    </a:p>
                  </a:txBody>
                  <a:tcPr marL="0" marR="0" marT="0" marB="0" anchor="ctr"/>
                </a:tc>
                <a:tc>
                  <a:txBody>
                    <a:bodyPr/>
                    <a:lstStyle/>
                    <a:p>
                      <a:pPr algn="ctr" fontAlgn="ctr"/>
                      <a:r>
                        <a:rPr lang="en-US" sz="1600" b="0" i="0" u="none" strike="noStrike">
                          <a:solidFill>
                            <a:srgbClr val="000000"/>
                          </a:solidFill>
                          <a:effectLst/>
                          <a:latin typeface="+mn-lt"/>
                        </a:rPr>
                        <a:t>5%</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13520540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3901263"/>
              </p:ext>
            </p:extLst>
          </p:nvPr>
        </p:nvGraphicFramePr>
        <p:xfrm>
          <a:off x="190500" y="1066800"/>
          <a:ext cx="8763001" cy="4140837"/>
        </p:xfrm>
        <a:graphic>
          <a:graphicData uri="http://schemas.openxmlformats.org/drawingml/2006/table">
            <a:tbl>
              <a:tblPr firstRow="1" bandRow="1">
                <a:tableStyleId>{5C22544A-7EE6-4342-B048-85BDC9FD1C3A}</a:tableStyleId>
              </a:tblPr>
              <a:tblGrid>
                <a:gridCol w="868406"/>
                <a:gridCol w="1804479"/>
                <a:gridCol w="1037576"/>
                <a:gridCol w="1398471"/>
                <a:gridCol w="1218023"/>
                <a:gridCol w="1218023"/>
                <a:gridCol w="1218023"/>
              </a:tblGrid>
              <a:tr h="619138">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582719">
                <a:tc>
                  <a:txBody>
                    <a:bodyPr/>
                    <a:lstStyle/>
                    <a:p>
                      <a:pPr algn="ctr" fontAlgn="ctr"/>
                      <a:r>
                        <a:rPr lang="en-US" sz="1600" b="0" i="0" u="none" strike="noStrike" dirty="0">
                          <a:solidFill>
                            <a:srgbClr val="000000"/>
                          </a:solidFill>
                          <a:effectLst/>
                          <a:latin typeface="+mn-lt"/>
                        </a:rPr>
                        <a:t>OK</a:t>
                      </a:r>
                    </a:p>
                  </a:txBody>
                  <a:tcPr marL="0" marR="0" marT="0" marB="0" anchor="ctr"/>
                </a:tc>
                <a:tc>
                  <a:txBody>
                    <a:bodyPr/>
                    <a:lstStyle/>
                    <a:p>
                      <a:pPr marL="91440" algn="l" fontAlgn="ctr"/>
                      <a:r>
                        <a:rPr lang="en-US" sz="1600" b="0" i="0" u="none" strike="noStrike">
                          <a:solidFill>
                            <a:srgbClr val="000000"/>
                          </a:solidFill>
                          <a:effectLst/>
                          <a:latin typeface="+mn-lt"/>
                        </a:rPr>
                        <a:t>OK Medicaid Soonercare</a:t>
                      </a:r>
                    </a:p>
                  </a:txBody>
                  <a:tcPr marL="0" marR="0" marT="0" marB="0" anchor="ctr"/>
                </a:tc>
                <a:tc>
                  <a:txBody>
                    <a:bodyPr/>
                    <a:lstStyle/>
                    <a:p>
                      <a:pPr marL="91440" algn="l" fontAlgn="ctr"/>
                      <a:r>
                        <a:rPr lang="en-US" sz="1600" b="0" i="0" u="none" strike="noStrike" dirty="0" smtClean="0">
                          <a:solidFill>
                            <a:srgbClr val="000000"/>
                          </a:solidFill>
                          <a:effectLst/>
                          <a:latin typeface="+mn-lt"/>
                        </a:rPr>
                        <a:t>PCMH</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65%</a:t>
                      </a:r>
                    </a:p>
                  </a:txBody>
                  <a:tcPr marL="0" marR="0" marT="0" marB="0" anchor="ctr"/>
                </a:tc>
                <a:tc>
                  <a:txBody>
                    <a:bodyPr/>
                    <a:lstStyle/>
                    <a:p>
                      <a:pPr algn="ctr" fontAlgn="ctr"/>
                      <a:r>
                        <a:rPr lang="en-US" sz="1600" b="0" i="0" u="none" strike="noStrike">
                          <a:solidFill>
                            <a:srgbClr val="000000"/>
                          </a:solidFill>
                          <a:effectLst/>
                          <a:latin typeface="+mn-lt"/>
                        </a:rPr>
                        <a:t>18%</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703143">
                <a:tc>
                  <a:txBody>
                    <a:bodyPr/>
                    <a:lstStyle/>
                    <a:p>
                      <a:pPr algn="ctr" fontAlgn="ctr"/>
                      <a:r>
                        <a:rPr lang="en-US" sz="1600" b="0" i="0" u="none" strike="noStrike" dirty="0">
                          <a:solidFill>
                            <a:srgbClr val="000000"/>
                          </a:solidFill>
                          <a:effectLst/>
                          <a:latin typeface="+mn-lt"/>
                        </a:rPr>
                        <a:t>OR</a:t>
                      </a:r>
                    </a:p>
                  </a:txBody>
                  <a:tcPr marL="0" marR="0" marT="0" marB="0" anchor="ctr"/>
                </a:tc>
                <a:tc>
                  <a:txBody>
                    <a:bodyPr/>
                    <a:lstStyle/>
                    <a:p>
                      <a:pPr marL="91440" algn="l" fontAlgn="ctr"/>
                      <a:r>
                        <a:rPr lang="en-US" sz="1600" b="0" i="0" u="none" strike="noStrike">
                          <a:solidFill>
                            <a:srgbClr val="000000"/>
                          </a:solidFill>
                          <a:effectLst/>
                          <a:latin typeface="+mn-lt"/>
                        </a:rPr>
                        <a:t>CCO's Incentive Measures Set</a:t>
                      </a:r>
                    </a:p>
                  </a:txBody>
                  <a:tcPr marL="0" marR="0" marT="0" marB="0" anchor="ctr"/>
                </a:tc>
                <a:tc>
                  <a:txBody>
                    <a:bodyPr/>
                    <a:lstStyle/>
                    <a:p>
                      <a:pPr marL="91440" algn="l" fontAlgn="ctr"/>
                      <a:r>
                        <a:rPr lang="en-US" sz="1600" b="0" i="0" u="none" strike="noStrike">
                          <a:solidFill>
                            <a:srgbClr val="000000"/>
                          </a:solidFill>
                          <a:effectLst/>
                          <a:latin typeface="+mn-lt"/>
                        </a:rPr>
                        <a:t>ACO</a:t>
                      </a:r>
                    </a:p>
                  </a:txBody>
                  <a:tcPr marL="0" marR="0" marT="0" marB="0" anchor="ctr"/>
                </a:tc>
                <a:tc>
                  <a:txBody>
                    <a:bodyPr/>
                    <a:lstStyle/>
                    <a:p>
                      <a:pPr algn="ctr" fontAlgn="ctr"/>
                      <a:r>
                        <a:rPr lang="en-US" sz="1600" b="0" i="0" u="none" strike="noStrike">
                          <a:solidFill>
                            <a:srgbClr val="000000"/>
                          </a:solidFill>
                          <a:effectLst/>
                          <a:latin typeface="+mn-lt"/>
                        </a:rPr>
                        <a:t>17</a:t>
                      </a:r>
                    </a:p>
                  </a:txBody>
                  <a:tcPr marL="0" marR="0" marT="0" marB="0" anchor="ctr"/>
                </a:tc>
                <a:tc>
                  <a:txBody>
                    <a:bodyPr/>
                    <a:lstStyle/>
                    <a:p>
                      <a:pPr algn="ctr" fontAlgn="ctr"/>
                      <a:r>
                        <a:rPr lang="en-US" sz="1600" b="0" i="0" u="none" strike="noStrike">
                          <a:solidFill>
                            <a:srgbClr val="000000"/>
                          </a:solidFill>
                          <a:effectLst/>
                          <a:latin typeface="+mn-lt"/>
                        </a:rPr>
                        <a:t>65%</a:t>
                      </a:r>
                    </a:p>
                  </a:txBody>
                  <a:tcPr marL="0" marR="0" marT="0" marB="0" anchor="ctr"/>
                </a:tc>
                <a:tc>
                  <a:txBody>
                    <a:bodyPr/>
                    <a:lstStyle/>
                    <a:p>
                      <a:pPr algn="ctr" fontAlgn="ctr"/>
                      <a:r>
                        <a:rPr lang="en-US" sz="1600" b="0" i="0" u="none" strike="noStrike">
                          <a:solidFill>
                            <a:srgbClr val="000000"/>
                          </a:solidFill>
                          <a:effectLst/>
                          <a:latin typeface="+mn-lt"/>
                        </a:rPr>
                        <a:t>53%</a:t>
                      </a:r>
                    </a:p>
                  </a:txBody>
                  <a:tcPr marL="0" marR="0" marT="0" marB="0" anchor="ctr"/>
                </a:tc>
                <a:tc>
                  <a:txBody>
                    <a:bodyPr/>
                    <a:lstStyle/>
                    <a:p>
                      <a:pPr algn="ctr" fontAlgn="ctr"/>
                      <a:r>
                        <a:rPr lang="en-US" sz="1600" b="0" i="0" u="none" strike="noStrike">
                          <a:solidFill>
                            <a:srgbClr val="000000"/>
                          </a:solidFill>
                          <a:effectLst/>
                          <a:latin typeface="+mn-lt"/>
                        </a:rPr>
                        <a:t>24%</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Chronic Care Initiative</a:t>
                      </a: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34</a:t>
                      </a:r>
                    </a:p>
                  </a:txBody>
                  <a:tcPr marL="0" marR="0" marT="0" marB="0" anchor="ctr"/>
                </a:tc>
                <a:tc>
                  <a:txBody>
                    <a:bodyPr/>
                    <a:lstStyle/>
                    <a:p>
                      <a:pPr algn="ctr" fontAlgn="ctr"/>
                      <a:r>
                        <a:rPr lang="en-US" sz="1600" b="0" i="0" u="none" strike="noStrike">
                          <a:solidFill>
                            <a:srgbClr val="000000"/>
                          </a:solidFill>
                          <a:effectLst/>
                          <a:latin typeface="+mn-lt"/>
                        </a:rPr>
                        <a:t>47%</a:t>
                      </a:r>
                    </a:p>
                  </a:txBody>
                  <a:tcPr marL="0" marR="0" marT="0" marB="0" anchor="ctr"/>
                </a:tc>
                <a:tc>
                  <a:txBody>
                    <a:bodyPr/>
                    <a:lstStyle/>
                    <a:p>
                      <a:pPr algn="ctr" fontAlgn="ctr"/>
                      <a:r>
                        <a:rPr lang="en-US" sz="1600" b="0" i="0" u="none" strike="noStrike">
                          <a:solidFill>
                            <a:srgbClr val="000000"/>
                          </a:solidFill>
                          <a:effectLst/>
                          <a:latin typeface="+mn-lt"/>
                        </a:rPr>
                        <a:t>56%</a:t>
                      </a:r>
                    </a:p>
                  </a:txBody>
                  <a:tcPr marL="0" marR="0" marT="0" marB="0" anchor="ctr"/>
                </a:tc>
                <a:tc>
                  <a:txBody>
                    <a:bodyPr/>
                    <a:lstStyle/>
                    <a:p>
                      <a:pPr algn="ctr" fontAlgn="ctr"/>
                      <a:r>
                        <a:rPr lang="en-US" sz="1600" b="0" i="0" u="none" strike="noStrike">
                          <a:solidFill>
                            <a:srgbClr val="000000"/>
                          </a:solidFill>
                          <a:effectLst/>
                          <a:latin typeface="+mn-lt"/>
                        </a:rPr>
                        <a:t>15%</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Health Home Care set</a:t>
                      </a:r>
                    </a:p>
                  </a:txBody>
                  <a:tcPr marL="0" marR="0" marT="0" marB="0" anchor="ctr"/>
                </a:tc>
                <a:tc>
                  <a:txBody>
                    <a:bodyPr/>
                    <a:lstStyle/>
                    <a:p>
                      <a:pPr marL="91440" algn="l" fontAlgn="ctr"/>
                      <a:r>
                        <a:rPr lang="en-US" sz="1600" b="0" i="0" u="none" strike="noStrike">
                          <a:solidFill>
                            <a:srgbClr val="000000"/>
                          </a:solidFill>
                          <a:effectLst/>
                          <a:latin typeface="+mn-lt"/>
                        </a:rPr>
                        <a:t>Health Home</a:t>
                      </a:r>
                    </a:p>
                  </a:txBody>
                  <a:tcPr marL="0" marR="0" marT="0" marB="0" anchor="ctr"/>
                </a:tc>
                <a:tc>
                  <a:txBody>
                    <a:bodyPr/>
                    <a:lstStyle/>
                    <a:p>
                      <a:pPr algn="ctr" fontAlgn="ctr"/>
                      <a:r>
                        <a:rPr lang="en-US" sz="1600" b="0" i="0" u="none" strike="noStrike">
                          <a:solidFill>
                            <a:srgbClr val="000000"/>
                          </a:solidFill>
                          <a:effectLst/>
                          <a:latin typeface="+mn-lt"/>
                        </a:rPr>
                        <a:t>8</a:t>
                      </a:r>
                    </a:p>
                  </a:txBody>
                  <a:tcPr marL="0" marR="0" marT="0" marB="0" anchor="ctr"/>
                </a:tc>
                <a:tc>
                  <a:txBody>
                    <a:bodyPr/>
                    <a:lstStyle/>
                    <a:p>
                      <a:pPr algn="ctr" fontAlgn="ctr"/>
                      <a:r>
                        <a:rPr lang="en-US" sz="1600" b="0" i="0" u="none" strike="noStrike">
                          <a:solidFill>
                            <a:srgbClr val="000000"/>
                          </a:solidFill>
                          <a:effectLst/>
                          <a:latin typeface="+mn-lt"/>
                        </a:rPr>
                        <a:t>75%</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8271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MCO/Vendor P4P</a:t>
                      </a:r>
                    </a:p>
                  </a:txBody>
                  <a:tcPr marL="0" marR="0" marT="0" marB="0" anchor="ctr"/>
                </a:tc>
                <a:tc>
                  <a:txBody>
                    <a:bodyPr/>
                    <a:lstStyle/>
                    <a:p>
                      <a:pPr marL="91440" algn="l" fontAlgn="ctr"/>
                      <a:r>
                        <a:rPr lang="en-US" sz="1600" b="0" i="0" u="none" strike="noStrike">
                          <a:solidFill>
                            <a:srgbClr val="000000"/>
                          </a:solidFill>
                          <a:effectLst/>
                          <a:latin typeface="+mn-lt"/>
                        </a:rPr>
                        <a:t>MCO P4P</a:t>
                      </a:r>
                    </a:p>
                  </a:txBody>
                  <a:tcPr marL="0" marR="0" marT="0" marB="0" anchor="ctr"/>
                </a:tc>
                <a:tc>
                  <a:txBody>
                    <a:bodyPr/>
                    <a:lstStyle/>
                    <a:p>
                      <a:pPr algn="ctr" fontAlgn="ctr"/>
                      <a:r>
                        <a:rPr lang="en-US" sz="1600" b="0" i="0" u="none" strike="noStrike">
                          <a:solidFill>
                            <a:srgbClr val="000000"/>
                          </a:solidFill>
                          <a:effectLst/>
                          <a:latin typeface="+mn-lt"/>
                        </a:rPr>
                        <a:t>14</a:t>
                      </a:r>
                    </a:p>
                  </a:txBody>
                  <a:tcPr marL="0" marR="0" marT="0" marB="0" anchor="ctr"/>
                </a:tc>
                <a:tc>
                  <a:txBody>
                    <a:bodyPr/>
                    <a:lstStyle/>
                    <a:p>
                      <a:pPr algn="ctr" fontAlgn="ctr"/>
                      <a:r>
                        <a:rPr lang="en-US" sz="1600" b="0" i="0" u="none" strike="noStrike">
                          <a:solidFill>
                            <a:srgbClr val="000000"/>
                          </a:solidFill>
                          <a:effectLst/>
                          <a:latin typeface="+mn-lt"/>
                        </a:rPr>
                        <a:t>64%</a:t>
                      </a:r>
                    </a:p>
                  </a:txBody>
                  <a:tcPr marL="0" marR="0" marT="0" marB="0" anchor="ctr"/>
                </a:tc>
                <a:tc>
                  <a:txBody>
                    <a:bodyPr/>
                    <a:lstStyle/>
                    <a:p>
                      <a:pPr algn="ctr" fontAlgn="ctr"/>
                      <a:r>
                        <a:rPr lang="en-US" sz="1600" b="0" i="0" u="none" strike="noStrike">
                          <a:solidFill>
                            <a:srgbClr val="000000"/>
                          </a:solidFill>
                          <a:effectLst/>
                          <a:latin typeface="+mn-lt"/>
                        </a:rPr>
                        <a:t>29%</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443109">
                <a:tc>
                  <a:txBody>
                    <a:bodyPr/>
                    <a:lstStyle/>
                    <a:p>
                      <a:pPr algn="ctr" fontAlgn="ctr"/>
                      <a:r>
                        <a:rPr lang="en-US" sz="1600" b="0" i="0" u="none" strike="noStrike" dirty="0">
                          <a:solidFill>
                            <a:srgbClr val="000000"/>
                          </a:solidFill>
                          <a:effectLst/>
                          <a:latin typeface="+mn-lt"/>
                        </a:rPr>
                        <a:t>PA</a:t>
                      </a:r>
                    </a:p>
                  </a:txBody>
                  <a:tcPr marL="0" marR="0" marT="0" marB="0" anchor="ctr"/>
                </a:tc>
                <a:tc>
                  <a:txBody>
                    <a:bodyPr/>
                    <a:lstStyle/>
                    <a:p>
                      <a:pPr marL="91440" algn="l" fontAlgn="ctr"/>
                      <a:r>
                        <a:rPr lang="en-US" sz="1600" b="0" i="0" u="none" strike="noStrike">
                          <a:solidFill>
                            <a:srgbClr val="000000"/>
                          </a:solidFill>
                          <a:effectLst/>
                          <a:latin typeface="+mn-lt"/>
                        </a:rPr>
                        <a:t>Provider P4P</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13</a:t>
                      </a:r>
                    </a:p>
                  </a:txBody>
                  <a:tcPr marL="0" marR="0" marT="0" marB="0" anchor="ctr"/>
                </a:tc>
                <a:tc>
                  <a:txBody>
                    <a:bodyPr/>
                    <a:lstStyle/>
                    <a:p>
                      <a:pPr algn="ctr" fontAlgn="ctr"/>
                      <a:r>
                        <a:rPr lang="en-US" sz="1600" b="0" i="0" u="none" strike="noStrike">
                          <a:solidFill>
                            <a:srgbClr val="000000"/>
                          </a:solidFill>
                          <a:effectLst/>
                          <a:latin typeface="+mn-lt"/>
                        </a:rPr>
                        <a:t>62%</a:t>
                      </a:r>
                    </a:p>
                  </a:txBody>
                  <a:tcPr marL="0" marR="0" marT="0" marB="0" anchor="ctr"/>
                </a:tc>
                <a:tc>
                  <a:txBody>
                    <a:bodyPr/>
                    <a:lstStyle/>
                    <a:p>
                      <a:pPr algn="ctr" fontAlgn="ctr"/>
                      <a:r>
                        <a:rPr lang="en-US" sz="1600" b="0" i="0" u="none" strike="noStrike">
                          <a:solidFill>
                            <a:srgbClr val="000000"/>
                          </a:solidFill>
                          <a:effectLst/>
                          <a:latin typeface="+mn-lt"/>
                        </a:rPr>
                        <a:t>31%</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10876529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 of measure sets included in analysis (cont’d)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4492873"/>
              </p:ext>
            </p:extLst>
          </p:nvPr>
        </p:nvGraphicFramePr>
        <p:xfrm>
          <a:off x="228601" y="1066800"/>
          <a:ext cx="8686799" cy="4284422"/>
        </p:xfrm>
        <a:graphic>
          <a:graphicData uri="http://schemas.openxmlformats.org/drawingml/2006/table">
            <a:tbl>
              <a:tblPr firstRow="1" bandRow="1">
                <a:tableStyleId>{5C22544A-7EE6-4342-B048-85BDC9FD1C3A}</a:tableStyleId>
              </a:tblPr>
              <a:tblGrid>
                <a:gridCol w="723900"/>
                <a:gridCol w="1930400"/>
                <a:gridCol w="1367366"/>
                <a:gridCol w="1286934"/>
                <a:gridCol w="1126066"/>
                <a:gridCol w="965200"/>
                <a:gridCol w="1286933"/>
              </a:tblGrid>
              <a:tr h="550879">
                <a:tc>
                  <a:txBody>
                    <a:bodyPr/>
                    <a:lstStyle/>
                    <a:p>
                      <a:r>
                        <a:rPr lang="en-US" sz="1400" dirty="0" smtClean="0">
                          <a:solidFill>
                            <a:schemeClr val="tx1"/>
                          </a:solidFill>
                        </a:rPr>
                        <a:t>State</a:t>
                      </a:r>
                      <a:endParaRPr lang="en-US" sz="1400" dirty="0">
                        <a:solidFill>
                          <a:schemeClr val="tx1"/>
                        </a:solidFill>
                      </a:endParaRPr>
                    </a:p>
                  </a:txBody>
                  <a:tcPr/>
                </a:tc>
                <a:tc>
                  <a:txBody>
                    <a:bodyPr/>
                    <a:lstStyle/>
                    <a:p>
                      <a:r>
                        <a:rPr lang="en-US" sz="1400" dirty="0" smtClean="0">
                          <a:solidFill>
                            <a:schemeClr val="tx1"/>
                          </a:solidFill>
                        </a:rPr>
                        <a:t>Name</a:t>
                      </a:r>
                      <a:endParaRPr lang="en-US" sz="1400" dirty="0">
                        <a:solidFill>
                          <a:schemeClr val="tx1"/>
                        </a:solidFill>
                      </a:endParaRPr>
                    </a:p>
                  </a:txBody>
                  <a:tcPr/>
                </a:tc>
                <a:tc>
                  <a:txBody>
                    <a:bodyPr/>
                    <a:lstStyle/>
                    <a:p>
                      <a:r>
                        <a:rPr lang="en-US" sz="1400" dirty="0" smtClean="0">
                          <a:solidFill>
                            <a:schemeClr val="tx1"/>
                          </a:solidFill>
                        </a:rPr>
                        <a:t>Type</a:t>
                      </a:r>
                      <a:endParaRPr lang="en-US" sz="1400" dirty="0">
                        <a:solidFill>
                          <a:schemeClr val="tx1"/>
                        </a:solidFill>
                      </a:endParaRPr>
                    </a:p>
                  </a:txBody>
                  <a:tcPr/>
                </a:tc>
                <a:tc>
                  <a:txBody>
                    <a:bodyPr/>
                    <a:lstStyle/>
                    <a:p>
                      <a:r>
                        <a:rPr lang="en-US" sz="1400" dirty="0" smtClean="0">
                          <a:solidFill>
                            <a:schemeClr val="tx1"/>
                          </a:solidFill>
                        </a:rPr>
                        <a:t># of</a:t>
                      </a:r>
                      <a:r>
                        <a:rPr lang="en-US" sz="1400" baseline="0" dirty="0" smtClean="0">
                          <a:solidFill>
                            <a:schemeClr val="tx1"/>
                          </a:solidFill>
                        </a:rPr>
                        <a:t> measures</a:t>
                      </a:r>
                      <a:endParaRPr lang="en-US" sz="1400" baseline="30000" dirty="0">
                        <a:solidFill>
                          <a:schemeClr val="tx1"/>
                        </a:solidFill>
                      </a:endParaRPr>
                    </a:p>
                  </a:txBody>
                  <a:tcPr/>
                </a:tc>
                <a:tc>
                  <a:txBody>
                    <a:bodyPr/>
                    <a:lstStyle/>
                    <a:p>
                      <a:r>
                        <a:rPr lang="en-US" sz="1400" dirty="0" smtClean="0">
                          <a:solidFill>
                            <a:schemeClr val="tx1"/>
                          </a:solidFill>
                        </a:rPr>
                        <a:t>NQF-endorsed</a:t>
                      </a:r>
                      <a:endParaRPr lang="en-US" sz="1400" dirty="0">
                        <a:solidFill>
                          <a:schemeClr val="tx1"/>
                        </a:solidFill>
                      </a:endParaRPr>
                    </a:p>
                  </a:txBody>
                  <a:tcPr/>
                </a:tc>
                <a:tc>
                  <a:txBody>
                    <a:bodyPr/>
                    <a:lstStyle/>
                    <a:p>
                      <a:r>
                        <a:rPr lang="en-US" sz="1400" dirty="0" smtClean="0">
                          <a:solidFill>
                            <a:schemeClr val="tx1"/>
                          </a:solidFill>
                        </a:rPr>
                        <a:t>Modified</a:t>
                      </a:r>
                      <a:endParaRPr lang="en-US" sz="1400" dirty="0">
                        <a:solidFill>
                          <a:schemeClr val="tx1"/>
                        </a:solidFill>
                      </a:endParaRPr>
                    </a:p>
                  </a:txBody>
                  <a:tcPr/>
                </a:tc>
                <a:tc>
                  <a:txBody>
                    <a:bodyPr/>
                    <a:lstStyle/>
                    <a:p>
                      <a:r>
                        <a:rPr lang="en-US" sz="1400" baseline="0" dirty="0" smtClean="0">
                          <a:solidFill>
                            <a:schemeClr val="tx1"/>
                          </a:solidFill>
                        </a:rPr>
                        <a:t>Homegrown</a:t>
                      </a:r>
                      <a:endParaRPr lang="en-US" sz="1400" dirty="0">
                        <a:solidFill>
                          <a:schemeClr val="tx1"/>
                        </a:solidFill>
                      </a:endParaRPr>
                    </a:p>
                  </a:txBody>
                  <a:tcPr/>
                </a:tc>
              </a:tr>
              <a:tr h="394256">
                <a:tc>
                  <a:txBody>
                    <a:bodyPr/>
                    <a:lstStyle/>
                    <a:p>
                      <a:pPr algn="ctr" fontAlgn="ctr"/>
                      <a:r>
                        <a:rPr lang="en-US" sz="1600" b="0" i="0" u="none" strike="noStrike" dirty="0">
                          <a:solidFill>
                            <a:srgbClr val="000000"/>
                          </a:solidFill>
                          <a:effectLst/>
                          <a:latin typeface="+mn-lt"/>
                        </a:rPr>
                        <a:t>RI</a:t>
                      </a:r>
                    </a:p>
                  </a:txBody>
                  <a:tcPr marL="0" marR="0" marT="0" marB="0" anchor="ctr"/>
                </a:tc>
                <a:tc>
                  <a:txBody>
                    <a:bodyPr/>
                    <a:lstStyle/>
                    <a:p>
                      <a:pPr marL="91440" algn="l" fontAlgn="ctr"/>
                      <a:r>
                        <a:rPr lang="en-US" sz="1600" b="0" i="0" u="none" strike="noStrike" dirty="0">
                          <a:solidFill>
                            <a:srgbClr val="000000"/>
                          </a:solidFill>
                          <a:effectLst/>
                          <a:latin typeface="+mn-lt"/>
                        </a:rPr>
                        <a:t>RI PCMH (CSI)</a:t>
                      </a:r>
                    </a:p>
                  </a:txBody>
                  <a:tcPr marL="0" marR="0" marT="0" marB="0" anchor="ctr"/>
                </a:tc>
                <a:tc>
                  <a:txBody>
                    <a:bodyPr/>
                    <a:lstStyle/>
                    <a:p>
                      <a:pPr marL="91440" algn="l" fontAlgn="ctr"/>
                      <a:r>
                        <a:rPr lang="en-US" sz="1600" b="0" i="0" u="none" strike="noStrike">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80%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777711">
                <a:tc>
                  <a:txBody>
                    <a:bodyPr/>
                    <a:lstStyle/>
                    <a:p>
                      <a:pPr algn="ctr" fontAlgn="ctr"/>
                      <a:r>
                        <a:rPr lang="en-US" sz="1600" b="0" i="0" u="none" strike="noStrike" dirty="0">
                          <a:solidFill>
                            <a:srgbClr val="000000"/>
                          </a:solidFill>
                          <a:effectLst/>
                          <a:latin typeface="+mn-lt"/>
                        </a:rPr>
                        <a:t>TX</a:t>
                      </a:r>
                    </a:p>
                  </a:txBody>
                  <a:tcPr marL="0" marR="0" marT="0" marB="0" anchor="ctr"/>
                </a:tc>
                <a:tc>
                  <a:txBody>
                    <a:bodyPr/>
                    <a:lstStyle/>
                    <a:p>
                      <a:pPr marL="91440" algn="l" fontAlgn="ctr"/>
                      <a:r>
                        <a:rPr lang="en-US" sz="1600" b="0" i="0" u="none" strike="noStrike" dirty="0">
                          <a:solidFill>
                            <a:srgbClr val="000000"/>
                          </a:solidFill>
                          <a:effectLst/>
                          <a:latin typeface="+mn-lt"/>
                        </a:rPr>
                        <a:t>TX Delivery System Reform Incentive Program</a:t>
                      </a: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dirty="0">
                          <a:solidFill>
                            <a:srgbClr val="000000"/>
                          </a:solidFill>
                          <a:effectLst/>
                          <a:latin typeface="+mn-lt"/>
                        </a:rPr>
                        <a:t>108</a:t>
                      </a:r>
                    </a:p>
                  </a:txBody>
                  <a:tcPr marL="0" marR="0" marT="0" marB="0" anchor="ctr"/>
                </a:tc>
                <a:tc>
                  <a:txBody>
                    <a:bodyPr/>
                    <a:lstStyle/>
                    <a:p>
                      <a:pPr algn="ctr" fontAlgn="ctr"/>
                      <a:r>
                        <a:rPr lang="en-US" sz="1600" b="0" i="0" u="none" strike="noStrike">
                          <a:solidFill>
                            <a:srgbClr val="000000"/>
                          </a:solidFill>
                          <a:effectLst/>
                          <a:latin typeface="+mn-lt"/>
                        </a:rPr>
                        <a:t>35%</a:t>
                      </a:r>
                    </a:p>
                  </a:txBody>
                  <a:tcPr marL="0" marR="0" marT="0" marB="0" anchor="ctr"/>
                </a:tc>
                <a:tc>
                  <a:txBody>
                    <a:bodyPr/>
                    <a:lstStyle/>
                    <a:p>
                      <a:pPr algn="ctr" fontAlgn="ctr"/>
                      <a:r>
                        <a:rPr lang="en-US" sz="1600" b="0" i="0" u="none" strike="noStrike">
                          <a:solidFill>
                            <a:srgbClr val="000000"/>
                          </a:solidFill>
                          <a:effectLst/>
                          <a:latin typeface="+mn-lt"/>
                        </a:rPr>
                        <a:t>2%</a:t>
                      </a:r>
                    </a:p>
                  </a:txBody>
                  <a:tcPr marL="0" marR="0" marT="0" marB="0" anchor="ctr"/>
                </a:tc>
                <a:tc>
                  <a:txBody>
                    <a:bodyPr/>
                    <a:lstStyle/>
                    <a:p>
                      <a:pPr algn="ctr" fontAlgn="ctr"/>
                      <a:r>
                        <a:rPr lang="en-US" sz="1600" b="0" i="0" u="none" strike="noStrike">
                          <a:solidFill>
                            <a:srgbClr val="000000"/>
                          </a:solidFill>
                          <a:effectLst/>
                          <a:latin typeface="+mn-lt"/>
                        </a:rPr>
                        <a:t>30%</a:t>
                      </a:r>
                    </a:p>
                  </a:txBody>
                  <a:tcPr marL="0" marR="0" marT="0" marB="0" anchor="ctr"/>
                </a:tc>
              </a:tr>
              <a:tr h="394256">
                <a:tc>
                  <a:txBody>
                    <a:bodyPr/>
                    <a:lstStyle/>
                    <a:p>
                      <a:pPr algn="ctr" fontAlgn="ctr"/>
                      <a:r>
                        <a:rPr lang="en-US" sz="1600" b="0" i="0" u="none" strike="noStrike" dirty="0">
                          <a:solidFill>
                            <a:srgbClr val="000000"/>
                          </a:solidFill>
                          <a:effectLst/>
                          <a:latin typeface="+mn-lt"/>
                        </a:rPr>
                        <a:t>UT</a:t>
                      </a:r>
                    </a:p>
                  </a:txBody>
                  <a:tcPr marL="0" marR="0" marT="0" marB="0" anchor="ctr"/>
                </a:tc>
                <a:tc>
                  <a:txBody>
                    <a:bodyPr/>
                    <a:lstStyle/>
                    <a:p>
                      <a:pPr marL="91440" algn="l" fontAlgn="ctr"/>
                      <a:r>
                        <a:rPr lang="en-US" sz="1600" b="0" i="0" u="none" strike="noStrike" dirty="0">
                          <a:solidFill>
                            <a:srgbClr val="000000"/>
                          </a:solidFill>
                          <a:effectLst/>
                          <a:latin typeface="+mn-lt"/>
                        </a:rPr>
                        <a:t>UT </a:t>
                      </a:r>
                      <a:r>
                        <a:rPr lang="en-US" sz="1600" b="0" i="0" u="none" strike="noStrike" dirty="0" smtClean="0">
                          <a:solidFill>
                            <a:srgbClr val="000000"/>
                          </a:solidFill>
                          <a:effectLst/>
                          <a:latin typeface="+mn-lt"/>
                        </a:rPr>
                        <a:t>Dept. </a:t>
                      </a:r>
                      <a:r>
                        <a:rPr lang="en-US" sz="1600" b="0" i="0" u="none" strike="noStrike" dirty="0">
                          <a:solidFill>
                            <a:srgbClr val="000000"/>
                          </a:solidFill>
                          <a:effectLst/>
                          <a:latin typeface="+mn-lt"/>
                        </a:rPr>
                        <a:t>of </a:t>
                      </a:r>
                      <a:r>
                        <a:rPr lang="en-US" sz="1600" b="0" i="0" u="none" strike="noStrike" dirty="0" smtClean="0">
                          <a:solidFill>
                            <a:srgbClr val="000000"/>
                          </a:solidFill>
                          <a:effectLst/>
                          <a:latin typeface="+mn-lt"/>
                        </a:rPr>
                        <a:t>Health</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smtClean="0">
                          <a:solidFill>
                            <a:srgbClr val="000000"/>
                          </a:solidFill>
                          <a:effectLst/>
                          <a:latin typeface="+mn-lt"/>
                        </a:rPr>
                        <a:t>Other Provider</a:t>
                      </a:r>
                      <a:endParaRPr lang="en-US" sz="1600" b="0" i="0" u="none" strike="noStrike" dirty="0">
                        <a:solidFill>
                          <a:srgbClr val="000000"/>
                        </a:solidFill>
                        <a:effectLst/>
                        <a:latin typeface="+mn-lt"/>
                      </a:endParaRPr>
                    </a:p>
                  </a:txBody>
                  <a:tcPr marL="0" marR="0" marT="0" marB="0" anchor="ctr"/>
                </a:tc>
                <a:tc>
                  <a:txBody>
                    <a:bodyPr/>
                    <a:lstStyle/>
                    <a:p>
                      <a:pPr algn="ctr" fontAlgn="ctr"/>
                      <a:r>
                        <a:rPr lang="en-US" sz="1600" b="0" i="0" u="none" strike="noStrike">
                          <a:solidFill>
                            <a:srgbClr val="000000"/>
                          </a:solidFill>
                          <a:effectLst/>
                          <a:latin typeface="+mn-lt"/>
                        </a:rPr>
                        <a:t>5</a:t>
                      </a:r>
                    </a:p>
                  </a:txBody>
                  <a:tcPr marL="0" marR="0" marT="0" marB="0" anchor="ctr"/>
                </a:tc>
                <a:tc>
                  <a:txBody>
                    <a:bodyPr/>
                    <a:lstStyle/>
                    <a:p>
                      <a:pPr algn="ctr" fontAlgn="ctr"/>
                      <a:r>
                        <a:rPr lang="en-US" sz="1600" b="0" i="0" u="none" strike="noStrike">
                          <a:solidFill>
                            <a:srgbClr val="000000"/>
                          </a:solidFill>
                          <a:effectLst/>
                          <a:latin typeface="+mn-lt"/>
                        </a:rPr>
                        <a:t>60%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UT</a:t>
                      </a:r>
                    </a:p>
                  </a:txBody>
                  <a:tcPr marL="0" marR="0" marT="0" marB="0" anchor="ctr"/>
                </a:tc>
                <a:tc>
                  <a:txBody>
                    <a:bodyPr/>
                    <a:lstStyle/>
                    <a:p>
                      <a:pPr marL="91440" algn="l" fontAlgn="ctr"/>
                      <a:r>
                        <a:rPr lang="en-US" sz="1600" b="0" i="0" u="none" strike="noStrike" dirty="0" smtClean="0">
                          <a:solidFill>
                            <a:srgbClr val="000000"/>
                          </a:solidFill>
                          <a:effectLst/>
                          <a:latin typeface="+mn-lt"/>
                        </a:rPr>
                        <a:t>Health Insight </a:t>
                      </a:r>
                      <a:r>
                        <a:rPr lang="en-US" sz="1600" b="0" i="0" u="none" strike="noStrike" dirty="0">
                          <a:solidFill>
                            <a:srgbClr val="000000"/>
                          </a:solidFill>
                          <a:effectLst/>
                          <a:latin typeface="+mn-lt"/>
                        </a:rPr>
                        <a:t>Utah </a:t>
                      </a:r>
                    </a:p>
                  </a:txBody>
                  <a:tcPr marL="0" marR="0" marT="0" marB="0" anchor="ctr"/>
                </a:tc>
                <a:tc>
                  <a:txBody>
                    <a:bodyPr/>
                    <a:lstStyle/>
                    <a:p>
                      <a:pPr marL="91440" algn="l" fontAlgn="ctr"/>
                      <a:r>
                        <a:rPr lang="en-US" sz="1600" b="0" i="0" u="none" strike="noStrike" dirty="0">
                          <a:solidFill>
                            <a:srgbClr val="000000"/>
                          </a:solidFill>
                          <a:effectLst/>
                          <a:latin typeface="+mn-lt"/>
                        </a:rPr>
                        <a:t>Regional Collaborative</a:t>
                      </a:r>
                    </a:p>
                  </a:txBody>
                  <a:tcPr marL="0" marR="0" marT="0" marB="0" anchor="ctr"/>
                </a:tc>
                <a:tc>
                  <a:txBody>
                    <a:bodyPr/>
                    <a:lstStyle/>
                    <a:p>
                      <a:pPr algn="ctr" fontAlgn="ctr"/>
                      <a:r>
                        <a:rPr lang="en-US" sz="1600" b="0" i="0" u="none" strike="noStrike">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VT</a:t>
                      </a:r>
                    </a:p>
                  </a:txBody>
                  <a:tcPr marL="0" marR="0" marT="0" marB="0" anchor="ctr"/>
                </a:tc>
                <a:tc>
                  <a:txBody>
                    <a:bodyPr/>
                    <a:lstStyle/>
                    <a:p>
                      <a:pPr marL="91440" algn="l" fontAlgn="ctr"/>
                      <a:r>
                        <a:rPr lang="en-US" sz="1600" b="0" i="0" u="none" strike="noStrike" dirty="0">
                          <a:solidFill>
                            <a:srgbClr val="000000"/>
                          </a:solidFill>
                          <a:effectLst/>
                          <a:latin typeface="+mn-lt"/>
                        </a:rPr>
                        <a:t>VT ACO Measures Work Group</a:t>
                      </a:r>
                    </a:p>
                  </a:txBody>
                  <a:tcPr marL="0" marR="0" marT="0" marB="0" anchor="ctr"/>
                </a:tc>
                <a:tc>
                  <a:txBody>
                    <a:bodyPr/>
                    <a:lstStyle/>
                    <a:p>
                      <a:pPr marL="91440" algn="l" fontAlgn="ctr"/>
                      <a:r>
                        <a:rPr lang="en-US" sz="1600" b="0" i="0" u="none" strike="noStrike" dirty="0">
                          <a:solidFill>
                            <a:srgbClr val="000000"/>
                          </a:solidFill>
                          <a:effectLst/>
                          <a:latin typeface="+mn-lt"/>
                        </a:rPr>
                        <a:t>ACO</a:t>
                      </a:r>
                    </a:p>
                  </a:txBody>
                  <a:tcPr marL="0" marR="0" marT="0" marB="0" anchor="ctr"/>
                </a:tc>
                <a:tc>
                  <a:txBody>
                    <a:bodyPr/>
                    <a:lstStyle/>
                    <a:p>
                      <a:pPr algn="ctr" fontAlgn="ctr"/>
                      <a:r>
                        <a:rPr lang="en-US" sz="1600" b="0" i="0" u="none" strike="noStrike">
                          <a:solidFill>
                            <a:srgbClr val="000000"/>
                          </a:solidFill>
                          <a:effectLst/>
                          <a:latin typeface="+mn-lt"/>
                        </a:rPr>
                        <a:t>37</a:t>
                      </a:r>
                    </a:p>
                  </a:txBody>
                  <a:tcPr marL="0" marR="0" marT="0" marB="0" anchor="ctr"/>
                </a:tc>
                <a:tc>
                  <a:txBody>
                    <a:bodyPr/>
                    <a:lstStyle/>
                    <a:p>
                      <a:pPr algn="ctr" fontAlgn="ctr"/>
                      <a:r>
                        <a:rPr lang="en-US" sz="1600" b="0" i="0" u="none" strike="noStrike">
                          <a:solidFill>
                            <a:srgbClr val="000000"/>
                          </a:solidFill>
                          <a:effectLst/>
                          <a:latin typeface="+mn-lt"/>
                        </a:rPr>
                        <a:t>54%</a:t>
                      </a:r>
                    </a:p>
                  </a:txBody>
                  <a:tcPr marL="0" marR="0" marT="0" marB="0" anchor="ctr"/>
                </a:tc>
                <a:tc>
                  <a:txBody>
                    <a:bodyPr/>
                    <a:lstStyle/>
                    <a:p>
                      <a:pPr algn="ctr" fontAlgn="ctr"/>
                      <a:r>
                        <a:rPr lang="en-US" sz="1600" b="0" i="0" u="none" strike="noStrike">
                          <a:solidFill>
                            <a:srgbClr val="000000"/>
                          </a:solidFill>
                          <a:effectLst/>
                          <a:latin typeface="+mn-lt"/>
                        </a:rPr>
                        <a:t>11%</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WA</a:t>
                      </a:r>
                    </a:p>
                  </a:txBody>
                  <a:tcPr marL="0" marR="0" marT="0" marB="0" anchor="ctr"/>
                </a:tc>
                <a:tc>
                  <a:txBody>
                    <a:bodyPr/>
                    <a:lstStyle/>
                    <a:p>
                      <a:pPr marL="91440" algn="l" fontAlgn="ctr"/>
                      <a:r>
                        <a:rPr lang="en-US" sz="1600" b="0" i="0" u="none" strike="noStrike" dirty="0" smtClean="0">
                          <a:solidFill>
                            <a:srgbClr val="000000"/>
                          </a:solidFill>
                          <a:effectLst/>
                          <a:latin typeface="+mn-lt"/>
                        </a:rPr>
                        <a:t>Multi-payer </a:t>
                      </a:r>
                      <a:r>
                        <a:rPr lang="en-US" sz="1600" b="0" i="0" u="none" strike="noStrike" dirty="0">
                          <a:solidFill>
                            <a:srgbClr val="000000"/>
                          </a:solidFill>
                          <a:effectLst/>
                          <a:latin typeface="+mn-lt"/>
                        </a:rPr>
                        <a:t>PCMH</a:t>
                      </a:r>
                    </a:p>
                  </a:txBody>
                  <a:tcPr marL="0" marR="0" marT="0" marB="0" anchor="ctr"/>
                </a:tc>
                <a:tc>
                  <a:txBody>
                    <a:bodyPr/>
                    <a:lstStyle/>
                    <a:p>
                      <a:pPr marL="91440" algn="l" fontAlgn="ctr"/>
                      <a:r>
                        <a:rPr lang="en-US" sz="1600" b="0" i="0" u="none" strike="noStrike" dirty="0">
                          <a:solidFill>
                            <a:srgbClr val="000000"/>
                          </a:solidFill>
                          <a:effectLst/>
                          <a:latin typeface="+mn-lt"/>
                        </a:rPr>
                        <a:t>PCMH</a:t>
                      </a:r>
                    </a:p>
                  </a:txBody>
                  <a:tcPr marL="0" marR="0" marT="0" marB="0" anchor="ctr"/>
                </a:tc>
                <a:tc>
                  <a:txBody>
                    <a:bodyPr/>
                    <a:lstStyle/>
                    <a:p>
                      <a:pPr algn="ctr" fontAlgn="ctr"/>
                      <a:r>
                        <a:rPr lang="en-US" sz="1600" b="0" i="0" u="none" strike="noStrike">
                          <a:solidFill>
                            <a:srgbClr val="000000"/>
                          </a:solidFill>
                          <a:effectLst/>
                          <a:latin typeface="+mn-lt"/>
                        </a:rPr>
                        <a:t>6</a:t>
                      </a:r>
                    </a:p>
                  </a:txBody>
                  <a:tcPr marL="0" marR="0" marT="0" marB="0" anchor="ctr"/>
                </a:tc>
                <a:tc>
                  <a:txBody>
                    <a:bodyPr/>
                    <a:lstStyle/>
                    <a:p>
                      <a:pPr algn="ctr" fontAlgn="ctr"/>
                      <a:r>
                        <a:rPr lang="en-US" sz="1600" b="0" i="0" u="none" strike="noStrike">
                          <a:solidFill>
                            <a:srgbClr val="000000"/>
                          </a:solidFill>
                          <a:effectLst/>
                          <a:latin typeface="+mn-lt"/>
                        </a:rPr>
                        <a:t>67%</a:t>
                      </a:r>
                    </a:p>
                  </a:txBody>
                  <a:tcPr marL="0" marR="0" marT="0" marB="0" anchor="ctr"/>
                </a:tc>
                <a:tc>
                  <a:txBody>
                    <a:bodyPr/>
                    <a:lstStyle/>
                    <a:p>
                      <a:pPr algn="ctr" fontAlgn="ctr"/>
                      <a:r>
                        <a:rPr lang="en-US" sz="1600" b="0" i="0" u="none" strike="noStrike">
                          <a:solidFill>
                            <a:srgbClr val="000000"/>
                          </a:solidFill>
                          <a:effectLst/>
                          <a:latin typeface="+mn-lt"/>
                        </a:rPr>
                        <a:t>67%</a:t>
                      </a:r>
                    </a:p>
                  </a:txBody>
                  <a:tcPr marL="0" marR="0" marT="0" marB="0" anchor="ctr"/>
                </a:tc>
                <a:tc>
                  <a:txBody>
                    <a:bodyPr/>
                    <a:lstStyle/>
                    <a:p>
                      <a:pPr algn="ctr" fontAlgn="ctr"/>
                      <a:r>
                        <a:rPr lang="en-US" sz="1600" b="0" i="0" u="none" strike="noStrike">
                          <a:solidFill>
                            <a:srgbClr val="000000"/>
                          </a:solidFill>
                          <a:effectLst/>
                          <a:latin typeface="+mn-lt"/>
                        </a:rPr>
                        <a:t>None</a:t>
                      </a:r>
                    </a:p>
                  </a:txBody>
                  <a:tcPr marL="0" marR="0" marT="0" marB="0" anchor="ctr"/>
                </a:tc>
              </a:tr>
              <a:tr h="518474">
                <a:tc>
                  <a:txBody>
                    <a:bodyPr/>
                    <a:lstStyle/>
                    <a:p>
                      <a:pPr algn="ctr" fontAlgn="ctr"/>
                      <a:r>
                        <a:rPr lang="en-US" sz="1600" b="0" i="0" u="none" strike="noStrike" dirty="0">
                          <a:solidFill>
                            <a:srgbClr val="000000"/>
                          </a:solidFill>
                          <a:effectLst/>
                          <a:latin typeface="+mn-lt"/>
                        </a:rPr>
                        <a:t>WI</a:t>
                      </a:r>
                    </a:p>
                  </a:txBody>
                  <a:tcPr marL="0" marR="0" marT="0" marB="0" anchor="ctr"/>
                </a:tc>
                <a:tc>
                  <a:txBody>
                    <a:bodyPr/>
                    <a:lstStyle/>
                    <a:p>
                      <a:pPr marL="91440" algn="l" fontAlgn="ctr"/>
                      <a:r>
                        <a:rPr lang="en-US" sz="1600" b="0" i="0" u="none" strike="noStrike" dirty="0">
                          <a:solidFill>
                            <a:srgbClr val="000000"/>
                          </a:solidFill>
                          <a:effectLst/>
                          <a:latin typeface="+mn-lt"/>
                        </a:rPr>
                        <a:t>WI </a:t>
                      </a:r>
                      <a:r>
                        <a:rPr lang="en-US" sz="1600" b="0" i="0" u="none" strike="noStrike" dirty="0" smtClean="0">
                          <a:solidFill>
                            <a:srgbClr val="000000"/>
                          </a:solidFill>
                          <a:effectLst/>
                          <a:latin typeface="+mn-lt"/>
                        </a:rPr>
                        <a:t>Regional Collaborative</a:t>
                      </a:r>
                      <a:endParaRPr lang="en-US" sz="1600" b="0" i="0" u="none" strike="noStrike" dirty="0">
                        <a:solidFill>
                          <a:srgbClr val="000000"/>
                        </a:solidFill>
                        <a:effectLst/>
                        <a:latin typeface="+mn-lt"/>
                      </a:endParaRPr>
                    </a:p>
                  </a:txBody>
                  <a:tcPr marL="0" marR="0" marT="0" marB="0" anchor="ctr"/>
                </a:tc>
                <a:tc>
                  <a:txBody>
                    <a:bodyPr/>
                    <a:lstStyle/>
                    <a:p>
                      <a:pPr marL="91440" algn="l" fontAlgn="ctr"/>
                      <a:r>
                        <a:rPr lang="en-US" sz="1600" b="0" i="0" u="none" strike="noStrike" dirty="0">
                          <a:solidFill>
                            <a:srgbClr val="000000"/>
                          </a:solidFill>
                          <a:effectLst/>
                          <a:latin typeface="+mn-lt"/>
                        </a:rPr>
                        <a:t>Regional Collaborative</a:t>
                      </a:r>
                    </a:p>
                  </a:txBody>
                  <a:tcPr marL="0" marR="0" marT="0" marB="0" anchor="ctr"/>
                </a:tc>
                <a:tc>
                  <a:txBody>
                    <a:bodyPr/>
                    <a:lstStyle/>
                    <a:p>
                      <a:pPr algn="ctr" fontAlgn="ctr"/>
                      <a:r>
                        <a:rPr lang="en-US" sz="1600" b="0" i="0" u="none" strike="noStrike" dirty="0">
                          <a:solidFill>
                            <a:srgbClr val="000000"/>
                          </a:solidFill>
                          <a:effectLst/>
                          <a:latin typeface="+mn-lt"/>
                        </a:rPr>
                        <a:t>10</a:t>
                      </a:r>
                    </a:p>
                  </a:txBody>
                  <a:tcPr marL="0" marR="0" marT="0" marB="0" anchor="ctr"/>
                </a:tc>
                <a:tc>
                  <a:txBody>
                    <a:bodyPr/>
                    <a:lstStyle/>
                    <a:p>
                      <a:pPr algn="ctr" fontAlgn="ctr"/>
                      <a:r>
                        <a:rPr lang="en-US" sz="1600" b="0" i="0" u="none" strike="noStrike">
                          <a:solidFill>
                            <a:srgbClr val="000000"/>
                          </a:solidFill>
                          <a:effectLst/>
                          <a:latin typeface="+mn-lt"/>
                        </a:rPr>
                        <a:t>80%</a:t>
                      </a:r>
                    </a:p>
                  </a:txBody>
                  <a:tcPr marL="0" marR="0" marT="0" marB="0" anchor="ctr"/>
                </a:tc>
                <a:tc>
                  <a:txBody>
                    <a:bodyPr/>
                    <a:lstStyle/>
                    <a:p>
                      <a:pPr algn="ctr" fontAlgn="ctr"/>
                      <a:r>
                        <a:rPr lang="en-US" sz="1600" b="0" i="0" u="none" strike="noStrike">
                          <a:solidFill>
                            <a:srgbClr val="000000"/>
                          </a:solidFill>
                          <a:effectLst/>
                          <a:latin typeface="+mn-lt"/>
                        </a:rPr>
                        <a:t>100%</a:t>
                      </a:r>
                    </a:p>
                  </a:txBody>
                  <a:tcPr marL="0" marR="0" marT="0" marB="0" anchor="ctr"/>
                </a:tc>
                <a:tc>
                  <a:txBody>
                    <a:bodyPr/>
                    <a:lstStyle/>
                    <a:p>
                      <a:pPr algn="ctr" fontAlgn="ctr"/>
                      <a:r>
                        <a:rPr lang="en-US" sz="1600" b="0" i="0" u="none" strike="noStrike" dirty="0">
                          <a:solidFill>
                            <a:srgbClr val="000000"/>
                          </a:solidFill>
                          <a:effectLst/>
                          <a:latin typeface="+mn-lt"/>
                        </a:rPr>
                        <a:t>None</a:t>
                      </a:r>
                    </a:p>
                  </a:txBody>
                  <a:tcPr marL="0" marR="0" marT="0" marB="0" anchor="ctr"/>
                </a:tc>
              </a:tr>
            </a:tbl>
          </a:graphicData>
        </a:graphic>
      </p:graphicFrame>
    </p:spTree>
    <p:extLst>
      <p:ext uri="{BB962C8B-B14F-4D97-AF65-F5344CB8AC3E}">
        <p14:creationId xmlns:p14="http://schemas.microsoft.com/office/powerpoint/2010/main" val="3968097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915400" cy="1143000"/>
          </a:xfrm>
        </p:spPr>
        <p:txBody>
          <a:bodyPr/>
          <a:lstStyle/>
          <a:p>
            <a:r>
              <a:rPr lang="en-US" dirty="0" smtClean="0"/>
              <a:t>Finding #1</a:t>
            </a:r>
            <a:r>
              <a:rPr lang="en-US" dirty="0"/>
              <a:t>: </a:t>
            </a:r>
            <a:r>
              <a:rPr lang="en-US" dirty="0" smtClean="0"/>
              <a:t>Many </a:t>
            </a:r>
            <a:r>
              <a:rPr lang="en-US" dirty="0"/>
              <a:t>state/regional performance measures for providers </a:t>
            </a:r>
            <a:r>
              <a:rPr lang="en-US" dirty="0" smtClean="0"/>
              <a:t>are in </a:t>
            </a:r>
            <a:r>
              <a:rPr lang="en-US" dirty="0"/>
              <a:t>use </a:t>
            </a:r>
            <a:r>
              <a:rPr lang="en-US" dirty="0" smtClean="0"/>
              <a:t>today</a:t>
            </a:r>
            <a:endParaRPr lang="en-US" dirty="0"/>
          </a:p>
        </p:txBody>
      </p:sp>
      <p:sp>
        <p:nvSpPr>
          <p:cNvPr id="3" name="Content Placeholder 2"/>
          <p:cNvSpPr>
            <a:spLocks noGrp="1"/>
          </p:cNvSpPr>
          <p:nvPr>
            <p:ph idx="1"/>
          </p:nvPr>
        </p:nvSpPr>
        <p:spPr>
          <a:xfrm>
            <a:off x="381000" y="1143000"/>
            <a:ext cx="8534400" cy="5562600"/>
          </a:xfrm>
        </p:spPr>
        <p:txBody>
          <a:bodyPr/>
          <a:lstStyle/>
          <a:p>
            <a:pPr marL="63500" indent="-63500"/>
            <a:r>
              <a:rPr lang="en-US" dirty="0" smtClean="0"/>
              <a:t>In total, we identified </a:t>
            </a:r>
            <a:r>
              <a:rPr lang="en-US" b="1" dirty="0" smtClean="0">
                <a:solidFill>
                  <a:srgbClr val="C00000"/>
                </a:solidFill>
              </a:rPr>
              <a:t>1367</a:t>
            </a:r>
            <a:r>
              <a:rPr lang="en-US" dirty="0" smtClean="0"/>
              <a:t> measures across the 48 measure sets</a:t>
            </a:r>
          </a:p>
          <a:p>
            <a:pPr marL="463550" lvl="1" indent="-63500"/>
            <a:r>
              <a:rPr lang="en-US" dirty="0" smtClean="0"/>
              <a:t> This is counting the measures as NQF counts them, or if the measure was not NQF-endorsed, as the program counts them</a:t>
            </a:r>
          </a:p>
          <a:p>
            <a:pPr marL="63500" indent="-63500"/>
            <a:endParaRPr lang="en-US" dirty="0" smtClean="0"/>
          </a:p>
          <a:p>
            <a:pPr marL="63500" indent="-63500"/>
            <a:r>
              <a:rPr lang="en-US" dirty="0" smtClean="0"/>
              <a:t>We identified </a:t>
            </a:r>
            <a:r>
              <a:rPr lang="en-US" b="1" dirty="0" smtClean="0">
                <a:solidFill>
                  <a:srgbClr val="C00000"/>
                </a:solidFill>
              </a:rPr>
              <a:t>509</a:t>
            </a:r>
            <a:r>
              <a:rPr lang="en-US" dirty="0" smtClean="0"/>
              <a:t> distinct measures</a:t>
            </a:r>
          </a:p>
          <a:p>
            <a:pPr marL="463550" lvl="1" indent="-63500"/>
            <a:r>
              <a:rPr lang="en-US" dirty="0" smtClean="0"/>
              <a:t> If </a:t>
            </a:r>
            <a:r>
              <a:rPr lang="en-US" dirty="0"/>
              <a:t>a measure showed up in multiple measure sets, we only counted it once </a:t>
            </a:r>
            <a:endParaRPr lang="en-US" dirty="0" smtClean="0"/>
          </a:p>
          <a:p>
            <a:pPr marL="463550" lvl="1" indent="-63500"/>
            <a:r>
              <a:rPr lang="en-US" dirty="0" smtClean="0"/>
              <a:t> If </a:t>
            </a:r>
            <a:r>
              <a:rPr lang="en-US" dirty="0"/>
              <a:t>a program used a measure multiple times </a:t>
            </a:r>
            <a:r>
              <a:rPr lang="en-US" dirty="0" smtClean="0"/>
              <a:t>(i.e., variations </a:t>
            </a:r>
            <a:r>
              <a:rPr lang="en-US" dirty="0"/>
              <a:t>on a theme) we also only counted it </a:t>
            </a:r>
            <a:r>
              <a:rPr lang="en-US" dirty="0" smtClean="0"/>
              <a:t>once</a:t>
            </a:r>
            <a:endParaRPr lang="en-US" dirty="0"/>
          </a:p>
          <a:p>
            <a:pPr marL="63500" indent="-63500"/>
            <a:endParaRPr lang="en-US" dirty="0" smtClean="0"/>
          </a:p>
          <a:p>
            <a:pPr marL="63500" indent="-63500"/>
            <a:r>
              <a:rPr lang="en-US" dirty="0" smtClean="0"/>
              <a:t> We excluded 53 additional hospital measures from the analysis.</a:t>
            </a:r>
          </a:p>
          <a:p>
            <a:pPr marL="63500" indent="-63500"/>
            <a:endParaRPr lang="en-US" dirty="0" smtClean="0"/>
          </a:p>
          <a:p>
            <a:pPr marL="463550" lvl="1" indent="-63500"/>
            <a:endParaRPr lang="en-US" dirty="0" smtClean="0"/>
          </a:p>
        </p:txBody>
      </p:sp>
      <p:sp>
        <p:nvSpPr>
          <p:cNvPr id="4" name="Slide Number Placeholder 3"/>
          <p:cNvSpPr>
            <a:spLocks noGrp="1"/>
          </p:cNvSpPr>
          <p:nvPr>
            <p:ph type="sldNum" sz="quarter" idx="10"/>
          </p:nvPr>
        </p:nvSpPr>
        <p:spPr/>
        <p:txBody>
          <a:bodyPr/>
          <a:lstStyle/>
          <a:p>
            <a:fld id="{6CDFDD91-9DC5-443A-B5D4-A4D827708E68}" type="slidenum">
              <a:rPr lang="en-US" smtClean="0"/>
              <a:pPr/>
              <a:t>5</a:t>
            </a:fld>
            <a:endParaRPr lang="en-US"/>
          </a:p>
        </p:txBody>
      </p:sp>
    </p:spTree>
    <p:extLst>
      <p:ext uri="{BB962C8B-B14F-4D97-AF65-F5344CB8AC3E}">
        <p14:creationId xmlns:p14="http://schemas.microsoft.com/office/powerpoint/2010/main" val="2106761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94893773"/>
              </p:ext>
            </p:extLst>
          </p:nvPr>
        </p:nvGraphicFramePr>
        <p:xfrm>
          <a:off x="-381000" y="914400"/>
          <a:ext cx="10058400" cy="5791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6</a:t>
            </a:fld>
            <a:endParaRPr lang="en-US"/>
          </a:p>
        </p:txBody>
      </p:sp>
      <p:sp>
        <p:nvSpPr>
          <p:cNvPr id="6" name="TextBox 5"/>
          <p:cNvSpPr txBox="1"/>
          <p:nvPr/>
        </p:nvSpPr>
        <p:spPr>
          <a:xfrm>
            <a:off x="2099733" y="6248400"/>
            <a:ext cx="4851399" cy="646331"/>
          </a:xfrm>
          <a:prstGeom prst="rect">
            <a:avLst/>
          </a:prstGeom>
          <a:noFill/>
        </p:spPr>
        <p:txBody>
          <a:bodyPr wrap="square" rtlCol="0">
            <a:spAutoFit/>
          </a:bodyPr>
          <a:lstStyle/>
          <a:p>
            <a:pPr algn="ctr"/>
            <a:r>
              <a:rPr lang="en-US" dirty="0" smtClean="0"/>
              <a:t>Distinct measures by domain</a:t>
            </a:r>
          </a:p>
          <a:p>
            <a:pPr algn="ctr"/>
            <a:r>
              <a:rPr lang="en-US" i="1" dirty="0" smtClean="0"/>
              <a:t>n = 509</a:t>
            </a:r>
            <a:endParaRPr lang="en-US" i="1" dirty="0"/>
          </a:p>
        </p:txBody>
      </p:sp>
      <p:cxnSp>
        <p:nvCxnSpPr>
          <p:cNvPr id="7" name="Straight Connector 6"/>
          <p:cNvCxnSpPr/>
          <p:nvPr/>
        </p:nvCxnSpPr>
        <p:spPr bwMode="auto">
          <a:xfrm flipH="1">
            <a:off x="2590800" y="6553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9" name="Title 1"/>
          <p:cNvSpPr>
            <a:spLocks noGrp="1"/>
          </p:cNvSpPr>
          <p:nvPr>
            <p:ph type="title"/>
          </p:nvPr>
        </p:nvSpPr>
        <p:spPr>
          <a:xfrm>
            <a:off x="228600" y="-76200"/>
            <a:ext cx="8915400" cy="1143000"/>
          </a:xfrm>
        </p:spPr>
        <p:txBody>
          <a:bodyPr/>
          <a:lstStyle/>
          <a:p>
            <a:r>
              <a:rPr lang="en-US" dirty="0"/>
              <a:t>Programs use measures across all of the domains</a:t>
            </a:r>
          </a:p>
        </p:txBody>
      </p:sp>
    </p:spTree>
    <p:extLst>
      <p:ext uri="{BB962C8B-B14F-4D97-AF65-F5344CB8AC3E}">
        <p14:creationId xmlns:p14="http://schemas.microsoft.com/office/powerpoint/2010/main" val="3537760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143000"/>
          </a:xfrm>
        </p:spPr>
        <p:txBody>
          <a:bodyPr/>
          <a:lstStyle/>
          <a:p>
            <a:r>
              <a:rPr lang="en-US" dirty="0" smtClean="0"/>
              <a:t>Most implemented measures are for adults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79867256"/>
              </p:ext>
            </p:extLst>
          </p:nvPr>
        </p:nvGraphicFramePr>
        <p:xfrm>
          <a:off x="-1371600" y="1062798"/>
          <a:ext cx="84582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6CDFDD91-9DC5-443A-B5D4-A4D827708E68}" type="slidenum">
              <a:rPr lang="en-US" smtClean="0"/>
              <a:pPr/>
              <a:t>7</a:t>
            </a:fld>
            <a:endParaRPr lang="en-US"/>
          </a:p>
        </p:txBody>
      </p:sp>
      <p:sp>
        <p:nvSpPr>
          <p:cNvPr id="6" name="TextBox 5"/>
          <p:cNvSpPr txBox="1"/>
          <p:nvPr/>
        </p:nvSpPr>
        <p:spPr>
          <a:xfrm>
            <a:off x="381000" y="5638800"/>
            <a:ext cx="4851399" cy="646331"/>
          </a:xfrm>
          <a:prstGeom prst="rect">
            <a:avLst/>
          </a:prstGeom>
          <a:noFill/>
        </p:spPr>
        <p:txBody>
          <a:bodyPr wrap="square" rtlCol="0">
            <a:spAutoFit/>
          </a:bodyPr>
          <a:lstStyle/>
          <a:p>
            <a:pPr algn="ctr"/>
            <a:r>
              <a:rPr lang="en-US" dirty="0" smtClean="0"/>
              <a:t>Measures by age group</a:t>
            </a:r>
          </a:p>
          <a:p>
            <a:pPr algn="ctr"/>
            <a:r>
              <a:rPr lang="en-US" i="1" dirty="0" smtClean="0"/>
              <a:t>n = 1367</a:t>
            </a:r>
            <a:endParaRPr lang="en-US" i="1" dirty="0"/>
          </a:p>
        </p:txBody>
      </p:sp>
      <p:cxnSp>
        <p:nvCxnSpPr>
          <p:cNvPr id="7" name="Straight Connector 6"/>
          <p:cNvCxnSpPr/>
          <p:nvPr/>
        </p:nvCxnSpPr>
        <p:spPr bwMode="auto">
          <a:xfrm flipH="1">
            <a:off x="838200" y="5947602"/>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3" name="Content Placeholder 2"/>
          <p:cNvSpPr txBox="1">
            <a:spLocks/>
          </p:cNvSpPr>
          <p:nvPr/>
        </p:nvSpPr>
        <p:spPr bwMode="auto">
          <a:xfrm>
            <a:off x="5105400" y="2205335"/>
            <a:ext cx="3886200" cy="43478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57768E"/>
              </a:buClr>
              <a:buFont typeface="Wingdings" pitchFamily="16" charset="2"/>
              <a:buChar char="§"/>
              <a:defRPr sz="2400">
                <a:solidFill>
                  <a:srgbClr val="25325B"/>
                </a:solidFill>
                <a:latin typeface="+mn-lt"/>
                <a:ea typeface="+mn-ea"/>
                <a:cs typeface="+mn-cs"/>
              </a:defRPr>
            </a:lvl1pPr>
            <a:lvl2pPr marL="742950" indent="-285750" algn="l" rtl="0" eaLnBrk="1" fontAlgn="base" hangingPunct="1">
              <a:spcBef>
                <a:spcPct val="20000"/>
              </a:spcBef>
              <a:spcAft>
                <a:spcPct val="0"/>
              </a:spcAft>
              <a:buChar char="–"/>
              <a:defRPr sz="2000">
                <a:solidFill>
                  <a:srgbClr val="486176"/>
                </a:solidFill>
                <a:latin typeface="+mn-lt"/>
                <a:ea typeface="+mn-ea"/>
              </a:defRPr>
            </a:lvl2pPr>
            <a:lvl3pPr marL="1143000" indent="-228600" algn="l" rtl="0" eaLnBrk="1" fontAlgn="base" hangingPunct="1">
              <a:spcBef>
                <a:spcPct val="20000"/>
              </a:spcBef>
              <a:spcAft>
                <a:spcPct val="0"/>
              </a:spcAft>
              <a:buChar char="•"/>
              <a:defRPr>
                <a:solidFill>
                  <a:srgbClr val="25325B"/>
                </a:solidFill>
                <a:latin typeface="+mn-lt"/>
                <a:ea typeface="+mn-ea"/>
              </a:defRPr>
            </a:lvl3pPr>
            <a:lvl4pPr marL="1600200" indent="-228600" algn="l" rtl="0" eaLnBrk="1" fontAlgn="base" hangingPunct="1">
              <a:spcBef>
                <a:spcPct val="20000"/>
              </a:spcBef>
              <a:spcAft>
                <a:spcPct val="0"/>
              </a:spcAft>
              <a:buChar char="–"/>
              <a:defRPr sz="1400">
                <a:solidFill>
                  <a:srgbClr val="57768E"/>
                </a:solidFill>
                <a:latin typeface="+mn-lt"/>
                <a:ea typeface="+mn-ea"/>
              </a:defRPr>
            </a:lvl4pPr>
            <a:lvl5pPr marL="2057400" indent="-228600" algn="l" rtl="0" eaLnBrk="1" fontAlgn="base" hangingPunct="1">
              <a:spcBef>
                <a:spcPct val="20000"/>
              </a:spcBef>
              <a:spcAft>
                <a:spcPct val="0"/>
              </a:spcAft>
              <a:buChar char="»"/>
              <a:defRPr sz="1200">
                <a:solidFill>
                  <a:srgbClr val="25325B"/>
                </a:solidFill>
                <a:latin typeface="+mn-lt"/>
                <a:ea typeface="+mn-ea"/>
              </a:defRPr>
            </a:lvl5pPr>
            <a:lvl6pPr marL="2514600" indent="-228600" algn="l" rtl="0" eaLnBrk="1" fontAlgn="base" hangingPunct="1">
              <a:spcBef>
                <a:spcPct val="20000"/>
              </a:spcBef>
              <a:spcAft>
                <a:spcPct val="0"/>
              </a:spcAft>
              <a:buChar char="»"/>
              <a:defRPr sz="1200">
                <a:solidFill>
                  <a:srgbClr val="25325B"/>
                </a:solidFill>
                <a:latin typeface="+mn-lt"/>
                <a:ea typeface="+mn-ea"/>
              </a:defRPr>
            </a:lvl6pPr>
            <a:lvl7pPr marL="2971800" indent="-228600" algn="l" rtl="0" eaLnBrk="1" fontAlgn="base" hangingPunct="1">
              <a:spcBef>
                <a:spcPct val="20000"/>
              </a:spcBef>
              <a:spcAft>
                <a:spcPct val="0"/>
              </a:spcAft>
              <a:buChar char="»"/>
              <a:defRPr sz="1200">
                <a:solidFill>
                  <a:srgbClr val="25325B"/>
                </a:solidFill>
                <a:latin typeface="+mn-lt"/>
                <a:ea typeface="+mn-ea"/>
              </a:defRPr>
            </a:lvl7pPr>
            <a:lvl8pPr marL="3429000" indent="-228600" algn="l" rtl="0" eaLnBrk="1" fontAlgn="base" hangingPunct="1">
              <a:spcBef>
                <a:spcPct val="20000"/>
              </a:spcBef>
              <a:spcAft>
                <a:spcPct val="0"/>
              </a:spcAft>
              <a:buChar char="»"/>
              <a:defRPr sz="1200">
                <a:solidFill>
                  <a:srgbClr val="25325B"/>
                </a:solidFill>
                <a:latin typeface="+mn-lt"/>
                <a:ea typeface="+mn-ea"/>
              </a:defRPr>
            </a:lvl8pPr>
            <a:lvl9pPr marL="3886200" indent="-228600" algn="l" rtl="0" eaLnBrk="1" fontAlgn="base" hangingPunct="1">
              <a:spcBef>
                <a:spcPct val="20000"/>
              </a:spcBef>
              <a:spcAft>
                <a:spcPct val="0"/>
              </a:spcAft>
              <a:buChar char="»"/>
              <a:defRPr sz="1200">
                <a:solidFill>
                  <a:srgbClr val="25325B"/>
                </a:solidFill>
                <a:latin typeface="+mn-lt"/>
                <a:ea typeface="+mn-ea"/>
              </a:defRPr>
            </a:lvl9pPr>
          </a:lstStyle>
          <a:p>
            <a:pPr marL="63500" indent="-63500"/>
            <a:r>
              <a:rPr lang="en-US" dirty="0" smtClean="0"/>
              <a:t> But there does not appear to be a deficiency in the number of measures that could be used in the pediatric or the 65+ population. </a:t>
            </a:r>
          </a:p>
          <a:p>
            <a:pPr marL="463550" lvl="1" indent="-63500"/>
            <a:endParaRPr lang="en-US" dirty="0" smtClean="0"/>
          </a:p>
        </p:txBody>
      </p:sp>
    </p:spTree>
    <p:extLst>
      <p:ext uri="{BB962C8B-B14F-4D97-AF65-F5344CB8AC3E}">
        <p14:creationId xmlns:p14="http://schemas.microsoft.com/office/powerpoint/2010/main" val="979684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1143000"/>
          </a:xfrm>
        </p:spPr>
        <p:txBody>
          <a:bodyPr/>
          <a:lstStyle/>
          <a:p>
            <a:r>
              <a:rPr lang="en-US" dirty="0" smtClean="0"/>
              <a:t>Finding #2: Little alignment across measure sets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8</a:t>
            </a:fld>
            <a:endParaRPr lang="en-US"/>
          </a:p>
        </p:txBody>
      </p:sp>
      <p:graphicFrame>
        <p:nvGraphicFramePr>
          <p:cNvPr id="9" name="Chart 8"/>
          <p:cNvGraphicFramePr/>
          <p:nvPr>
            <p:extLst>
              <p:ext uri="{D42A27DB-BD31-4B8C-83A1-F6EECF244321}">
                <p14:modId xmlns:p14="http://schemas.microsoft.com/office/powerpoint/2010/main" val="1647018034"/>
              </p:ext>
            </p:extLst>
          </p:nvPr>
        </p:nvGraphicFramePr>
        <p:xfrm>
          <a:off x="-279400" y="1066800"/>
          <a:ext cx="57912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28600" y="5181600"/>
            <a:ext cx="4851399" cy="923330"/>
          </a:xfrm>
          <a:prstGeom prst="rect">
            <a:avLst/>
          </a:prstGeom>
          <a:noFill/>
        </p:spPr>
        <p:txBody>
          <a:bodyPr wrap="square" rtlCol="0">
            <a:spAutoFit/>
          </a:bodyPr>
          <a:lstStyle/>
          <a:p>
            <a:pPr algn="ctr"/>
            <a:r>
              <a:rPr lang="en-US" dirty="0" smtClean="0"/>
              <a:t>Number of distinct measures shared by multiple measure sets</a:t>
            </a:r>
          </a:p>
          <a:p>
            <a:pPr algn="ctr"/>
            <a:r>
              <a:rPr lang="en-US" i="1" dirty="0" smtClean="0"/>
              <a:t>n = 509</a:t>
            </a:r>
            <a:endParaRPr lang="en-US" i="1" dirty="0"/>
          </a:p>
        </p:txBody>
      </p:sp>
      <p:cxnSp>
        <p:nvCxnSpPr>
          <p:cNvPr id="18" name="Straight Connector 17"/>
          <p:cNvCxnSpPr/>
          <p:nvPr/>
        </p:nvCxnSpPr>
        <p:spPr bwMode="auto">
          <a:xfrm flipH="1">
            <a:off x="685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7" name="Content Placeholder 2"/>
          <p:cNvSpPr>
            <a:spLocks noGrp="1"/>
          </p:cNvSpPr>
          <p:nvPr>
            <p:ph idx="1"/>
          </p:nvPr>
        </p:nvSpPr>
        <p:spPr>
          <a:xfrm>
            <a:off x="4944534" y="1066800"/>
            <a:ext cx="4047065" cy="4347865"/>
          </a:xfrm>
        </p:spPr>
        <p:txBody>
          <a:bodyPr/>
          <a:lstStyle/>
          <a:p>
            <a:pPr marL="63500" indent="-63500"/>
            <a:r>
              <a:rPr lang="en-US" dirty="0" smtClean="0"/>
              <a:t> Programs </a:t>
            </a:r>
            <a:r>
              <a:rPr lang="en-US" dirty="0"/>
              <a:t>have very few measures in common or “sharing” across the measure </a:t>
            </a:r>
            <a:r>
              <a:rPr lang="en-US" dirty="0" smtClean="0"/>
              <a:t>sets</a:t>
            </a:r>
          </a:p>
          <a:p>
            <a:pPr marL="63500" indent="-63500"/>
            <a:endParaRPr lang="en-US" dirty="0"/>
          </a:p>
          <a:p>
            <a:pPr marL="63500" indent="-63500"/>
            <a:r>
              <a:rPr lang="en-US" dirty="0" smtClean="0"/>
              <a:t> Of the 1367 measures, 509 were “distinct” measures</a:t>
            </a:r>
          </a:p>
          <a:p>
            <a:pPr marL="63500" indent="-63500"/>
            <a:endParaRPr lang="en-US" dirty="0"/>
          </a:p>
          <a:p>
            <a:pPr marL="63500" indent="-63500"/>
            <a:r>
              <a:rPr lang="en-US" dirty="0" smtClean="0"/>
              <a:t> Only 20% of these distinct measures were used by more than one program</a:t>
            </a:r>
          </a:p>
          <a:p>
            <a:pPr marL="63500" indent="-63500"/>
            <a:endParaRPr lang="en-US" dirty="0" smtClean="0"/>
          </a:p>
          <a:p>
            <a:pPr marL="463550" lvl="1" indent="-63500"/>
            <a:endParaRPr lang="en-US" dirty="0" smtClean="0"/>
          </a:p>
        </p:txBody>
      </p:sp>
      <p:sp>
        <p:nvSpPr>
          <p:cNvPr id="8" name="TextBox 7"/>
          <p:cNvSpPr txBox="1"/>
          <p:nvPr/>
        </p:nvSpPr>
        <p:spPr>
          <a:xfrm>
            <a:off x="1295400" y="6211669"/>
            <a:ext cx="7239000" cy="646331"/>
          </a:xfrm>
          <a:prstGeom prst="rect">
            <a:avLst/>
          </a:prstGeom>
          <a:noFill/>
        </p:spPr>
        <p:txBody>
          <a:bodyPr wrap="square" rtlCol="0">
            <a:spAutoFit/>
          </a:bodyPr>
          <a:lstStyle/>
          <a:p>
            <a:r>
              <a:rPr lang="en-US" dirty="0" smtClean="0"/>
              <a:t>* By “shared,” we mean that the programs have measures in common with one another, and not that programs are working together.</a:t>
            </a:r>
            <a:endParaRPr lang="en-US" dirty="0"/>
          </a:p>
        </p:txBody>
      </p:sp>
      <p:graphicFrame>
        <p:nvGraphicFramePr>
          <p:cNvPr id="10" name="Chart 9"/>
          <p:cNvGraphicFramePr/>
          <p:nvPr>
            <p:extLst>
              <p:ext uri="{D42A27DB-BD31-4B8C-83A1-F6EECF244321}">
                <p14:modId xmlns:p14="http://schemas.microsoft.com/office/powerpoint/2010/main" val="1647018034"/>
              </p:ext>
            </p:extLst>
          </p:nvPr>
        </p:nvGraphicFramePr>
        <p:xfrm>
          <a:off x="-241301" y="1066800"/>
          <a:ext cx="5791200" cy="4343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extLst>
              <p:ext uri="{D42A27DB-BD31-4B8C-83A1-F6EECF244321}">
                <p14:modId xmlns:p14="http://schemas.microsoft.com/office/powerpoint/2010/main" val="2478180605"/>
              </p:ext>
            </p:extLst>
          </p:nvPr>
        </p:nvGraphicFramePr>
        <p:xfrm>
          <a:off x="29632" y="1299865"/>
          <a:ext cx="5791200" cy="43434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43417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990600"/>
          </a:xfrm>
        </p:spPr>
        <p:txBody>
          <a:bodyPr/>
          <a:lstStyle/>
          <a:p>
            <a:r>
              <a:rPr lang="en-US" dirty="0" smtClean="0"/>
              <a:t>80% of </a:t>
            </a:r>
            <a:r>
              <a:rPr lang="en-US" dirty="0" smtClean="0"/>
              <a:t>Measures </a:t>
            </a:r>
            <a:r>
              <a:rPr lang="en-US" dirty="0" smtClean="0"/>
              <a:t>Appear in Only One of the 48 </a:t>
            </a:r>
            <a:r>
              <a:rPr lang="en-US" dirty="0" smtClean="0"/>
              <a:t>State </a:t>
            </a:r>
            <a:r>
              <a:rPr lang="en-US" smtClean="0"/>
              <a:t>Measure Sets</a:t>
            </a:r>
            <a:endParaRPr lang="en-US" dirty="0"/>
          </a:p>
        </p:txBody>
      </p:sp>
      <p:sp>
        <p:nvSpPr>
          <p:cNvPr id="4" name="Slide Number Placeholder 3"/>
          <p:cNvSpPr>
            <a:spLocks noGrp="1"/>
          </p:cNvSpPr>
          <p:nvPr>
            <p:ph type="sldNum" sz="quarter" idx="10"/>
          </p:nvPr>
        </p:nvSpPr>
        <p:spPr/>
        <p:txBody>
          <a:bodyPr/>
          <a:lstStyle/>
          <a:p>
            <a:fld id="{6CDFDD91-9DC5-443A-B5D4-A4D827708E68}" type="slidenum">
              <a:rPr lang="en-US" smtClean="0"/>
              <a:pPr/>
              <a:t>9</a:t>
            </a:fld>
            <a:endParaRPr lang="en-US"/>
          </a:p>
        </p:txBody>
      </p:sp>
      <p:graphicFrame>
        <p:nvGraphicFramePr>
          <p:cNvPr id="9" name="Chart 8"/>
          <p:cNvGraphicFramePr/>
          <p:nvPr>
            <p:extLst>
              <p:ext uri="{D42A27DB-BD31-4B8C-83A1-F6EECF244321}">
                <p14:modId xmlns:p14="http://schemas.microsoft.com/office/powerpoint/2010/main" val="2936514877"/>
              </p:ext>
            </p:extLst>
          </p:nvPr>
        </p:nvGraphicFramePr>
        <p:xfrm>
          <a:off x="-279400" y="1066800"/>
          <a:ext cx="57912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228600" y="5181600"/>
            <a:ext cx="4851399" cy="923330"/>
          </a:xfrm>
          <a:prstGeom prst="rect">
            <a:avLst/>
          </a:prstGeom>
          <a:noFill/>
        </p:spPr>
        <p:txBody>
          <a:bodyPr wrap="square" rtlCol="0">
            <a:spAutoFit/>
          </a:bodyPr>
          <a:lstStyle/>
          <a:p>
            <a:pPr algn="ctr"/>
            <a:r>
              <a:rPr lang="en-US" dirty="0" smtClean="0"/>
              <a:t>Number of distinct measures shared by multiple measure sets</a:t>
            </a:r>
          </a:p>
          <a:p>
            <a:pPr algn="ctr"/>
            <a:r>
              <a:rPr lang="en-US" i="1" dirty="0" smtClean="0"/>
              <a:t>n = 509</a:t>
            </a:r>
            <a:endParaRPr lang="en-US" i="1" dirty="0"/>
          </a:p>
        </p:txBody>
      </p:sp>
      <p:cxnSp>
        <p:nvCxnSpPr>
          <p:cNvPr id="18" name="Straight Connector 17"/>
          <p:cNvCxnSpPr/>
          <p:nvPr/>
        </p:nvCxnSpPr>
        <p:spPr bwMode="auto">
          <a:xfrm flipH="1">
            <a:off x="685800" y="5791200"/>
            <a:ext cx="39624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7" name="Content Placeholder 2"/>
          <p:cNvSpPr>
            <a:spLocks noGrp="1"/>
          </p:cNvSpPr>
          <p:nvPr>
            <p:ph idx="1"/>
          </p:nvPr>
        </p:nvSpPr>
        <p:spPr>
          <a:xfrm>
            <a:off x="4944534" y="1066800"/>
            <a:ext cx="4047065" cy="4347865"/>
          </a:xfrm>
        </p:spPr>
        <p:txBody>
          <a:bodyPr/>
          <a:lstStyle/>
          <a:p>
            <a:pPr marL="63500" indent="-63500"/>
            <a:r>
              <a:rPr lang="en-US" dirty="0" smtClean="0"/>
              <a:t> Programs </a:t>
            </a:r>
            <a:r>
              <a:rPr lang="en-US" dirty="0"/>
              <a:t>have very few measures in common or “sharing” across the measure </a:t>
            </a:r>
            <a:r>
              <a:rPr lang="en-US" dirty="0" smtClean="0"/>
              <a:t>sets</a:t>
            </a:r>
          </a:p>
          <a:p>
            <a:pPr marL="63500" indent="-63500"/>
            <a:endParaRPr lang="en-US" dirty="0"/>
          </a:p>
          <a:p>
            <a:pPr marL="63500" indent="-63500"/>
            <a:r>
              <a:rPr lang="en-US" dirty="0" smtClean="0"/>
              <a:t> Of the 1367 measures, 509 were “distinct” measures</a:t>
            </a:r>
          </a:p>
          <a:p>
            <a:pPr marL="63500" indent="-63500"/>
            <a:endParaRPr lang="en-US" dirty="0"/>
          </a:p>
          <a:p>
            <a:pPr marL="63500" indent="-63500"/>
            <a:r>
              <a:rPr lang="en-US" dirty="0" smtClean="0"/>
              <a:t> Only 20% of these distinct measures were used by more than one program</a:t>
            </a:r>
          </a:p>
          <a:p>
            <a:pPr marL="63500" indent="-63500"/>
            <a:endParaRPr lang="en-US" dirty="0" smtClean="0"/>
          </a:p>
          <a:p>
            <a:pPr marL="463550" lvl="1" indent="-63500"/>
            <a:endParaRPr lang="en-US" dirty="0" smtClean="0"/>
          </a:p>
        </p:txBody>
      </p:sp>
      <p:sp>
        <p:nvSpPr>
          <p:cNvPr id="8" name="TextBox 7"/>
          <p:cNvSpPr txBox="1"/>
          <p:nvPr/>
        </p:nvSpPr>
        <p:spPr>
          <a:xfrm>
            <a:off x="1295400" y="6211669"/>
            <a:ext cx="7239000" cy="646331"/>
          </a:xfrm>
          <a:prstGeom prst="rect">
            <a:avLst/>
          </a:prstGeom>
          <a:noFill/>
        </p:spPr>
        <p:txBody>
          <a:bodyPr wrap="square" rtlCol="0">
            <a:spAutoFit/>
          </a:bodyPr>
          <a:lstStyle/>
          <a:p>
            <a:r>
              <a:rPr lang="en-US" dirty="0" smtClean="0"/>
              <a:t>* By “shared,” we mean that the programs have measures in common with one another, and not that programs are working together.</a:t>
            </a:r>
            <a:endParaRPr lang="en-US" dirty="0"/>
          </a:p>
        </p:txBody>
      </p:sp>
      <p:graphicFrame>
        <p:nvGraphicFramePr>
          <p:cNvPr id="10" name="Chart 9"/>
          <p:cNvGraphicFramePr/>
          <p:nvPr>
            <p:extLst>
              <p:ext uri="{D42A27DB-BD31-4B8C-83A1-F6EECF244321}">
                <p14:modId xmlns:p14="http://schemas.microsoft.com/office/powerpoint/2010/main" val="2536483454"/>
              </p:ext>
            </p:extLst>
          </p:nvPr>
        </p:nvGraphicFramePr>
        <p:xfrm>
          <a:off x="-241301" y="1066800"/>
          <a:ext cx="5791200" cy="4343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extLst>
              <p:ext uri="{D42A27DB-BD31-4B8C-83A1-F6EECF244321}">
                <p14:modId xmlns:p14="http://schemas.microsoft.com/office/powerpoint/2010/main" val="1184221106"/>
              </p:ext>
            </p:extLst>
          </p:nvPr>
        </p:nvGraphicFramePr>
        <p:xfrm>
          <a:off x="29632" y="1299865"/>
          <a:ext cx="5791200" cy="43434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62685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Bailit template_1">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Revised template 4-13-2011</Template>
  <TotalTime>18753</TotalTime>
  <Words>4002</Words>
  <Application>Microsoft Office PowerPoint</Application>
  <PresentationFormat>On-screen Show (4:3)</PresentationFormat>
  <Paragraphs>872</Paragraphs>
  <Slides>49</Slides>
  <Notes>3</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Bailit template_1</vt:lpstr>
      <vt:lpstr> The Significant Lack of Alignment Across State and Regional Health Measure Sets: An Analysis of 48 State and Regional Measure Sets, Presentation</vt:lpstr>
      <vt:lpstr>Purpose</vt:lpstr>
      <vt:lpstr>Methodology</vt:lpstr>
      <vt:lpstr>Agenda/ Findings:</vt:lpstr>
      <vt:lpstr>Finding #1: Many state/regional performance measures for providers are in use today</vt:lpstr>
      <vt:lpstr>Programs use measures across all of the domains</vt:lpstr>
      <vt:lpstr>Most implemented measures are for adults</vt:lpstr>
      <vt:lpstr>Finding #2: Little alignment across measure sets</vt:lpstr>
      <vt:lpstr>80% of Measures Appear in Only One of the 48 State Measure Sets</vt:lpstr>
      <vt:lpstr>How often are the “shared measures” shared?</vt:lpstr>
      <vt:lpstr>Finding #3: Non-alignment persists despite preference for standard measures</vt:lpstr>
      <vt:lpstr>Most measures used are standard NQF-endorsed measures and/or from HEDIS</vt:lpstr>
      <vt:lpstr>But a much smaller percentage of the distinct measures are NQF-endorsed and/or from HEDIS</vt:lpstr>
      <vt:lpstr>Programs are selecting different subsets of standard measures</vt:lpstr>
      <vt:lpstr>Finding #4: Regardless of how we cut the data, the programs were not aligned</vt:lpstr>
      <vt:lpstr>Finding #5: Even shared measures aren’t always the same - the problem of modification!</vt:lpstr>
      <vt:lpstr>Why do organizations modify measures?</vt:lpstr>
      <vt:lpstr>Finding #6: Many programs create homegrown measures</vt:lpstr>
      <vt:lpstr>40% of the programs created at least one homegrown measure</vt:lpstr>
      <vt:lpstr>Do homegrown measures represent innovation?</vt:lpstr>
      <vt:lpstr>Innovative measures</vt:lpstr>
      <vt:lpstr>Finding #7: Most homegrown measures are not innovative</vt:lpstr>
      <vt:lpstr>Examples of innovative measures </vt:lpstr>
      <vt:lpstr>There appears to be a need for new standard measures in certain areas</vt:lpstr>
      <vt:lpstr>Summary of findings</vt:lpstr>
      <vt:lpstr>Summary of findings (cont’d)</vt:lpstr>
      <vt:lpstr>Summary of findings (cont’d)</vt:lpstr>
      <vt:lpstr>Conclusions</vt:lpstr>
      <vt:lpstr>This is only the beginning…</vt:lpstr>
      <vt:lpstr>A call to action</vt:lpstr>
      <vt:lpstr>Recommendations</vt:lpstr>
      <vt:lpstr>Recommendations (cont’d)</vt:lpstr>
      <vt:lpstr>Contact information</vt:lpstr>
      <vt:lpstr>Appendix</vt:lpstr>
      <vt:lpstr>Measure sets by state</vt:lpstr>
      <vt:lpstr>Program types</vt:lpstr>
      <vt:lpstr>Program types (cont’d)</vt:lpstr>
      <vt:lpstr>Measure sets by program type</vt:lpstr>
      <vt:lpstr>Measure sets by purpose</vt:lpstr>
      <vt:lpstr>Measure sets ranged significantly in size</vt:lpstr>
      <vt:lpstr>Categories of 19 most frequently used measures</vt:lpstr>
      <vt:lpstr>Overview of measure sets included in analysis</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lpstr>Overview of measure sets included in analysis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Bazinsky</dc:creator>
  <cp:lastModifiedBy>Gerry Shea</cp:lastModifiedBy>
  <cp:revision>478</cp:revision>
  <cp:lastPrinted>2013-08-23T01:57:26Z</cp:lastPrinted>
  <dcterms:created xsi:type="dcterms:W3CDTF">2012-02-21T16:21:57Z</dcterms:created>
  <dcterms:modified xsi:type="dcterms:W3CDTF">2013-09-18T15:58:37Z</dcterms:modified>
</cp:coreProperties>
</file>