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1.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notesSlides/notesSlide2.xml" ContentType="application/vnd.openxmlformats-officedocument.presentationml.notesSlide+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notesSlides/notesSlide3.xml" ContentType="application/vnd.openxmlformats-officedocument.presentationml.notesSlide+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Override PartName="/ppt/notesSlides/notesSlide4.xml" ContentType="application/vnd.openxmlformats-officedocument.presentationml.notesSlide+xml"/>
  <Override PartName="/ppt/charts/chart27.xml" ContentType="application/vnd.openxmlformats-officedocument.drawingml.chart+xml"/>
  <Override PartName="/ppt/charts/chart28.xml" ContentType="application/vnd.openxmlformats-officedocument.drawingml.chart+xml"/>
  <Override PartName="/ppt/charts/chart29.xml" ContentType="application/vnd.openxmlformats-officedocument.drawingml.chart+xml"/>
  <Override PartName="/ppt/notesSlides/notesSlide5.xml" ContentType="application/vnd.openxmlformats-officedocument.presentationml.notesSlide+xml"/>
  <Override PartName="/ppt/charts/chart30.xml" ContentType="application/vnd.openxmlformats-officedocument.drawingml.chart+xml"/>
  <Override PartName="/ppt/charts/chart31.xml" ContentType="application/vnd.openxmlformats-officedocument.drawingml.chart+xml"/>
  <Override PartName="/ppt/charts/chart32.xml" ContentType="application/vnd.openxmlformats-officedocument.drawingml.chart+xml"/>
  <Override PartName="/ppt/notesSlides/notesSlide6.xml" ContentType="application/vnd.openxmlformats-officedocument.presentationml.notesSlide+xml"/>
  <Override PartName="/ppt/charts/chart33.xml" ContentType="application/vnd.openxmlformats-officedocument.drawingml.chart+xml"/>
  <Override PartName="/ppt/charts/chart34.xml" ContentType="application/vnd.openxmlformats-officedocument.drawingml.chart+xml"/>
  <Override PartName="/ppt/charts/chart35.xml" ContentType="application/vnd.openxmlformats-officedocument.drawingml.chart+xml"/>
  <Override PartName="/ppt/charts/chart36.xml" ContentType="application/vnd.openxmlformats-officedocument.drawingml.chart+xml"/>
  <Override PartName="/ppt/charts/chart37.xml" ContentType="application/vnd.openxmlformats-officedocument.drawingml.chart+xml"/>
  <Override PartName="/ppt/charts/chart38.xml" ContentType="application/vnd.openxmlformats-officedocument.drawingml.chart+xml"/>
  <Override PartName="/ppt/notesSlides/notesSlide7.xml" ContentType="application/vnd.openxmlformats-officedocument.presentationml.notesSlide+xml"/>
  <Override PartName="/ppt/charts/chart39.xml" ContentType="application/vnd.openxmlformats-officedocument.drawingml.chart+xml"/>
  <Override PartName="/ppt/charts/chart40.xml" ContentType="application/vnd.openxmlformats-officedocument.drawingml.chart+xml"/>
  <Override PartName="/ppt/charts/chart41.xml" ContentType="application/vnd.openxmlformats-officedocument.drawingml.chart+xml"/>
  <Override PartName="/ppt/notesSlides/notesSlide8.xml" ContentType="application/vnd.openxmlformats-officedocument.presentationml.notesSlide+xml"/>
  <Override PartName="/ppt/charts/chart42.xml" ContentType="application/vnd.openxmlformats-officedocument.drawingml.chart+xml"/>
  <Override PartName="/ppt/charts/chart43.xml" ContentType="application/vnd.openxmlformats-officedocument.drawingml.chart+xml"/>
  <Override PartName="/ppt/charts/chart44.xml" ContentType="application/vnd.openxmlformats-officedocument.drawingml.chart+xml"/>
  <Override PartName="/ppt/notesSlides/notesSlide9.xml" ContentType="application/vnd.openxmlformats-officedocument.presentationml.notesSlide+xml"/>
  <Override PartName="/ppt/charts/chart45.xml" ContentType="application/vnd.openxmlformats-officedocument.drawingml.chart+xml"/>
  <Override PartName="/ppt/charts/chart46.xml" ContentType="application/vnd.openxmlformats-officedocument.drawingml.chart+xml"/>
  <Override PartName="/ppt/charts/chart47.xml" ContentType="application/vnd.openxmlformats-officedocument.drawingml.chart+xml"/>
  <Override PartName="/ppt/notesSlides/notesSlide10.xml" ContentType="application/vnd.openxmlformats-officedocument.presentationml.notesSlide+xml"/>
  <Override PartName="/ppt/charts/chart48.xml" ContentType="application/vnd.openxmlformats-officedocument.drawingml.chart+xml"/>
  <Override PartName="/ppt/charts/chart49.xml" ContentType="application/vnd.openxmlformats-officedocument.drawingml.chart+xml"/>
  <Override PartName="/ppt/charts/chart50.xml" ContentType="application/vnd.openxmlformats-officedocument.drawingml.chart+xml"/>
  <Override PartName="/ppt/notesSlides/notesSlide11.xml" ContentType="application/vnd.openxmlformats-officedocument.presentationml.notesSlide+xml"/>
  <Override PartName="/ppt/charts/chart51.xml" ContentType="application/vnd.openxmlformats-officedocument.drawingml.chart+xml"/>
  <Override PartName="/ppt/charts/chart52.xml" ContentType="application/vnd.openxmlformats-officedocument.drawingml.chart+xml"/>
  <Override PartName="/ppt/charts/chart53.xml" ContentType="application/vnd.openxmlformats-officedocument.drawingml.chart+xml"/>
  <Override PartName="/ppt/notesSlides/notesSlide12.xml" ContentType="application/vnd.openxmlformats-officedocument.presentationml.notesSlide+xml"/>
  <Override PartName="/ppt/charts/chart54.xml" ContentType="application/vnd.openxmlformats-officedocument.drawingml.chart+xml"/>
  <Override PartName="/ppt/charts/chart55.xml" ContentType="application/vnd.openxmlformats-officedocument.drawingml.chart+xml"/>
  <Override PartName="/ppt/notesSlides/notesSlide13.xml" ContentType="application/vnd.openxmlformats-officedocument.presentationml.notesSlide+xml"/>
  <Override PartName="/ppt/charts/chart56.xml" ContentType="application/vnd.openxmlformats-officedocument.drawingml.chart+xml"/>
  <Override PartName="/ppt/charts/chart57.xml" ContentType="application/vnd.openxmlformats-officedocument.drawingml.chart+xml"/>
  <Override PartName="/ppt/charts/chart58.xml" ContentType="application/vnd.openxmlformats-officedocument.drawingml.chart+xml"/>
  <Override PartName="/ppt/notesSlides/notesSlide14.xml" ContentType="application/vnd.openxmlformats-officedocument.presentationml.notesSlide+xml"/>
  <Override PartName="/ppt/charts/chart59.xml" ContentType="application/vnd.openxmlformats-officedocument.drawingml.chart+xml"/>
  <Override PartName="/ppt/charts/chart60.xml" ContentType="application/vnd.openxmlformats-officedocument.drawingml.chart+xml"/>
  <Override PartName="/ppt/charts/chart61.xml" ContentType="application/vnd.openxmlformats-officedocument.drawingml.chart+xml"/>
  <Override PartName="/ppt/notesSlides/notesSlide15.xml" ContentType="application/vnd.openxmlformats-officedocument.presentationml.notesSlide+xml"/>
  <Override PartName="/ppt/charts/chart62.xml" ContentType="application/vnd.openxmlformats-officedocument.drawingml.chart+xml"/>
  <Override PartName="/ppt/charts/chart63.xml" ContentType="application/vnd.openxmlformats-officedocument.drawingml.chart+xml"/>
  <Override PartName="/ppt/charts/chart64.xml" ContentType="application/vnd.openxmlformats-officedocument.drawingml.chart+xml"/>
  <Override PartName="/ppt/notesSlides/notesSlide16.xml" ContentType="application/vnd.openxmlformats-officedocument.presentationml.notesSlide+xml"/>
  <Override PartName="/ppt/charts/chart65.xml" ContentType="application/vnd.openxmlformats-officedocument.drawingml.chart+xml"/>
  <Override PartName="/ppt/charts/chart66.xml" ContentType="application/vnd.openxmlformats-officedocument.drawingml.chart+xml"/>
  <Override PartName="/ppt/charts/chart67.xml" ContentType="application/vnd.openxmlformats-officedocument.drawingml.chart+xml"/>
  <Override PartName="/ppt/charts/chart68.xml" ContentType="application/vnd.openxmlformats-officedocument.drawingml.chart+xml"/>
  <Override PartName="/ppt/drawings/drawing1.xml" ContentType="application/vnd.openxmlformats-officedocument.drawingml.chartshapes+xml"/>
  <Override PartName="/ppt/charts/chart69.xml" ContentType="application/vnd.openxmlformats-officedocument.drawingml.chart+xml"/>
  <Override PartName="/ppt/charts/chart70.xml" ContentType="application/vnd.openxmlformats-officedocument.drawingml.chart+xml"/>
  <Override PartName="/ppt/charts/chart71.xml" ContentType="application/vnd.openxmlformats-officedocument.drawingml.chart+xml"/>
  <Override PartName="/ppt/notesSlides/notesSlide17.xml" ContentType="application/vnd.openxmlformats-officedocument.presentationml.notesSlide+xml"/>
  <Override PartName="/ppt/charts/chart72.xml" ContentType="application/vnd.openxmlformats-officedocument.drawingml.chart+xml"/>
  <Override PartName="/ppt/charts/chart73.xml" ContentType="application/vnd.openxmlformats-officedocument.drawingml.chart+xml"/>
  <Override PartName="/ppt/charts/chart74.xml" ContentType="application/vnd.openxmlformats-officedocument.drawingml.chart+xml"/>
  <Override PartName="/ppt/notesSlides/notesSlide18.xml" ContentType="application/vnd.openxmlformats-officedocument.presentationml.notesSlide+xml"/>
  <Override PartName="/ppt/charts/chart75.xml" ContentType="application/vnd.openxmlformats-officedocument.drawingml.chart+xml"/>
  <Override PartName="/ppt/charts/chart76.xml" ContentType="application/vnd.openxmlformats-officedocument.drawingml.chart+xml"/>
  <Override PartName="/ppt/charts/chart77.xml" ContentType="application/vnd.openxmlformats-officedocument.drawingml.chart+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2"/>
  </p:notesMasterIdLst>
  <p:handoutMasterIdLst>
    <p:handoutMasterId r:id="rId193"/>
  </p:handoutMasterIdLst>
  <p:sldIdLst>
    <p:sldId id="268" r:id="rId2"/>
    <p:sldId id="518" r:id="rId3"/>
    <p:sldId id="519" r:id="rId4"/>
    <p:sldId id="689" r:id="rId5"/>
    <p:sldId id="709" r:id="rId6"/>
    <p:sldId id="521" r:id="rId7"/>
    <p:sldId id="693" r:id="rId8"/>
    <p:sldId id="523" r:id="rId9"/>
    <p:sldId id="524" r:id="rId10"/>
    <p:sldId id="490" r:id="rId11"/>
    <p:sldId id="525" r:id="rId12"/>
    <p:sldId id="526" r:id="rId13"/>
    <p:sldId id="527" r:id="rId14"/>
    <p:sldId id="528" r:id="rId15"/>
    <p:sldId id="687" r:id="rId16"/>
    <p:sldId id="530" r:id="rId17"/>
    <p:sldId id="531" r:id="rId18"/>
    <p:sldId id="503" r:id="rId19"/>
    <p:sldId id="532" r:id="rId20"/>
    <p:sldId id="688" r:id="rId21"/>
    <p:sldId id="534" r:id="rId22"/>
    <p:sldId id="535" r:id="rId23"/>
    <p:sldId id="536" r:id="rId24"/>
    <p:sldId id="542" r:id="rId25"/>
    <p:sldId id="694" r:id="rId26"/>
    <p:sldId id="426" r:id="rId27"/>
    <p:sldId id="537" r:id="rId28"/>
    <p:sldId id="538" r:id="rId29"/>
    <p:sldId id="539" r:id="rId30"/>
    <p:sldId id="333" r:id="rId31"/>
    <p:sldId id="540" r:id="rId32"/>
    <p:sldId id="690" r:id="rId33"/>
    <p:sldId id="541" r:id="rId34"/>
    <p:sldId id="691" r:id="rId35"/>
    <p:sldId id="545" r:id="rId36"/>
    <p:sldId id="546" r:id="rId37"/>
    <p:sldId id="547" r:id="rId38"/>
    <p:sldId id="548" r:id="rId39"/>
    <p:sldId id="549" r:id="rId40"/>
    <p:sldId id="550" r:id="rId41"/>
    <p:sldId id="504" r:id="rId42"/>
    <p:sldId id="695" r:id="rId43"/>
    <p:sldId id="552" r:id="rId44"/>
    <p:sldId id="553" r:id="rId45"/>
    <p:sldId id="710" r:id="rId46"/>
    <p:sldId id="357" r:id="rId47"/>
    <p:sldId id="419" r:id="rId48"/>
    <p:sldId id="425" r:id="rId49"/>
    <p:sldId id="420" r:id="rId50"/>
    <p:sldId id="424" r:id="rId51"/>
    <p:sldId id="511" r:id="rId52"/>
    <p:sldId id="423" r:id="rId53"/>
    <p:sldId id="512" r:id="rId54"/>
    <p:sldId id="703" r:id="rId55"/>
    <p:sldId id="513" r:id="rId56"/>
    <p:sldId id="516" r:id="rId57"/>
    <p:sldId id="514" r:id="rId58"/>
    <p:sldId id="515" r:id="rId59"/>
    <p:sldId id="358" r:id="rId60"/>
    <p:sldId id="359" r:id="rId61"/>
    <p:sldId id="679" r:id="rId62"/>
    <p:sldId id="692" r:id="rId63"/>
    <p:sldId id="556" r:id="rId64"/>
    <p:sldId id="557" r:id="rId65"/>
    <p:sldId id="558" r:id="rId66"/>
    <p:sldId id="559" r:id="rId67"/>
    <p:sldId id="560" r:id="rId68"/>
    <p:sldId id="561" r:id="rId69"/>
    <p:sldId id="562" r:id="rId70"/>
    <p:sldId id="563" r:id="rId71"/>
    <p:sldId id="564" r:id="rId72"/>
    <p:sldId id="565" r:id="rId73"/>
    <p:sldId id="566" r:id="rId74"/>
    <p:sldId id="567" r:id="rId75"/>
    <p:sldId id="568" r:id="rId76"/>
    <p:sldId id="569" r:id="rId77"/>
    <p:sldId id="570" r:id="rId78"/>
    <p:sldId id="571" r:id="rId79"/>
    <p:sldId id="572" r:id="rId80"/>
    <p:sldId id="573" r:id="rId81"/>
    <p:sldId id="574" r:id="rId82"/>
    <p:sldId id="575" r:id="rId83"/>
    <p:sldId id="576" r:id="rId84"/>
    <p:sldId id="577" r:id="rId85"/>
    <p:sldId id="578" r:id="rId86"/>
    <p:sldId id="579" r:id="rId87"/>
    <p:sldId id="580" r:id="rId88"/>
    <p:sldId id="581" r:id="rId89"/>
    <p:sldId id="582" r:id="rId90"/>
    <p:sldId id="583" r:id="rId91"/>
    <p:sldId id="584" r:id="rId92"/>
    <p:sldId id="585" r:id="rId93"/>
    <p:sldId id="586" r:id="rId94"/>
    <p:sldId id="587" r:id="rId95"/>
    <p:sldId id="588" r:id="rId96"/>
    <p:sldId id="589" r:id="rId97"/>
    <p:sldId id="590" r:id="rId98"/>
    <p:sldId id="591" r:id="rId99"/>
    <p:sldId id="592" r:id="rId100"/>
    <p:sldId id="593" r:id="rId101"/>
    <p:sldId id="594" r:id="rId102"/>
    <p:sldId id="595" r:id="rId103"/>
    <p:sldId id="596" r:id="rId104"/>
    <p:sldId id="597" r:id="rId105"/>
    <p:sldId id="598" r:id="rId106"/>
    <p:sldId id="599" r:id="rId107"/>
    <p:sldId id="600" r:id="rId108"/>
    <p:sldId id="601" r:id="rId109"/>
    <p:sldId id="602" r:id="rId110"/>
    <p:sldId id="603" r:id="rId111"/>
    <p:sldId id="604" r:id="rId112"/>
    <p:sldId id="605" r:id="rId113"/>
    <p:sldId id="606" r:id="rId114"/>
    <p:sldId id="607" r:id="rId115"/>
    <p:sldId id="608" r:id="rId116"/>
    <p:sldId id="609" r:id="rId117"/>
    <p:sldId id="610" r:id="rId118"/>
    <p:sldId id="611" r:id="rId119"/>
    <p:sldId id="612" r:id="rId120"/>
    <p:sldId id="613" r:id="rId121"/>
    <p:sldId id="614" r:id="rId122"/>
    <p:sldId id="617" r:id="rId123"/>
    <p:sldId id="615" r:id="rId124"/>
    <p:sldId id="616" r:id="rId125"/>
    <p:sldId id="618" r:id="rId126"/>
    <p:sldId id="619" r:id="rId127"/>
    <p:sldId id="620" r:id="rId128"/>
    <p:sldId id="621" r:id="rId129"/>
    <p:sldId id="622" r:id="rId130"/>
    <p:sldId id="623" r:id="rId131"/>
    <p:sldId id="624" r:id="rId132"/>
    <p:sldId id="625" r:id="rId133"/>
    <p:sldId id="626" r:id="rId134"/>
    <p:sldId id="627" r:id="rId135"/>
    <p:sldId id="628" r:id="rId136"/>
    <p:sldId id="629" r:id="rId137"/>
    <p:sldId id="630" r:id="rId138"/>
    <p:sldId id="631" r:id="rId139"/>
    <p:sldId id="632" r:id="rId140"/>
    <p:sldId id="633" r:id="rId141"/>
    <p:sldId id="634" r:id="rId142"/>
    <p:sldId id="635" r:id="rId143"/>
    <p:sldId id="636" r:id="rId144"/>
    <p:sldId id="637" r:id="rId145"/>
    <p:sldId id="638" r:id="rId146"/>
    <p:sldId id="686" r:id="rId147"/>
    <p:sldId id="639" r:id="rId148"/>
    <p:sldId id="640" r:id="rId149"/>
    <p:sldId id="641" r:id="rId150"/>
    <p:sldId id="642" r:id="rId151"/>
    <p:sldId id="643" r:id="rId152"/>
    <p:sldId id="644" r:id="rId153"/>
    <p:sldId id="645" r:id="rId154"/>
    <p:sldId id="646" r:id="rId155"/>
    <p:sldId id="647" r:id="rId156"/>
    <p:sldId id="648" r:id="rId157"/>
    <p:sldId id="649" r:id="rId158"/>
    <p:sldId id="650" r:id="rId159"/>
    <p:sldId id="680" r:id="rId160"/>
    <p:sldId id="652" r:id="rId161"/>
    <p:sldId id="653" r:id="rId162"/>
    <p:sldId id="654" r:id="rId163"/>
    <p:sldId id="655" r:id="rId164"/>
    <p:sldId id="656" r:id="rId165"/>
    <p:sldId id="657" r:id="rId166"/>
    <p:sldId id="658" r:id="rId167"/>
    <p:sldId id="659" r:id="rId168"/>
    <p:sldId id="660" r:id="rId169"/>
    <p:sldId id="661" r:id="rId170"/>
    <p:sldId id="662" r:id="rId171"/>
    <p:sldId id="681" r:id="rId172"/>
    <p:sldId id="663" r:id="rId173"/>
    <p:sldId id="711" r:id="rId174"/>
    <p:sldId id="712" r:id="rId175"/>
    <p:sldId id="713" r:id="rId176"/>
    <p:sldId id="714" r:id="rId177"/>
    <p:sldId id="715" r:id="rId178"/>
    <p:sldId id="716" r:id="rId179"/>
    <p:sldId id="717" r:id="rId180"/>
    <p:sldId id="718" r:id="rId181"/>
    <p:sldId id="669" r:id="rId182"/>
    <p:sldId id="670" r:id="rId183"/>
    <p:sldId id="671" r:id="rId184"/>
    <p:sldId id="672" r:id="rId185"/>
    <p:sldId id="673" r:id="rId186"/>
    <p:sldId id="674" r:id="rId187"/>
    <p:sldId id="705" r:id="rId188"/>
    <p:sldId id="706" r:id="rId189"/>
    <p:sldId id="707" r:id="rId190"/>
    <p:sldId id="708" r:id="rId191"/>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chael Bailit" initials="MB" lastIdx="4" clrIdx="0"/>
  <p:cmAuthor id="1" name="Kate Bazinsky" initials="KB" lastIdx="12" clrIdx="1"/>
  <p:cmAuthor id="2" name=" Michael Bailit" initials="MB" lastIdx="1" clrIdx="2"/>
  <p:cmAuthor id="3" name="owner" initials="o" lastIdx="6"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85D"/>
    <a:srgbClr val="000000"/>
    <a:srgbClr val="486176"/>
    <a:srgbClr val="F3F9FA"/>
    <a:srgbClr val="E7F3F4"/>
    <a:srgbClr val="E795A3"/>
    <a:srgbClr val="2532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59" autoAdjust="0"/>
    <p:restoredTop sz="82167" autoAdjust="0"/>
  </p:normalViewPr>
  <p:slideViewPr>
    <p:cSldViewPr>
      <p:cViewPr>
        <p:scale>
          <a:sx n="56" d="100"/>
          <a:sy n="56" d="100"/>
        </p:scale>
        <p:origin x="-3378" y="-1410"/>
      </p:cViewPr>
      <p:guideLst>
        <p:guide orient="horz" pos="2160"/>
        <p:guide pos="2880"/>
      </p:guideLst>
    </p:cSldViewPr>
  </p:slideViewPr>
  <p:outlineViewPr>
    <p:cViewPr>
      <p:scale>
        <a:sx n="33" d="100"/>
        <a:sy n="33" d="100"/>
      </p:scale>
      <p:origin x="0" y="6354"/>
    </p:cViewPr>
  </p:outlineViewPr>
  <p:notesTextViewPr>
    <p:cViewPr>
      <p:scale>
        <a:sx n="1" d="1"/>
        <a:sy n="1" d="1"/>
      </p:scale>
      <p:origin x="0" y="0"/>
    </p:cViewPr>
  </p:notesTextViewPr>
  <p:sorterViewPr>
    <p:cViewPr>
      <p:scale>
        <a:sx n="120" d="100"/>
        <a:sy n="120" d="100"/>
      </p:scale>
      <p:origin x="0" y="0"/>
    </p:cViewPr>
  </p:sorterViewPr>
  <p:notesViewPr>
    <p:cSldViewPr>
      <p:cViewPr varScale="1">
        <p:scale>
          <a:sx n="73" d="100"/>
          <a:sy n="73" d="100"/>
        </p:scale>
        <p:origin x="-3192" y="-102"/>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91" Type="http://schemas.openxmlformats.org/officeDocument/2006/relationships/slide" Target="slides/slide190.xml"/><Relationship Id="rId196"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notesMaster" Target="notesMasters/notesMaster1.xml"/><Relationship Id="rId197"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tableStyles" Target="tableStyles.xml"/><Relationship Id="rId172" Type="http://schemas.openxmlformats.org/officeDocument/2006/relationships/slide" Target="slides/slide171.xml"/><Relationship Id="rId193" Type="http://schemas.openxmlformats.org/officeDocument/2006/relationships/handoutMaster" Target="handoutMasters/handoutMaster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commentAuthors" Target="commentAuthor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presProps" Target="presProps.xml"/><Relationship Id="rId190" Type="http://schemas.openxmlformats.org/officeDocument/2006/relationships/slide" Target="slides/slide189.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_Worksheet26.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Excel_Worksheet27.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_Worksheet28.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_Worksheet29.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_Worksheet30.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Excel_Worksheet31.xlsx"/></Relationships>
</file>

<file path=ppt/charts/_rels/chart32.xml.rels><?xml version="1.0" encoding="UTF-8" standalone="yes"?>
<Relationships xmlns="http://schemas.openxmlformats.org/package/2006/relationships"><Relationship Id="rId1" Type="http://schemas.openxmlformats.org/officeDocument/2006/relationships/package" Target="../embeddings/Microsoft_Excel_Worksheet32.xlsx"/></Relationships>
</file>

<file path=ppt/charts/_rels/chart33.xml.rels><?xml version="1.0" encoding="UTF-8" standalone="yes"?>
<Relationships xmlns="http://schemas.openxmlformats.org/package/2006/relationships"><Relationship Id="rId1" Type="http://schemas.openxmlformats.org/officeDocument/2006/relationships/package" Target="../embeddings/Microsoft_Excel_Worksheet33.xlsx"/></Relationships>
</file>

<file path=ppt/charts/_rels/chart34.xml.rels><?xml version="1.0" encoding="UTF-8" standalone="yes"?>
<Relationships xmlns="http://schemas.openxmlformats.org/package/2006/relationships"><Relationship Id="rId1" Type="http://schemas.openxmlformats.org/officeDocument/2006/relationships/package" Target="../embeddings/Microsoft_Excel_Worksheet34.xlsx"/></Relationships>
</file>

<file path=ppt/charts/_rels/chart35.xml.rels><?xml version="1.0" encoding="UTF-8" standalone="yes"?>
<Relationships xmlns="http://schemas.openxmlformats.org/package/2006/relationships"><Relationship Id="rId1" Type="http://schemas.openxmlformats.org/officeDocument/2006/relationships/package" Target="../embeddings/Microsoft_Excel_Worksheet35.xlsx"/></Relationships>
</file>

<file path=ppt/charts/_rels/chart36.xml.rels><?xml version="1.0" encoding="UTF-8" standalone="yes"?>
<Relationships xmlns="http://schemas.openxmlformats.org/package/2006/relationships"><Relationship Id="rId1" Type="http://schemas.openxmlformats.org/officeDocument/2006/relationships/package" Target="../embeddings/Microsoft_Excel_Worksheet36.xlsx"/></Relationships>
</file>

<file path=ppt/charts/_rels/chart37.xml.rels><?xml version="1.0" encoding="UTF-8" standalone="yes"?>
<Relationships xmlns="http://schemas.openxmlformats.org/package/2006/relationships"><Relationship Id="rId1" Type="http://schemas.openxmlformats.org/officeDocument/2006/relationships/package" Target="../embeddings/Microsoft_Excel_Worksheet37.xlsx"/></Relationships>
</file>

<file path=ppt/charts/_rels/chart38.xml.rels><?xml version="1.0" encoding="UTF-8" standalone="yes"?>
<Relationships xmlns="http://schemas.openxmlformats.org/package/2006/relationships"><Relationship Id="rId1" Type="http://schemas.openxmlformats.org/officeDocument/2006/relationships/package" Target="../embeddings/Microsoft_Excel_Worksheet38.xlsx"/></Relationships>
</file>

<file path=ppt/charts/_rels/chart39.xml.rels><?xml version="1.0" encoding="UTF-8" standalone="yes"?>
<Relationships xmlns="http://schemas.openxmlformats.org/package/2006/relationships"><Relationship Id="rId1" Type="http://schemas.openxmlformats.org/officeDocument/2006/relationships/package" Target="../embeddings/Microsoft_Excel_Worksheet39.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40.xml.rels><?xml version="1.0" encoding="UTF-8" standalone="yes"?>
<Relationships xmlns="http://schemas.openxmlformats.org/package/2006/relationships"><Relationship Id="rId1" Type="http://schemas.openxmlformats.org/officeDocument/2006/relationships/package" Target="../embeddings/Microsoft_Excel_Worksheet40.xlsx"/></Relationships>
</file>

<file path=ppt/charts/_rels/chart41.xml.rels><?xml version="1.0" encoding="UTF-8" standalone="yes"?>
<Relationships xmlns="http://schemas.openxmlformats.org/package/2006/relationships"><Relationship Id="rId1" Type="http://schemas.openxmlformats.org/officeDocument/2006/relationships/package" Target="../embeddings/Microsoft_Excel_Worksheet41.xlsx"/></Relationships>
</file>

<file path=ppt/charts/_rels/chart42.xml.rels><?xml version="1.0" encoding="UTF-8" standalone="yes"?>
<Relationships xmlns="http://schemas.openxmlformats.org/package/2006/relationships"><Relationship Id="rId1" Type="http://schemas.openxmlformats.org/officeDocument/2006/relationships/package" Target="../embeddings/Microsoft_Excel_Worksheet42.xlsx"/></Relationships>
</file>

<file path=ppt/charts/_rels/chart43.xml.rels><?xml version="1.0" encoding="UTF-8" standalone="yes"?>
<Relationships xmlns="http://schemas.openxmlformats.org/package/2006/relationships"><Relationship Id="rId1" Type="http://schemas.openxmlformats.org/officeDocument/2006/relationships/package" Target="../embeddings/Microsoft_Excel_Worksheet43.xlsx"/></Relationships>
</file>

<file path=ppt/charts/_rels/chart44.xml.rels><?xml version="1.0" encoding="UTF-8" standalone="yes"?>
<Relationships xmlns="http://schemas.openxmlformats.org/package/2006/relationships"><Relationship Id="rId1" Type="http://schemas.openxmlformats.org/officeDocument/2006/relationships/package" Target="../embeddings/Microsoft_Excel_Worksheet44.xlsx"/></Relationships>
</file>

<file path=ppt/charts/_rels/chart45.xml.rels><?xml version="1.0" encoding="UTF-8" standalone="yes"?>
<Relationships xmlns="http://schemas.openxmlformats.org/package/2006/relationships"><Relationship Id="rId1" Type="http://schemas.openxmlformats.org/officeDocument/2006/relationships/package" Target="../embeddings/Microsoft_Excel_Worksheet45.xlsx"/></Relationships>
</file>

<file path=ppt/charts/_rels/chart46.xml.rels><?xml version="1.0" encoding="UTF-8" standalone="yes"?>
<Relationships xmlns="http://schemas.openxmlformats.org/package/2006/relationships"><Relationship Id="rId1" Type="http://schemas.openxmlformats.org/officeDocument/2006/relationships/package" Target="../embeddings/Microsoft_Excel_Worksheet46.xlsx"/></Relationships>
</file>

<file path=ppt/charts/_rels/chart47.xml.rels><?xml version="1.0" encoding="UTF-8" standalone="yes"?>
<Relationships xmlns="http://schemas.openxmlformats.org/package/2006/relationships"><Relationship Id="rId1" Type="http://schemas.openxmlformats.org/officeDocument/2006/relationships/package" Target="../embeddings/Microsoft_Excel_Worksheet47.xlsx"/></Relationships>
</file>

<file path=ppt/charts/_rels/chart48.xml.rels><?xml version="1.0" encoding="UTF-8" standalone="yes"?>
<Relationships xmlns="http://schemas.openxmlformats.org/package/2006/relationships"><Relationship Id="rId1" Type="http://schemas.openxmlformats.org/officeDocument/2006/relationships/package" Target="../embeddings/Microsoft_Excel_Worksheet48.xlsx"/></Relationships>
</file>

<file path=ppt/charts/_rels/chart49.xml.rels><?xml version="1.0" encoding="UTF-8" standalone="yes"?>
<Relationships xmlns="http://schemas.openxmlformats.org/package/2006/relationships"><Relationship Id="rId1" Type="http://schemas.openxmlformats.org/officeDocument/2006/relationships/package" Target="../embeddings/Microsoft_Excel_Worksheet49.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50.xml.rels><?xml version="1.0" encoding="UTF-8" standalone="yes"?>
<Relationships xmlns="http://schemas.openxmlformats.org/package/2006/relationships"><Relationship Id="rId1" Type="http://schemas.openxmlformats.org/officeDocument/2006/relationships/package" Target="../embeddings/Microsoft_Excel_Worksheet50.xlsx"/></Relationships>
</file>

<file path=ppt/charts/_rels/chart51.xml.rels><?xml version="1.0" encoding="UTF-8" standalone="yes"?>
<Relationships xmlns="http://schemas.openxmlformats.org/package/2006/relationships"><Relationship Id="rId1" Type="http://schemas.openxmlformats.org/officeDocument/2006/relationships/package" Target="../embeddings/Microsoft_Excel_Worksheet51.xlsx"/></Relationships>
</file>

<file path=ppt/charts/_rels/chart52.xml.rels><?xml version="1.0" encoding="UTF-8" standalone="yes"?>
<Relationships xmlns="http://schemas.openxmlformats.org/package/2006/relationships"><Relationship Id="rId1" Type="http://schemas.openxmlformats.org/officeDocument/2006/relationships/package" Target="../embeddings/Microsoft_Excel_Worksheet52.xlsx"/></Relationships>
</file>

<file path=ppt/charts/_rels/chart53.xml.rels><?xml version="1.0" encoding="UTF-8" standalone="yes"?>
<Relationships xmlns="http://schemas.openxmlformats.org/package/2006/relationships"><Relationship Id="rId1" Type="http://schemas.openxmlformats.org/officeDocument/2006/relationships/package" Target="../embeddings/Microsoft_Excel_Worksheet53.xlsx"/></Relationships>
</file>

<file path=ppt/charts/_rels/chart54.xml.rels><?xml version="1.0" encoding="UTF-8" standalone="yes"?>
<Relationships xmlns="http://schemas.openxmlformats.org/package/2006/relationships"><Relationship Id="rId1" Type="http://schemas.openxmlformats.org/officeDocument/2006/relationships/package" Target="../embeddings/Microsoft_Excel_Worksheet54.xlsx"/></Relationships>
</file>

<file path=ppt/charts/_rels/chart55.xml.rels><?xml version="1.0" encoding="UTF-8" standalone="yes"?>
<Relationships xmlns="http://schemas.openxmlformats.org/package/2006/relationships"><Relationship Id="rId1" Type="http://schemas.openxmlformats.org/officeDocument/2006/relationships/package" Target="../embeddings/Microsoft_Excel_Worksheet55.xlsx"/></Relationships>
</file>

<file path=ppt/charts/_rels/chart56.xml.rels><?xml version="1.0" encoding="UTF-8" standalone="yes"?>
<Relationships xmlns="http://schemas.openxmlformats.org/package/2006/relationships"><Relationship Id="rId1" Type="http://schemas.openxmlformats.org/officeDocument/2006/relationships/package" Target="../embeddings/Microsoft_Excel_Worksheet56.xlsx"/></Relationships>
</file>

<file path=ppt/charts/_rels/chart57.xml.rels><?xml version="1.0" encoding="UTF-8" standalone="yes"?>
<Relationships xmlns="http://schemas.openxmlformats.org/package/2006/relationships"><Relationship Id="rId1" Type="http://schemas.openxmlformats.org/officeDocument/2006/relationships/package" Target="../embeddings/Microsoft_Excel_Worksheet57.xlsx"/></Relationships>
</file>

<file path=ppt/charts/_rels/chart58.xml.rels><?xml version="1.0" encoding="UTF-8" standalone="yes"?>
<Relationships xmlns="http://schemas.openxmlformats.org/package/2006/relationships"><Relationship Id="rId1" Type="http://schemas.openxmlformats.org/officeDocument/2006/relationships/package" Target="../embeddings/Microsoft_Excel_Worksheet58.xlsx"/></Relationships>
</file>

<file path=ppt/charts/_rels/chart59.xml.rels><?xml version="1.0" encoding="UTF-8" standalone="yes"?>
<Relationships xmlns="http://schemas.openxmlformats.org/package/2006/relationships"><Relationship Id="rId1" Type="http://schemas.openxmlformats.org/officeDocument/2006/relationships/package" Target="../embeddings/Microsoft_Excel_Worksheet59.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60.xml.rels><?xml version="1.0" encoding="UTF-8" standalone="yes"?>
<Relationships xmlns="http://schemas.openxmlformats.org/package/2006/relationships"><Relationship Id="rId1" Type="http://schemas.openxmlformats.org/officeDocument/2006/relationships/package" Target="../embeddings/Microsoft_Excel_Worksheet60.xlsx"/></Relationships>
</file>

<file path=ppt/charts/_rels/chart61.xml.rels><?xml version="1.0" encoding="UTF-8" standalone="yes"?>
<Relationships xmlns="http://schemas.openxmlformats.org/package/2006/relationships"><Relationship Id="rId1" Type="http://schemas.openxmlformats.org/officeDocument/2006/relationships/package" Target="../embeddings/Microsoft_Excel_Worksheet61.xlsx"/></Relationships>
</file>

<file path=ppt/charts/_rels/chart62.xml.rels><?xml version="1.0" encoding="UTF-8" standalone="yes"?>
<Relationships xmlns="http://schemas.openxmlformats.org/package/2006/relationships"><Relationship Id="rId1" Type="http://schemas.openxmlformats.org/officeDocument/2006/relationships/package" Target="../embeddings/Microsoft_Excel_Worksheet62.xlsx"/></Relationships>
</file>

<file path=ppt/charts/_rels/chart63.xml.rels><?xml version="1.0" encoding="UTF-8" standalone="yes"?>
<Relationships xmlns="http://schemas.openxmlformats.org/package/2006/relationships"><Relationship Id="rId1" Type="http://schemas.openxmlformats.org/officeDocument/2006/relationships/package" Target="../embeddings/Microsoft_Excel_Worksheet63.xlsx"/></Relationships>
</file>

<file path=ppt/charts/_rels/chart64.xml.rels><?xml version="1.0" encoding="UTF-8" standalone="yes"?>
<Relationships xmlns="http://schemas.openxmlformats.org/package/2006/relationships"><Relationship Id="rId1" Type="http://schemas.openxmlformats.org/officeDocument/2006/relationships/package" Target="../embeddings/Microsoft_Excel_Worksheet64.xlsx"/></Relationships>
</file>

<file path=ppt/charts/_rels/chart65.xml.rels><?xml version="1.0" encoding="UTF-8" standalone="yes"?>
<Relationships xmlns="http://schemas.openxmlformats.org/package/2006/relationships"><Relationship Id="rId1" Type="http://schemas.openxmlformats.org/officeDocument/2006/relationships/package" Target="../embeddings/Microsoft_Excel_Worksheet65.xlsx"/></Relationships>
</file>

<file path=ppt/charts/_rels/chart66.xml.rels><?xml version="1.0" encoding="UTF-8" standalone="yes"?>
<Relationships xmlns="http://schemas.openxmlformats.org/package/2006/relationships"><Relationship Id="rId1" Type="http://schemas.openxmlformats.org/officeDocument/2006/relationships/package" Target="../embeddings/Microsoft_Excel_Worksheet66.xlsx"/></Relationships>
</file>

<file path=ppt/charts/_rels/chart67.xml.rels><?xml version="1.0" encoding="UTF-8" standalone="yes"?>
<Relationships xmlns="http://schemas.openxmlformats.org/package/2006/relationships"><Relationship Id="rId1" Type="http://schemas.openxmlformats.org/officeDocument/2006/relationships/package" Target="../embeddings/Microsoft_Excel_Worksheet67.xlsx"/></Relationships>
</file>

<file path=ppt/charts/_rels/chart68.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68.xlsx"/></Relationships>
</file>

<file path=ppt/charts/_rels/chart69.xml.rels><?xml version="1.0" encoding="UTF-8" standalone="yes"?>
<Relationships xmlns="http://schemas.openxmlformats.org/package/2006/relationships"><Relationship Id="rId1" Type="http://schemas.openxmlformats.org/officeDocument/2006/relationships/package" Target="../embeddings/Microsoft_Excel_Worksheet69.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70.xml.rels><?xml version="1.0" encoding="UTF-8" standalone="yes"?>
<Relationships xmlns="http://schemas.openxmlformats.org/package/2006/relationships"><Relationship Id="rId1" Type="http://schemas.openxmlformats.org/officeDocument/2006/relationships/package" Target="../embeddings/Microsoft_Excel_Worksheet70.xlsx"/></Relationships>
</file>

<file path=ppt/charts/_rels/chart71.xml.rels><?xml version="1.0" encoding="UTF-8" standalone="yes"?>
<Relationships xmlns="http://schemas.openxmlformats.org/package/2006/relationships"><Relationship Id="rId1" Type="http://schemas.openxmlformats.org/officeDocument/2006/relationships/package" Target="../embeddings/Microsoft_Excel_Worksheet71.xlsx"/></Relationships>
</file>

<file path=ppt/charts/_rels/chart72.xml.rels><?xml version="1.0" encoding="UTF-8" standalone="yes"?>
<Relationships xmlns="http://schemas.openxmlformats.org/package/2006/relationships"><Relationship Id="rId1" Type="http://schemas.openxmlformats.org/officeDocument/2006/relationships/package" Target="../embeddings/Microsoft_Excel_Worksheet72.xlsx"/></Relationships>
</file>

<file path=ppt/charts/_rels/chart73.xml.rels><?xml version="1.0" encoding="UTF-8" standalone="yes"?>
<Relationships xmlns="http://schemas.openxmlformats.org/package/2006/relationships"><Relationship Id="rId1" Type="http://schemas.openxmlformats.org/officeDocument/2006/relationships/package" Target="../embeddings/Microsoft_Excel_Worksheet73.xlsx"/></Relationships>
</file>

<file path=ppt/charts/_rels/chart74.xml.rels><?xml version="1.0" encoding="UTF-8" standalone="yes"?>
<Relationships xmlns="http://schemas.openxmlformats.org/package/2006/relationships"><Relationship Id="rId1" Type="http://schemas.openxmlformats.org/officeDocument/2006/relationships/package" Target="../embeddings/Microsoft_Excel_Worksheet74.xlsx"/></Relationships>
</file>

<file path=ppt/charts/_rels/chart75.xml.rels><?xml version="1.0" encoding="UTF-8" standalone="yes"?>
<Relationships xmlns="http://schemas.openxmlformats.org/package/2006/relationships"><Relationship Id="rId1" Type="http://schemas.openxmlformats.org/officeDocument/2006/relationships/package" Target="../embeddings/Microsoft_Excel_Worksheet75.xlsx"/></Relationships>
</file>

<file path=ppt/charts/_rels/chart76.xml.rels><?xml version="1.0" encoding="UTF-8" standalone="yes"?>
<Relationships xmlns="http://schemas.openxmlformats.org/package/2006/relationships"><Relationship Id="rId1" Type="http://schemas.openxmlformats.org/officeDocument/2006/relationships/package" Target="../embeddings/Microsoft_Excel_Worksheet76.xlsx"/></Relationships>
</file>

<file path=ppt/charts/_rels/chart77.xml.rels><?xml version="1.0" encoding="UTF-8" standalone="yes"?>
<Relationships xmlns="http://schemas.openxmlformats.org/package/2006/relationships"><Relationship Id="rId1" Type="http://schemas.openxmlformats.org/officeDocument/2006/relationships/package" Target="../embeddings/Microsoft_Excel_Worksheet7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invertIfNegative val="0"/>
          <c:dLbls>
            <c:showLegendKey val="0"/>
            <c:showVal val="1"/>
            <c:showCatName val="0"/>
            <c:showSerName val="0"/>
            <c:showPercent val="0"/>
            <c:showBubbleSize val="0"/>
            <c:showLeaderLines val="0"/>
          </c:dLbls>
          <c:cat>
            <c:strRef>
              <c:f>Sheet1!$A$2:$A$14</c:f>
              <c:strCache>
                <c:ptCount val="13"/>
                <c:pt idx="0">
                  <c:v>PCMH</c:v>
                </c:pt>
                <c:pt idx="1">
                  <c:v>Other provider</c:v>
                </c:pt>
                <c:pt idx="2">
                  <c:v>Medicaid MCO</c:v>
                </c:pt>
                <c:pt idx="3">
                  <c:v>Medicaid </c:v>
                </c:pt>
                <c:pt idx="4">
                  <c:v>ACO</c:v>
                </c:pt>
                <c:pt idx="5">
                  <c:v>Commercial Plans</c:v>
                </c:pt>
                <c:pt idx="6">
                  <c:v>Health Home</c:v>
                </c:pt>
                <c:pt idx="7">
                  <c:v>Regional Collaborative</c:v>
                </c:pt>
                <c:pt idx="8">
                  <c:v>Alignment Initiative</c:v>
                </c:pt>
                <c:pt idx="9">
                  <c:v>Duals</c:v>
                </c:pt>
                <c:pt idx="10">
                  <c:v>Exchange</c:v>
                </c:pt>
                <c:pt idx="11">
                  <c:v>Medicaid BH MCO</c:v>
                </c:pt>
                <c:pt idx="12">
                  <c:v>MCO</c:v>
                </c:pt>
              </c:strCache>
            </c:strRef>
          </c:cat>
          <c:val>
            <c:numRef>
              <c:f>Sheet1!$B$2:$B$14</c:f>
              <c:numCache>
                <c:formatCode>General</c:formatCode>
                <c:ptCount val="13"/>
                <c:pt idx="0">
                  <c:v>13</c:v>
                </c:pt>
                <c:pt idx="1">
                  <c:v>6</c:v>
                </c:pt>
                <c:pt idx="2">
                  <c:v>5</c:v>
                </c:pt>
                <c:pt idx="3">
                  <c:v>3</c:v>
                </c:pt>
                <c:pt idx="4">
                  <c:v>3</c:v>
                </c:pt>
                <c:pt idx="5">
                  <c:v>3</c:v>
                </c:pt>
                <c:pt idx="6">
                  <c:v>3</c:v>
                </c:pt>
                <c:pt idx="7">
                  <c:v>3</c:v>
                </c:pt>
                <c:pt idx="8">
                  <c:v>2</c:v>
                </c:pt>
                <c:pt idx="9">
                  <c:v>2</c:v>
                </c:pt>
                <c:pt idx="10">
                  <c:v>2</c:v>
                </c:pt>
                <c:pt idx="11">
                  <c:v>2</c:v>
                </c:pt>
                <c:pt idx="12">
                  <c:v>1</c:v>
                </c:pt>
              </c:numCache>
            </c:numRef>
          </c:val>
        </c:ser>
        <c:dLbls>
          <c:showLegendKey val="0"/>
          <c:showVal val="0"/>
          <c:showCatName val="0"/>
          <c:showSerName val="0"/>
          <c:showPercent val="0"/>
          <c:showBubbleSize val="0"/>
        </c:dLbls>
        <c:gapWidth val="150"/>
        <c:axId val="32681344"/>
        <c:axId val="33059968"/>
      </c:barChart>
      <c:catAx>
        <c:axId val="32681344"/>
        <c:scaling>
          <c:orientation val="minMax"/>
        </c:scaling>
        <c:delete val="0"/>
        <c:axPos val="b"/>
        <c:numFmt formatCode="General" sourceLinked="1"/>
        <c:majorTickMark val="out"/>
        <c:minorTickMark val="none"/>
        <c:tickLblPos val="nextTo"/>
        <c:crossAx val="33059968"/>
        <c:crosses val="autoZero"/>
        <c:auto val="1"/>
        <c:lblAlgn val="ctr"/>
        <c:lblOffset val="100"/>
        <c:noMultiLvlLbl val="0"/>
      </c:catAx>
      <c:valAx>
        <c:axId val="33059968"/>
        <c:scaling>
          <c:orientation val="minMax"/>
        </c:scaling>
        <c:delete val="0"/>
        <c:axPos val="l"/>
        <c:majorGridlines/>
        <c:numFmt formatCode="General" sourceLinked="1"/>
        <c:majorTickMark val="out"/>
        <c:minorTickMark val="none"/>
        <c:tickLblPos val="nextTo"/>
        <c:crossAx val="3268134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1"/>
            <c:bubble3D val="0"/>
            <c:spPr>
              <a:solidFill>
                <a:schemeClr val="accent6">
                  <a:lumMod val="20000"/>
                  <a:lumOff val="80000"/>
                </a:schemeClr>
              </a:solidFill>
            </c:spPr>
          </c:dPt>
          <c:dPt>
            <c:idx val="2"/>
            <c:bubble3D val="0"/>
            <c:spPr>
              <a:solidFill>
                <a:schemeClr val="accent6">
                  <a:lumMod val="75000"/>
                </a:schemeClr>
              </a:solidFill>
            </c:spPr>
          </c:dPt>
          <c:dLbls>
            <c:dLbl>
              <c:idx val="0"/>
              <c:tx>
                <c:rich>
                  <a:bodyPr/>
                  <a:lstStyle/>
                  <a:p>
                    <a:pPr>
                      <a:defRPr sz="2000" b="1"/>
                    </a:pPr>
                    <a:r>
                      <a:rPr lang="en-US" b="1" dirty="0" smtClean="0"/>
                      <a:t>NQF- </a:t>
                    </a:r>
                    <a:r>
                      <a:rPr lang="en-US" b="1" dirty="0"/>
                      <a:t>endorsed
32%</a:t>
                    </a:r>
                  </a:p>
                </c:rich>
              </c:tx>
              <c:spPr/>
              <c:showLegendKey val="0"/>
              <c:showVal val="0"/>
              <c:showCatName val="1"/>
              <c:showSerName val="0"/>
              <c:showPercent val="1"/>
              <c:showBubbleSize val="0"/>
            </c:dLbl>
            <c:dLbl>
              <c:idx val="1"/>
              <c:layout>
                <c:manualLayout>
                  <c:x val="-4.934478410795648E-2"/>
                  <c:y val="8.9367586389780523E-3"/>
                </c:manualLayout>
              </c:layout>
              <c:tx>
                <c:rich>
                  <a:bodyPr/>
                  <a:lstStyle/>
                  <a:p>
                    <a:pPr>
                      <a:defRPr sz="2000">
                        <a:solidFill>
                          <a:schemeClr val="tx1"/>
                        </a:solidFill>
                      </a:defRPr>
                    </a:pPr>
                    <a:r>
                      <a:rPr lang="en-US" dirty="0"/>
                      <a:t>No longer </a:t>
                    </a:r>
                    <a:r>
                      <a:rPr lang="en-US" dirty="0" smtClean="0"/>
                      <a:t>NQF- </a:t>
                    </a:r>
                    <a:r>
                      <a:rPr lang="en-US" dirty="0"/>
                      <a:t>endorsed
4%</a:t>
                    </a:r>
                  </a:p>
                </c:rich>
              </c:tx>
              <c:spPr/>
              <c:showLegendKey val="0"/>
              <c:showVal val="0"/>
              <c:showCatName val="1"/>
              <c:showSerName val="0"/>
              <c:showPercent val="1"/>
              <c:showBubbleSize val="0"/>
            </c:dLbl>
            <c:dLbl>
              <c:idx val="2"/>
              <c:layout>
                <c:manualLayout>
                  <c:x val="0.23353464763997603"/>
                  <c:y val="-0.23119629425208532"/>
                </c:manualLayout>
              </c:layout>
              <c:tx>
                <c:rich>
                  <a:bodyPr/>
                  <a:lstStyle/>
                  <a:p>
                    <a:pPr>
                      <a:defRPr sz="2000">
                        <a:solidFill>
                          <a:schemeClr val="bg1"/>
                        </a:solidFill>
                      </a:defRPr>
                    </a:pPr>
                    <a:r>
                      <a:rPr lang="en-US" dirty="0">
                        <a:solidFill>
                          <a:schemeClr val="bg1"/>
                        </a:solidFill>
                      </a:rPr>
                      <a:t>Never </a:t>
                    </a:r>
                    <a:r>
                      <a:rPr lang="en-US" dirty="0" smtClean="0">
                        <a:solidFill>
                          <a:schemeClr val="bg1"/>
                        </a:solidFill>
                      </a:rPr>
                      <a:t>NQF- </a:t>
                    </a:r>
                    <a:r>
                      <a:rPr lang="en-US" dirty="0">
                        <a:solidFill>
                          <a:schemeClr val="bg1"/>
                        </a:solidFill>
                      </a:rPr>
                      <a:t>endorsed
64%</a:t>
                    </a:r>
                  </a:p>
                </c:rich>
              </c:tx>
              <c:spPr/>
              <c:showLegendKey val="0"/>
              <c:showVal val="0"/>
              <c:showCatName val="1"/>
              <c:showSerName val="0"/>
              <c:showPercent val="1"/>
              <c:showBubbleSize val="0"/>
            </c:dLbl>
            <c:txPr>
              <a:bodyPr/>
              <a:lstStyle/>
              <a:p>
                <a:pPr>
                  <a:defRPr sz="20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161</c:v>
                </c:pt>
                <c:pt idx="1">
                  <c:v>20</c:v>
                </c:pt>
                <c:pt idx="2">
                  <c:v>328</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pieChart>
        <c:varyColors val="1"/>
        <c:ser>
          <c:idx val="0"/>
          <c:order val="0"/>
          <c:tx>
            <c:strRef>
              <c:f>Sheet1!$B$1</c:f>
              <c:strCache>
                <c:ptCount val="1"/>
                <c:pt idx="0">
                  <c:v>number of measures</c:v>
                </c:pt>
              </c:strCache>
            </c:strRef>
          </c:tx>
          <c:spPr>
            <a:ln>
              <a:solidFill>
                <a:schemeClr val="accent2"/>
              </a:solidFill>
            </a:ln>
          </c:spPr>
          <c:dPt>
            <c:idx val="0"/>
            <c:bubble3D val="0"/>
            <c:spPr>
              <a:solidFill>
                <a:srgbClr val="FFC000"/>
              </a:solidFill>
              <a:ln>
                <a:solidFill>
                  <a:schemeClr val="accent2"/>
                </a:solidFill>
              </a:ln>
            </c:spPr>
          </c:dPt>
          <c:dPt>
            <c:idx val="6"/>
            <c:bubble3D val="0"/>
            <c:spPr>
              <a:solidFill>
                <a:schemeClr val="accent6">
                  <a:lumMod val="20000"/>
                  <a:lumOff val="80000"/>
                </a:schemeClr>
              </a:solidFill>
              <a:ln>
                <a:solidFill>
                  <a:schemeClr val="accent2"/>
                </a:solidFill>
              </a:ln>
            </c:spPr>
          </c:dPt>
          <c:dLbls>
            <c:dLbl>
              <c:idx val="0"/>
              <c:layout>
                <c:manualLayout>
                  <c:x val="-0.12263057302400958"/>
                  <c:y val="-0.10371094561115926"/>
                </c:manualLayout>
              </c:layout>
              <c:spPr/>
              <c:txPr>
                <a:bodyPr/>
                <a:lstStyle/>
                <a:p>
                  <a:pPr>
                    <a:defRPr sz="2400"/>
                  </a:pPr>
                  <a:endParaRPr lang="en-US"/>
                </a:p>
              </c:txPr>
              <c:showLegendKey val="0"/>
              <c:showVal val="0"/>
              <c:showCatName val="1"/>
              <c:showSerName val="0"/>
              <c:showPercent val="1"/>
              <c:showBubbleSize val="0"/>
            </c:dLbl>
            <c:dLbl>
              <c:idx val="1"/>
              <c:layout>
                <c:manualLayout>
                  <c:x val="-2.0759653454335156E-2"/>
                  <c:y val="-5.9234131304416356E-3"/>
                </c:manualLayout>
              </c:layout>
              <c:tx>
                <c:rich>
                  <a:bodyPr/>
                  <a:lstStyle/>
                  <a:p>
                    <a:pPr>
                      <a:defRPr>
                        <a:solidFill>
                          <a:schemeClr val="bg1"/>
                        </a:solidFill>
                      </a:defRPr>
                    </a:pPr>
                    <a:r>
                      <a:rPr lang="en-US" dirty="0" smtClean="0">
                        <a:solidFill>
                          <a:schemeClr val="tx1"/>
                        </a:solidFill>
                      </a:rPr>
                      <a:t>AHRQ</a:t>
                    </a:r>
                    <a:r>
                      <a:rPr lang="en-US" dirty="0">
                        <a:solidFill>
                          <a:schemeClr val="tx1"/>
                        </a:solidFill>
                      </a:rPr>
                      <a:t>
5%</a:t>
                    </a:r>
                  </a:p>
                </c:rich>
              </c:tx>
              <c:spPr/>
              <c:showLegendKey val="0"/>
              <c:showVal val="0"/>
              <c:showCatName val="1"/>
              <c:showSerName val="1"/>
              <c:showPercent val="1"/>
              <c:showBubbleSize val="0"/>
            </c:dLbl>
            <c:dLbl>
              <c:idx val="3"/>
              <c:spPr/>
              <c:txPr>
                <a:bodyPr/>
                <a:lstStyle/>
                <a:p>
                  <a:pPr>
                    <a:defRPr>
                      <a:solidFill>
                        <a:schemeClr val="tx1"/>
                      </a:solidFill>
                    </a:defRPr>
                  </a:pPr>
                  <a:endParaRPr lang="en-US"/>
                </a:p>
              </c:txPr>
              <c:showLegendKey val="0"/>
              <c:showVal val="0"/>
              <c:showCatName val="1"/>
              <c:showSerName val="0"/>
              <c:showPercent val="1"/>
              <c:showBubbleSize val="0"/>
            </c:dLbl>
            <c:dLbl>
              <c:idx val="6"/>
              <c:layout>
                <c:manualLayout>
                  <c:x val="-2.3145157702744796E-2"/>
                  <c:y val="-0.11236933027179545"/>
                </c:manualLayout>
              </c:layout>
              <c:tx>
                <c:rich>
                  <a:bodyPr/>
                  <a:lstStyle/>
                  <a:p>
                    <a:r>
                      <a:rPr lang="en-US" dirty="0" smtClean="0"/>
                      <a:t>Source with fewer </a:t>
                    </a:r>
                    <a:r>
                      <a:rPr lang="en-US" dirty="0"/>
                      <a:t>than 20 measures
8%</a:t>
                    </a:r>
                  </a:p>
                </c:rich>
              </c:tx>
              <c:showLegendKey val="0"/>
              <c:showVal val="0"/>
              <c:showCatName val="1"/>
              <c:showSerName val="0"/>
              <c:showPercent val="1"/>
              <c:showBubbleSize val="0"/>
            </c:dLbl>
            <c:showLegendKey val="0"/>
            <c:showVal val="0"/>
            <c:showCatName val="1"/>
            <c:showSerName val="0"/>
            <c:showPercent val="1"/>
            <c:showBubbleSize val="0"/>
            <c:showLeaderLines val="1"/>
          </c:dLbls>
          <c:cat>
            <c:strRef>
              <c:f>Sheet1!$A$2:$A$11</c:f>
              <c:strCache>
                <c:ptCount val="10"/>
                <c:pt idx="0">
                  <c:v>HEDIS</c:v>
                </c:pt>
                <c:pt idx="1">
                  <c:v>AHRQ</c:v>
                </c:pt>
                <c:pt idx="2">
                  <c:v>AMA-PCPI</c:v>
                </c:pt>
                <c:pt idx="3">
                  <c:v>CAHPS</c:v>
                </c:pt>
                <c:pt idx="4">
                  <c:v>CMS</c:v>
                </c:pt>
                <c:pt idx="5">
                  <c:v>Resolution Health</c:v>
                </c:pt>
                <c:pt idx="6">
                  <c:v>less than 20 measures</c:v>
                </c:pt>
                <c:pt idx="7">
                  <c:v>Homegrown</c:v>
                </c:pt>
                <c:pt idx="8">
                  <c:v>Undetermined</c:v>
                </c:pt>
                <c:pt idx="9">
                  <c:v>Other</c:v>
                </c:pt>
              </c:strCache>
            </c:strRef>
          </c:cat>
          <c:val>
            <c:numRef>
              <c:f>Sheet1!$B$2:$B$11</c:f>
              <c:numCache>
                <c:formatCode>General</c:formatCode>
                <c:ptCount val="10"/>
                <c:pt idx="0">
                  <c:v>713</c:v>
                </c:pt>
                <c:pt idx="1">
                  <c:v>66</c:v>
                </c:pt>
                <c:pt idx="2">
                  <c:v>60</c:v>
                </c:pt>
                <c:pt idx="3">
                  <c:v>54</c:v>
                </c:pt>
                <c:pt idx="4">
                  <c:v>49</c:v>
                </c:pt>
                <c:pt idx="5">
                  <c:v>26</c:v>
                </c:pt>
                <c:pt idx="6">
                  <c:v>83</c:v>
                </c:pt>
                <c:pt idx="7">
                  <c:v>198</c:v>
                </c:pt>
                <c:pt idx="8">
                  <c:v>78</c:v>
                </c:pt>
                <c:pt idx="9">
                  <c:v>39</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5"/>
            <c:bubble3D val="0"/>
            <c:spPr>
              <a:solidFill>
                <a:schemeClr val="accent1">
                  <a:lumMod val="75000"/>
                </a:schemeClr>
              </a:solidFill>
            </c:spPr>
          </c:dPt>
          <c:dPt>
            <c:idx val="7"/>
            <c:bubble3D val="0"/>
            <c:spPr>
              <a:solidFill>
                <a:schemeClr val="accent6">
                  <a:lumMod val="20000"/>
                  <a:lumOff val="80000"/>
                </a:schemeClr>
              </a:solidFill>
            </c:spPr>
          </c:dPt>
          <c:dLbls>
            <c:dLbl>
              <c:idx val="0"/>
              <c:tx>
                <c:rich>
                  <a:bodyPr/>
                  <a:lstStyle/>
                  <a:p>
                    <a:pPr>
                      <a:defRPr b="1"/>
                    </a:pPr>
                    <a:r>
                      <a:rPr lang="en-US" b="1" dirty="0" smtClean="0"/>
                      <a:t>HEDIS</a:t>
                    </a:r>
                    <a:r>
                      <a:rPr lang="en-US" b="1" dirty="0"/>
                      <a:t>
16%</a:t>
                    </a:r>
                  </a:p>
                </c:rich>
              </c:tx>
              <c:spPr/>
              <c:showLegendKey val="0"/>
              <c:showVal val="0"/>
              <c:showCatName val="1"/>
              <c:showSerName val="0"/>
              <c:showPercent val="1"/>
              <c:showBubbleSize val="0"/>
            </c:dLbl>
            <c:showLegendKey val="0"/>
            <c:showVal val="0"/>
            <c:showCatName val="1"/>
            <c:showSerName val="0"/>
            <c:showPercent val="1"/>
            <c:showBubbleSize val="0"/>
            <c:showLeaderLines val="1"/>
          </c:dLbls>
          <c:cat>
            <c:strRef>
              <c:f>Sheet1!$A$2:$A$10</c:f>
              <c:strCache>
                <c:ptCount val="8"/>
                <c:pt idx="0">
                  <c:v>NCQA</c:v>
                </c:pt>
                <c:pt idx="1">
                  <c:v>Resolution Health</c:v>
                </c:pt>
                <c:pt idx="2">
                  <c:v>AHRQ</c:v>
                </c:pt>
                <c:pt idx="3">
                  <c:v>CMS</c:v>
                </c:pt>
                <c:pt idx="4">
                  <c:v>AMA- PCPRI</c:v>
                </c:pt>
                <c:pt idx="5">
                  <c:v>Standard source with less than 10 measures</c:v>
                </c:pt>
                <c:pt idx="6">
                  <c:v>Homegrown</c:v>
                </c:pt>
                <c:pt idx="7">
                  <c:v>Undetermined</c:v>
                </c:pt>
              </c:strCache>
            </c:strRef>
          </c:cat>
          <c:val>
            <c:numRef>
              <c:f>Sheet1!$B$2:$B$10</c:f>
              <c:numCache>
                <c:formatCode>General</c:formatCode>
                <c:ptCount val="9"/>
                <c:pt idx="0">
                  <c:v>81</c:v>
                </c:pt>
                <c:pt idx="1">
                  <c:v>26</c:v>
                </c:pt>
                <c:pt idx="2">
                  <c:v>22</c:v>
                </c:pt>
                <c:pt idx="3">
                  <c:v>20</c:v>
                </c:pt>
                <c:pt idx="4">
                  <c:v>17</c:v>
                </c:pt>
                <c:pt idx="5">
                  <c:v>67</c:v>
                </c:pt>
                <c:pt idx="6">
                  <c:v>198</c:v>
                </c:pt>
                <c:pt idx="7">
                  <c:v>78</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600"/>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Number of Measures</c:v>
                </c:pt>
              </c:strCache>
            </c:strRef>
          </c:tx>
          <c:invertIfNegative val="0"/>
          <c:dLbls>
            <c:showLegendKey val="0"/>
            <c:showVal val="1"/>
            <c:showCatName val="0"/>
            <c:showSerName val="0"/>
            <c:showPercent val="0"/>
            <c:showBubbleSize val="0"/>
            <c:showLeaderLines val="0"/>
          </c:dLbls>
          <c:cat>
            <c:strRef>
              <c:f>Sheet1!$A$2:$A$13</c:f>
              <c:strCache>
                <c:ptCount val="12"/>
                <c:pt idx="0">
                  <c:v>Reports only some rates</c:v>
                </c:pt>
                <c:pt idx="1">
                  <c:v>Adds detail</c:v>
                </c:pt>
                <c:pt idx="2">
                  <c:v>Measurement period</c:v>
                </c:pt>
                <c:pt idx="3">
                  <c:v>Age</c:v>
                </c:pt>
                <c:pt idx="4">
                  <c:v>Notes a change</c:v>
                </c:pt>
                <c:pt idx="5">
                  <c:v>Targeted population</c:v>
                </c:pt>
                <c:pt idx="6">
                  <c:v>Alternative setting</c:v>
                </c:pt>
                <c:pt idx="7">
                  <c:v>Reports different rates</c:v>
                </c:pt>
                <c:pt idx="8">
                  <c:v>Removes detail</c:v>
                </c:pt>
                <c:pt idx="9">
                  <c:v>CPT code changes</c:v>
                </c:pt>
                <c:pt idx="10">
                  <c:v>Changes detail</c:v>
                </c:pt>
                <c:pt idx="11">
                  <c:v>Data source</c:v>
                </c:pt>
              </c:strCache>
            </c:strRef>
          </c:cat>
          <c:val>
            <c:numRef>
              <c:f>Sheet1!$B$2:$B$13</c:f>
              <c:numCache>
                <c:formatCode>General</c:formatCode>
                <c:ptCount val="12"/>
                <c:pt idx="0">
                  <c:v>59</c:v>
                </c:pt>
                <c:pt idx="1">
                  <c:v>39</c:v>
                </c:pt>
                <c:pt idx="2">
                  <c:v>31</c:v>
                </c:pt>
                <c:pt idx="3">
                  <c:v>28</c:v>
                </c:pt>
                <c:pt idx="4">
                  <c:v>23</c:v>
                </c:pt>
                <c:pt idx="5">
                  <c:v>17</c:v>
                </c:pt>
                <c:pt idx="6">
                  <c:v>12</c:v>
                </c:pt>
                <c:pt idx="7">
                  <c:v>12</c:v>
                </c:pt>
                <c:pt idx="8">
                  <c:v>8</c:v>
                </c:pt>
                <c:pt idx="9">
                  <c:v>6</c:v>
                </c:pt>
                <c:pt idx="10">
                  <c:v>4</c:v>
                </c:pt>
                <c:pt idx="11">
                  <c:v>4</c:v>
                </c:pt>
              </c:numCache>
            </c:numRef>
          </c:val>
        </c:ser>
        <c:dLbls>
          <c:showLegendKey val="0"/>
          <c:showVal val="0"/>
          <c:showCatName val="0"/>
          <c:showSerName val="0"/>
          <c:showPercent val="0"/>
          <c:showBubbleSize val="0"/>
        </c:dLbls>
        <c:gapWidth val="150"/>
        <c:axId val="46036480"/>
        <c:axId val="46038016"/>
      </c:barChart>
      <c:catAx>
        <c:axId val="46036480"/>
        <c:scaling>
          <c:orientation val="minMax"/>
        </c:scaling>
        <c:delete val="0"/>
        <c:axPos val="b"/>
        <c:majorTickMark val="out"/>
        <c:minorTickMark val="none"/>
        <c:tickLblPos val="nextTo"/>
        <c:crossAx val="46038016"/>
        <c:crosses val="autoZero"/>
        <c:auto val="1"/>
        <c:lblAlgn val="ctr"/>
        <c:lblOffset val="100"/>
        <c:noMultiLvlLbl val="0"/>
      </c:catAx>
      <c:valAx>
        <c:axId val="46038016"/>
        <c:scaling>
          <c:orientation val="minMax"/>
        </c:scaling>
        <c:delete val="0"/>
        <c:axPos val="l"/>
        <c:majorGridlines/>
        <c:numFmt formatCode="General" sourceLinked="1"/>
        <c:majorTickMark val="out"/>
        <c:minorTickMark val="none"/>
        <c:tickLblPos val="nextTo"/>
        <c:crossAx val="4603648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2"/>
            <c:bubble3D val="0"/>
            <c:spPr>
              <a:solidFill>
                <a:schemeClr val="accent6">
                  <a:lumMod val="20000"/>
                  <a:lumOff val="80000"/>
                </a:schemeClr>
              </a:solidFill>
            </c:spPr>
          </c:dPt>
          <c:dLbls>
            <c:dLbl>
              <c:idx val="3"/>
              <c:layout>
                <c:manualLayout>
                  <c:x val="8.0927384076990379E-4"/>
                  <c:y val="3.1073446327683617E-2"/>
                </c:manualLayout>
              </c:layout>
              <c:spPr/>
              <c:txPr>
                <a:bodyPr/>
                <a:lstStyle/>
                <a:p>
                  <a:pPr>
                    <a:defRPr sz="2000">
                      <a:solidFill>
                        <a:schemeClr val="tx1"/>
                      </a:solidFill>
                    </a:defRPr>
                  </a:pPr>
                  <a:endParaRPr lang="en-US"/>
                </a:p>
              </c:txPr>
              <c:showLegendKey val="0"/>
              <c:showVal val="0"/>
              <c:showCatName val="1"/>
              <c:showSerName val="0"/>
              <c:showPercent val="1"/>
              <c:showBubbleSize val="0"/>
            </c:dLbl>
            <c:txPr>
              <a:bodyPr/>
              <a:lstStyle/>
              <a:p>
                <a:pPr>
                  <a:defRPr sz="2000"/>
                </a:pPr>
                <a:endParaRPr lang="en-US"/>
              </a:p>
            </c:txPr>
            <c:showLegendKey val="0"/>
            <c:showVal val="0"/>
            <c:showCatName val="1"/>
            <c:showSerName val="0"/>
            <c:showPercent val="1"/>
            <c:showBubbleSize val="0"/>
            <c:showLeaderLines val="1"/>
          </c:dLbls>
          <c:cat>
            <c:strRef>
              <c:f>Sheet1!$A$2:$A$5</c:f>
              <c:strCache>
                <c:ptCount val="4"/>
                <c:pt idx="0">
                  <c:v>Homegrown</c:v>
                </c:pt>
                <c:pt idx="1">
                  <c:v>Other</c:v>
                </c:pt>
                <c:pt idx="2">
                  <c:v>Standard</c:v>
                </c:pt>
                <c:pt idx="3">
                  <c:v>Undetermined</c:v>
                </c:pt>
              </c:strCache>
            </c:strRef>
          </c:cat>
          <c:val>
            <c:numRef>
              <c:f>Sheet1!$B$2:$B$5</c:f>
              <c:numCache>
                <c:formatCode>General</c:formatCode>
                <c:ptCount val="4"/>
                <c:pt idx="0">
                  <c:v>183</c:v>
                </c:pt>
                <c:pt idx="1">
                  <c:v>20</c:v>
                </c:pt>
                <c:pt idx="2">
                  <c:v>233</c:v>
                </c:pt>
                <c:pt idx="3">
                  <c:v>73</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invertIfNegative val="0"/>
          <c:dLbls>
            <c:showLegendKey val="0"/>
            <c:showVal val="1"/>
            <c:showCatName val="0"/>
            <c:showSerName val="0"/>
            <c:showPercent val="0"/>
            <c:showBubbleSize val="0"/>
            <c:showLeaderLines val="0"/>
          </c:dLbls>
          <c:cat>
            <c:strRef>
              <c:f>Sheet1!$A$2:$A$13</c:f>
              <c:strCache>
                <c:ptCount val="12"/>
                <c:pt idx="0">
                  <c:v>MA GIC</c:v>
                </c:pt>
                <c:pt idx="1">
                  <c:v>TX DSRIP</c:v>
                </c:pt>
                <c:pt idx="2">
                  <c:v>VT ACO </c:v>
                </c:pt>
                <c:pt idx="3">
                  <c:v>NY Medicaid</c:v>
                </c:pt>
                <c:pt idx="4">
                  <c:v>IA Duals</c:v>
                </c:pt>
                <c:pt idx="5">
                  <c:v>CO ACO</c:v>
                </c:pt>
                <c:pt idx="6">
                  <c:v>OH PCMH</c:v>
                </c:pt>
                <c:pt idx="7">
                  <c:v>MA Duals</c:v>
                </c:pt>
                <c:pt idx="8">
                  <c:v>MI PCMH</c:v>
                </c:pt>
                <c:pt idx="9">
                  <c:v>PA HH</c:v>
                </c:pt>
                <c:pt idx="10">
                  <c:v>PA PCMH</c:v>
                </c:pt>
                <c:pt idx="11">
                  <c:v>WA PCMH</c:v>
                </c:pt>
              </c:strCache>
            </c:strRef>
          </c:cat>
          <c:val>
            <c:numRef>
              <c:f>Sheet1!$B$2:$B$13</c:f>
              <c:numCache>
                <c:formatCode>General</c:formatCode>
                <c:ptCount val="12"/>
                <c:pt idx="0">
                  <c:v>26</c:v>
                </c:pt>
                <c:pt idx="1">
                  <c:v>26</c:v>
                </c:pt>
                <c:pt idx="2">
                  <c:v>11</c:v>
                </c:pt>
                <c:pt idx="3">
                  <c:v>4</c:v>
                </c:pt>
                <c:pt idx="4">
                  <c:v>2</c:v>
                </c:pt>
                <c:pt idx="5">
                  <c:v>2</c:v>
                </c:pt>
                <c:pt idx="6">
                  <c:v>2</c:v>
                </c:pt>
                <c:pt idx="7">
                  <c:v>1</c:v>
                </c:pt>
                <c:pt idx="8">
                  <c:v>1</c:v>
                </c:pt>
                <c:pt idx="9">
                  <c:v>1</c:v>
                </c:pt>
                <c:pt idx="10">
                  <c:v>1</c:v>
                </c:pt>
                <c:pt idx="11">
                  <c:v>1</c:v>
                </c:pt>
              </c:numCache>
            </c:numRef>
          </c:val>
        </c:ser>
        <c:dLbls>
          <c:showLegendKey val="0"/>
          <c:showVal val="0"/>
          <c:showCatName val="0"/>
          <c:showSerName val="0"/>
          <c:showPercent val="0"/>
          <c:showBubbleSize val="0"/>
        </c:dLbls>
        <c:gapWidth val="150"/>
        <c:axId val="46087552"/>
        <c:axId val="46089344"/>
      </c:barChart>
      <c:catAx>
        <c:axId val="46087552"/>
        <c:scaling>
          <c:orientation val="minMax"/>
        </c:scaling>
        <c:delete val="0"/>
        <c:axPos val="b"/>
        <c:numFmt formatCode="General" sourceLinked="1"/>
        <c:majorTickMark val="out"/>
        <c:minorTickMark val="none"/>
        <c:tickLblPos val="nextTo"/>
        <c:crossAx val="46089344"/>
        <c:crosses val="autoZero"/>
        <c:auto val="1"/>
        <c:lblAlgn val="ctr"/>
        <c:lblOffset val="100"/>
        <c:noMultiLvlLbl val="0"/>
      </c:catAx>
      <c:valAx>
        <c:axId val="46089344"/>
        <c:scaling>
          <c:orientation val="minMax"/>
        </c:scaling>
        <c:delete val="0"/>
        <c:axPos val="l"/>
        <c:majorGridlines/>
        <c:numFmt formatCode="General" sourceLinked="1"/>
        <c:majorTickMark val="out"/>
        <c:minorTickMark val="none"/>
        <c:tickLblPos val="nextTo"/>
        <c:crossAx val="4608755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FD85D"/>
              </a:solidFill>
            </c:spPr>
          </c:dPt>
          <c:dPt>
            <c:idx val="2"/>
            <c:bubble3D val="0"/>
            <c:spPr>
              <a:solidFill>
                <a:schemeClr val="accent6">
                  <a:lumMod val="20000"/>
                  <a:lumOff val="80000"/>
                </a:schemeClr>
              </a:solidFill>
            </c:spPr>
          </c:dPt>
          <c:dLbls>
            <c:dLbl>
              <c:idx val="0"/>
              <c:spPr/>
              <c:txPr>
                <a:bodyPr/>
                <a:lstStyle/>
                <a:p>
                  <a:pPr>
                    <a:defRPr b="1"/>
                  </a:pPr>
                  <a:endParaRPr lang="en-US"/>
                </a:p>
              </c:txPr>
              <c:showLegendKey val="0"/>
              <c:showVal val="0"/>
              <c:showCatName val="1"/>
              <c:showSerName val="0"/>
              <c:showPercent val="1"/>
              <c:showBubbleSize val="0"/>
            </c:dLbl>
            <c:dLbl>
              <c:idx val="3"/>
              <c:layout>
                <c:manualLayout>
                  <c:x val="8.0927384076990379E-4"/>
                  <c:y val="3.1073446327683617E-2"/>
                </c:manualLayout>
              </c:layout>
              <c:spPr/>
              <c:txPr>
                <a:bodyPr/>
                <a:lstStyle/>
                <a:p>
                  <a:pPr>
                    <a:defRPr>
                      <a:solidFill>
                        <a:schemeClr val="tx1"/>
                      </a:solidFill>
                    </a:defRPr>
                  </a:pPr>
                  <a:endParaRPr lang="en-US"/>
                </a:p>
              </c:txPr>
              <c:showLegendKey val="0"/>
              <c:showVal val="0"/>
              <c:showCatName val="1"/>
              <c:showSerName val="0"/>
              <c:showPercent val="1"/>
              <c:showBubbleSize val="0"/>
            </c:dLbl>
            <c:showLegendKey val="0"/>
            <c:showVal val="0"/>
            <c:showCatName val="1"/>
            <c:showSerName val="0"/>
            <c:showPercent val="1"/>
            <c:showBubbleSize val="0"/>
            <c:showLeaderLines val="1"/>
          </c:dLbls>
          <c:cat>
            <c:strRef>
              <c:f>Sheet1!$A$2:$A$5</c:f>
              <c:strCache>
                <c:ptCount val="4"/>
                <c:pt idx="0">
                  <c:v>Homegrown</c:v>
                </c:pt>
                <c:pt idx="1">
                  <c:v>Other</c:v>
                </c:pt>
                <c:pt idx="2">
                  <c:v>Standard</c:v>
                </c:pt>
                <c:pt idx="3">
                  <c:v>Undetermined</c:v>
                </c:pt>
              </c:strCache>
            </c:strRef>
          </c:cat>
          <c:val>
            <c:numRef>
              <c:f>Sheet1!$B$2:$B$5</c:f>
              <c:numCache>
                <c:formatCode>General</c:formatCode>
                <c:ptCount val="4"/>
                <c:pt idx="0">
                  <c:v>183</c:v>
                </c:pt>
                <c:pt idx="1">
                  <c:v>20</c:v>
                </c:pt>
                <c:pt idx="2">
                  <c:v>233</c:v>
                </c:pt>
                <c:pt idx="3">
                  <c:v>73</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invertIfNegative val="0"/>
          <c:dLbls>
            <c:showLegendKey val="0"/>
            <c:showVal val="1"/>
            <c:showCatName val="0"/>
            <c:showSerName val="0"/>
            <c:showPercent val="0"/>
            <c:showBubbleSize val="0"/>
            <c:showLeaderLines val="0"/>
          </c:dLbls>
          <c:cat>
            <c:strRef>
              <c:f>Sheet1!$A$2:$A$20</c:f>
              <c:strCache>
                <c:ptCount val="19"/>
                <c:pt idx="0">
                  <c:v>MO BHMCO</c:v>
                </c:pt>
                <c:pt idx="1">
                  <c:v>TX DSRIP</c:v>
                </c:pt>
                <c:pt idx="2">
                  <c:v>MO HH</c:v>
                </c:pt>
                <c:pt idx="3">
                  <c:v>MA PCMH </c:v>
                </c:pt>
                <c:pt idx="4">
                  <c:v>WCHQ</c:v>
                </c:pt>
                <c:pt idx="5">
                  <c:v>NY Med</c:v>
                </c:pt>
                <c:pt idx="6">
                  <c:v>MiPCT</c:v>
                </c:pt>
                <c:pt idx="7">
                  <c:v>PA CCI</c:v>
                </c:pt>
                <c:pt idx="8">
                  <c:v>OR CCO</c:v>
                </c:pt>
                <c:pt idx="9">
                  <c:v>IA Duals</c:v>
                </c:pt>
                <c:pt idx="10">
                  <c:v>LA Med</c:v>
                </c:pt>
                <c:pt idx="11">
                  <c:v>MA MBHP</c:v>
                </c:pt>
                <c:pt idx="12">
                  <c:v>CA Medi-Cal Specialty</c:v>
                </c:pt>
                <c:pt idx="13">
                  <c:v>MA Duals</c:v>
                </c:pt>
                <c:pt idx="14">
                  <c:v>ME PCMH</c:v>
                </c:pt>
                <c:pt idx="15">
                  <c:v>CA Medi-Cal</c:v>
                </c:pt>
                <c:pt idx="16">
                  <c:v>MA SQAC</c:v>
                </c:pt>
                <c:pt idx="17">
                  <c:v>MN SQRMS</c:v>
                </c:pt>
                <c:pt idx="18">
                  <c:v>MO PCMH</c:v>
                </c:pt>
              </c:strCache>
            </c:strRef>
          </c:cat>
          <c:val>
            <c:numRef>
              <c:f>Sheet1!$B$2:$B$20</c:f>
              <c:numCache>
                <c:formatCode>General</c:formatCode>
                <c:ptCount val="19"/>
                <c:pt idx="0">
                  <c:v>65</c:v>
                </c:pt>
                <c:pt idx="1">
                  <c:v>32</c:v>
                </c:pt>
                <c:pt idx="2">
                  <c:v>21</c:v>
                </c:pt>
                <c:pt idx="3">
                  <c:v>21</c:v>
                </c:pt>
                <c:pt idx="4">
                  <c:v>16</c:v>
                </c:pt>
                <c:pt idx="5">
                  <c:v>9</c:v>
                </c:pt>
                <c:pt idx="6">
                  <c:v>6</c:v>
                </c:pt>
                <c:pt idx="7">
                  <c:v>5</c:v>
                </c:pt>
                <c:pt idx="8">
                  <c:v>4</c:v>
                </c:pt>
                <c:pt idx="9">
                  <c:v>3</c:v>
                </c:pt>
                <c:pt idx="10">
                  <c:v>3</c:v>
                </c:pt>
                <c:pt idx="11">
                  <c:v>3</c:v>
                </c:pt>
                <c:pt idx="12">
                  <c:v>2</c:v>
                </c:pt>
                <c:pt idx="13">
                  <c:v>2</c:v>
                </c:pt>
                <c:pt idx="14">
                  <c:v>2</c:v>
                </c:pt>
                <c:pt idx="15">
                  <c:v>1</c:v>
                </c:pt>
                <c:pt idx="16">
                  <c:v>1</c:v>
                </c:pt>
                <c:pt idx="17">
                  <c:v>1</c:v>
                </c:pt>
                <c:pt idx="18">
                  <c:v>1</c:v>
                </c:pt>
              </c:numCache>
            </c:numRef>
          </c:val>
        </c:ser>
        <c:dLbls>
          <c:showLegendKey val="0"/>
          <c:showVal val="0"/>
          <c:showCatName val="0"/>
          <c:showSerName val="0"/>
          <c:showPercent val="0"/>
          <c:showBubbleSize val="0"/>
        </c:dLbls>
        <c:gapWidth val="150"/>
        <c:axId val="47654400"/>
        <c:axId val="47655936"/>
      </c:barChart>
      <c:catAx>
        <c:axId val="47654400"/>
        <c:scaling>
          <c:orientation val="minMax"/>
        </c:scaling>
        <c:delete val="0"/>
        <c:axPos val="b"/>
        <c:majorTickMark val="out"/>
        <c:minorTickMark val="none"/>
        <c:tickLblPos val="nextTo"/>
        <c:crossAx val="47655936"/>
        <c:crosses val="autoZero"/>
        <c:auto val="1"/>
        <c:lblAlgn val="ctr"/>
        <c:lblOffset val="100"/>
        <c:noMultiLvlLbl val="0"/>
      </c:catAx>
      <c:valAx>
        <c:axId val="47655936"/>
        <c:scaling>
          <c:orientation val="minMax"/>
        </c:scaling>
        <c:delete val="0"/>
        <c:axPos val="l"/>
        <c:majorGridlines/>
        <c:numFmt formatCode="General" sourceLinked="1"/>
        <c:majorTickMark val="out"/>
        <c:minorTickMark val="none"/>
        <c:tickLblPos val="nextTo"/>
        <c:crossAx val="4765440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Lbls>
            <c:dLbl>
              <c:idx val="0"/>
              <c:tx>
                <c:rich>
                  <a:bodyPr/>
                  <a:lstStyle/>
                  <a:p>
                    <a:r>
                      <a:rPr lang="en-US"/>
                      <a:t>Access, </a:t>
                    </a:r>
                    <a:r>
                      <a:rPr lang="en-US" smtClean="0"/>
                      <a:t>affordability</a:t>
                    </a:r>
                    <a:r>
                      <a:rPr lang="en-US"/>
                      <a:t>, and </a:t>
                    </a:r>
                    <a:r>
                      <a:rPr lang="en-US" smtClean="0"/>
                      <a:t>inappropriate </a:t>
                    </a:r>
                    <a:r>
                      <a:rPr lang="en-US" dirty="0" smtClean="0"/>
                      <a:t>c</a:t>
                    </a:r>
                    <a:r>
                      <a:rPr lang="en-US" smtClean="0"/>
                      <a:t>are</a:t>
                    </a:r>
                    <a:r>
                      <a:rPr lang="en-US"/>
                      <a:t>
17%</a:t>
                    </a:r>
                  </a:p>
                </c:rich>
              </c:tx>
              <c:showLegendKey val="0"/>
              <c:showVal val="0"/>
              <c:showCatName val="1"/>
              <c:showSerName val="0"/>
              <c:showPercent val="1"/>
              <c:showBubbleSize val="0"/>
            </c:dLbl>
            <c:dLbl>
              <c:idx val="1"/>
              <c:layout>
                <c:manualLayout>
                  <c:x val="3.2542681018083747E-2"/>
                  <c:y val="7.077799976495476E-2"/>
                </c:manualLayout>
              </c:layout>
              <c:tx>
                <c:rich>
                  <a:bodyPr/>
                  <a:lstStyle/>
                  <a:p>
                    <a:r>
                      <a:rPr lang="en-US" dirty="0" smtClean="0"/>
                      <a:t>Communica-tion </a:t>
                    </a:r>
                    <a:r>
                      <a:rPr lang="en-US" dirty="0"/>
                      <a:t>and </a:t>
                    </a:r>
                    <a:r>
                      <a:rPr lang="en-US" dirty="0" smtClean="0"/>
                      <a:t>care coordination</a:t>
                    </a:r>
                    <a:r>
                      <a:rPr lang="en-US" dirty="0"/>
                      <a:t>
7%</a:t>
                    </a:r>
                  </a:p>
                </c:rich>
              </c:tx>
              <c:showLegendKey val="0"/>
              <c:showVal val="0"/>
              <c:showCatName val="1"/>
              <c:showSerName val="0"/>
              <c:showPercent val="1"/>
              <c:showBubbleSize val="0"/>
            </c:dLbl>
            <c:dLbl>
              <c:idx val="2"/>
              <c:tx>
                <c:rich>
                  <a:bodyPr/>
                  <a:lstStyle/>
                  <a:p>
                    <a:r>
                      <a:rPr lang="en-US"/>
                      <a:t>Health and </a:t>
                    </a:r>
                    <a:r>
                      <a:rPr lang="en-US" smtClean="0"/>
                      <a:t>well-being</a:t>
                    </a:r>
                    <a:r>
                      <a:rPr lang="en-US"/>
                      <a:t>
8%</a:t>
                    </a:r>
                  </a:p>
                </c:rich>
              </c:tx>
              <c:showLegendKey val="0"/>
              <c:showVal val="0"/>
              <c:showCatName val="1"/>
              <c:showSerName val="0"/>
              <c:showPercent val="1"/>
              <c:showBubbleSize val="0"/>
            </c:dLbl>
            <c:dLbl>
              <c:idx val="4"/>
              <c:layout>
                <c:manualLayout>
                  <c:x val="6.9416010498687661E-2"/>
                  <c:y val="-0.10746268656716418"/>
                </c:manualLayout>
              </c:layout>
              <c:tx>
                <c:rich>
                  <a:bodyPr/>
                  <a:lstStyle/>
                  <a:p>
                    <a:r>
                      <a:rPr lang="en-US" dirty="0" smtClean="0"/>
                      <a:t>Person </a:t>
                    </a:r>
                    <a:r>
                      <a:rPr lang="en-US" dirty="0"/>
                      <a:t>and </a:t>
                    </a:r>
                    <a:r>
                      <a:rPr lang="en-US" dirty="0" smtClean="0"/>
                      <a:t>family-centered care</a:t>
                    </a:r>
                    <a:r>
                      <a:rPr lang="en-US" dirty="0"/>
                      <a:t>
20%</a:t>
                    </a:r>
                  </a:p>
                </c:rich>
              </c:tx>
              <c:showLegendKey val="0"/>
              <c:showVal val="0"/>
              <c:showCatName val="1"/>
              <c:showSerName val="0"/>
              <c:showPercent val="1"/>
              <c:showBubbleSize val="0"/>
            </c:dLbl>
            <c:dLbl>
              <c:idx val="5"/>
              <c:spPr/>
              <c:txPr>
                <a:bodyPr/>
                <a:lstStyle/>
                <a:p>
                  <a:pPr>
                    <a:defRPr>
                      <a:solidFill>
                        <a:schemeClr val="bg1"/>
                      </a:solidFill>
                    </a:defRPr>
                  </a:pPr>
                  <a:endParaRPr lang="en-US"/>
                </a:p>
              </c:txPr>
              <c:showLegendKey val="0"/>
              <c:showVal val="0"/>
              <c:showCatName val="1"/>
              <c:showSerName val="0"/>
              <c:showPercent val="1"/>
              <c:showBubbleSize val="0"/>
            </c:dLbl>
            <c:dLbl>
              <c:idx val="6"/>
              <c:tx>
                <c:rich>
                  <a:bodyPr/>
                  <a:lstStyle/>
                  <a:p>
                    <a:r>
                      <a:rPr lang="en-US"/>
                      <a:t>Secondary </a:t>
                    </a:r>
                    <a:r>
                      <a:rPr lang="en-US" smtClean="0"/>
                      <a:t>prevention </a:t>
                    </a:r>
                    <a:r>
                      <a:rPr lang="en-US"/>
                      <a:t>and </a:t>
                    </a:r>
                    <a:r>
                      <a:rPr lang="en-US" smtClean="0"/>
                      <a:t>treatment</a:t>
                    </a:r>
                    <a:r>
                      <a:rPr lang="en-US"/>
                      <a:t>
9%</a:t>
                    </a:r>
                  </a:p>
                </c:rich>
              </c:tx>
              <c:showLegendKey val="0"/>
              <c:showVal val="0"/>
              <c:showCatName val="1"/>
              <c:showSerName val="0"/>
              <c:showPercent val="1"/>
              <c:showBubbleSize val="0"/>
            </c:dLbl>
            <c:showLegendKey val="0"/>
            <c:showVal val="0"/>
            <c:showCatName val="1"/>
            <c:showSerName val="0"/>
            <c:showPercent val="1"/>
            <c:showBubbleSize val="0"/>
            <c:showLeaderLines val="1"/>
          </c:dLbls>
          <c:cat>
            <c:strRef>
              <c:f>Sheet1!$A$2:$A$9</c:f>
              <c:strCache>
                <c:ptCount val="8"/>
                <c:pt idx="0">
                  <c:v>Access, Affordability, and Inappropriate Care</c:v>
                </c:pt>
                <c:pt idx="1">
                  <c:v>Communication and Care Coordination</c:v>
                </c:pt>
                <c:pt idx="2">
                  <c:v>Health and Well-being</c:v>
                </c:pt>
                <c:pt idx="3">
                  <c:v>Infrastructure</c:v>
                </c:pt>
                <c:pt idx="4">
                  <c:v>Person and Family-Centered Care</c:v>
                </c:pt>
                <c:pt idx="5">
                  <c:v>Safety</c:v>
                </c:pt>
                <c:pt idx="6">
                  <c:v>Secondary Prevention and Treatment</c:v>
                </c:pt>
                <c:pt idx="7">
                  <c:v>Utilization</c:v>
                </c:pt>
              </c:strCache>
            </c:strRef>
          </c:cat>
          <c:val>
            <c:numRef>
              <c:f>Sheet1!$B$2:$B$9</c:f>
              <c:numCache>
                <c:formatCode>General</c:formatCode>
                <c:ptCount val="8"/>
                <c:pt idx="0">
                  <c:v>34</c:v>
                </c:pt>
                <c:pt idx="1">
                  <c:v>14</c:v>
                </c:pt>
                <c:pt idx="2">
                  <c:v>17</c:v>
                </c:pt>
                <c:pt idx="3">
                  <c:v>20</c:v>
                </c:pt>
                <c:pt idx="4">
                  <c:v>39</c:v>
                </c:pt>
                <c:pt idx="5">
                  <c:v>23</c:v>
                </c:pt>
                <c:pt idx="6">
                  <c:v>17</c:v>
                </c:pt>
                <c:pt idx="7">
                  <c:v>34</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2"/>
            <c:bubble3D val="0"/>
            <c:spPr>
              <a:solidFill>
                <a:schemeClr val="accent6">
                  <a:lumMod val="40000"/>
                  <a:lumOff val="60000"/>
                </a:schemeClr>
              </a:solidFill>
            </c:spPr>
          </c:dPt>
          <c:dLbls>
            <c:dLbl>
              <c:idx val="1"/>
              <c:spPr/>
              <c:txPr>
                <a:bodyPr/>
                <a:lstStyle/>
                <a:p>
                  <a:pPr>
                    <a:defRPr>
                      <a:solidFill>
                        <a:schemeClr val="bg1"/>
                      </a:solidFill>
                    </a:defRPr>
                  </a:pPr>
                  <a:endParaRPr lang="en-US"/>
                </a:p>
              </c:txPr>
              <c:showLegendKey val="0"/>
              <c:showVal val="0"/>
              <c:showCatName val="1"/>
              <c:showSerName val="0"/>
              <c:showPercent val="1"/>
              <c:showBubbleSize val="0"/>
            </c:dLbl>
            <c:dLbl>
              <c:idx val="2"/>
              <c:tx>
                <c:rich>
                  <a:bodyPr/>
                  <a:lstStyle/>
                  <a:p>
                    <a:r>
                      <a:rPr lang="en-US" sz="1800" b="0" i="0" u="none" strike="noStrike" baseline="0" dirty="0" smtClean="0">
                        <a:effectLst/>
                      </a:rPr>
                      <a:t>Unclear as to why the program used a homegrown measure </a:t>
                    </a:r>
                    <a:r>
                      <a:rPr lang="en-US" dirty="0"/>
                      <a:t>
14%</a:t>
                    </a:r>
                  </a:p>
                </c:rich>
              </c:tx>
              <c:showLegendKey val="0"/>
              <c:showVal val="0"/>
              <c:showCatName val="1"/>
              <c:showSerName val="0"/>
              <c:showPercent val="1"/>
              <c:showBubbleSize val="0"/>
            </c:dLbl>
            <c:showLegendKey val="0"/>
            <c:showVal val="0"/>
            <c:showCatName val="1"/>
            <c:showSerName val="0"/>
            <c:showPercent val="1"/>
            <c:showBubbleSize val="0"/>
            <c:showLeaderLines val="1"/>
          </c:dLbls>
          <c:cat>
            <c:strRef>
              <c:f>Sheet1!$A$2:$A$5</c:f>
              <c:strCache>
                <c:ptCount val="4"/>
                <c:pt idx="0">
                  <c:v>Measures that are specific to one program</c:v>
                </c:pt>
                <c:pt idx="1">
                  <c:v>Measures that attempt to fill a measurement gap</c:v>
                </c:pt>
                <c:pt idx="2">
                  <c:v>Measures that are similar to a standard measure</c:v>
                </c:pt>
                <c:pt idx="3">
                  <c:v>Provider choice measures</c:v>
                </c:pt>
              </c:strCache>
            </c:strRef>
          </c:cat>
          <c:val>
            <c:numRef>
              <c:f>Sheet1!$B$2:$B$5</c:f>
              <c:numCache>
                <c:formatCode>General</c:formatCode>
                <c:ptCount val="4"/>
                <c:pt idx="0">
                  <c:v>81</c:v>
                </c:pt>
                <c:pt idx="1">
                  <c:v>70</c:v>
                </c:pt>
                <c:pt idx="2">
                  <c:v>28</c:v>
                </c:pt>
                <c:pt idx="3">
                  <c:v>20</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invertIfNegative val="0"/>
          <c:dLbls>
            <c:showLegendKey val="0"/>
            <c:showVal val="1"/>
            <c:showCatName val="0"/>
            <c:showSerName val="0"/>
            <c:showPercent val="0"/>
            <c:showBubbleSize val="0"/>
            <c:showLeaderLines val="0"/>
          </c:dLbls>
          <c:cat>
            <c:strRef>
              <c:f>Sheet1!$A$2:$A$5</c:f>
              <c:strCache>
                <c:ptCount val="4"/>
                <c:pt idx="0">
                  <c:v>Reporting</c:v>
                </c:pt>
                <c:pt idx="1">
                  <c:v>Payment </c:v>
                </c:pt>
                <c:pt idx="2">
                  <c:v>Reporting and other purpose</c:v>
                </c:pt>
                <c:pt idx="3">
                  <c:v>Alignment</c:v>
                </c:pt>
              </c:strCache>
            </c:strRef>
          </c:cat>
          <c:val>
            <c:numRef>
              <c:f>Sheet1!$B$2:$B$5</c:f>
              <c:numCache>
                <c:formatCode>General</c:formatCode>
                <c:ptCount val="4"/>
                <c:pt idx="0">
                  <c:v>22</c:v>
                </c:pt>
                <c:pt idx="1">
                  <c:v>19</c:v>
                </c:pt>
                <c:pt idx="2">
                  <c:v>5</c:v>
                </c:pt>
                <c:pt idx="3">
                  <c:v>2</c:v>
                </c:pt>
              </c:numCache>
            </c:numRef>
          </c:val>
        </c:ser>
        <c:dLbls>
          <c:showLegendKey val="0"/>
          <c:showVal val="0"/>
          <c:showCatName val="0"/>
          <c:showSerName val="0"/>
          <c:showPercent val="0"/>
          <c:showBubbleSize val="0"/>
        </c:dLbls>
        <c:gapWidth val="150"/>
        <c:axId val="32749440"/>
        <c:axId val="32750976"/>
      </c:barChart>
      <c:catAx>
        <c:axId val="32749440"/>
        <c:scaling>
          <c:orientation val="minMax"/>
        </c:scaling>
        <c:delete val="0"/>
        <c:axPos val="b"/>
        <c:numFmt formatCode="General" sourceLinked="1"/>
        <c:majorTickMark val="out"/>
        <c:minorTickMark val="none"/>
        <c:tickLblPos val="nextTo"/>
        <c:crossAx val="32750976"/>
        <c:crosses val="autoZero"/>
        <c:auto val="1"/>
        <c:lblAlgn val="ctr"/>
        <c:lblOffset val="100"/>
        <c:noMultiLvlLbl val="0"/>
      </c:catAx>
      <c:valAx>
        <c:axId val="32750976"/>
        <c:scaling>
          <c:orientation val="minMax"/>
        </c:scaling>
        <c:delete val="0"/>
        <c:axPos val="l"/>
        <c:majorGridlines/>
        <c:numFmt formatCode="General" sourceLinked="1"/>
        <c:majorTickMark val="out"/>
        <c:minorTickMark val="none"/>
        <c:tickLblPos val="nextTo"/>
        <c:crossAx val="3274944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invertIfNegative val="0"/>
          <c:dLbls>
            <c:showLegendKey val="0"/>
            <c:showVal val="1"/>
            <c:showCatName val="0"/>
            <c:showSerName val="0"/>
            <c:showPercent val="0"/>
            <c:showBubbleSize val="0"/>
            <c:showLeaderLines val="0"/>
          </c:dLbls>
          <c:cat>
            <c:strRef>
              <c:f>Sheet1!$A$2:$A$20</c:f>
              <c:strCache>
                <c:ptCount val="19"/>
                <c:pt idx="0">
                  <c:v>MA PCMH</c:v>
                </c:pt>
                <c:pt idx="1">
                  <c:v>TX DSRIP</c:v>
                </c:pt>
                <c:pt idx="2">
                  <c:v>MO Health Home</c:v>
                </c:pt>
                <c:pt idx="3">
                  <c:v>NY Medicaid Redesign</c:v>
                </c:pt>
                <c:pt idx="4">
                  <c:v>MN SQRMS</c:v>
                </c:pt>
                <c:pt idx="5">
                  <c:v>MN AF4Q</c:v>
                </c:pt>
                <c:pt idx="6">
                  <c:v>IA Duals</c:v>
                </c:pt>
                <c:pt idx="7">
                  <c:v>LA Medicaid</c:v>
                </c:pt>
                <c:pt idx="8">
                  <c:v>MO BHMCO </c:v>
                </c:pt>
                <c:pt idx="9">
                  <c:v>MA MBHP</c:v>
                </c:pt>
                <c:pt idx="10">
                  <c:v>OR CCO</c:v>
                </c:pt>
                <c:pt idx="11">
                  <c:v>PA CCI</c:v>
                </c:pt>
                <c:pt idx="12">
                  <c:v>MA Duals </c:v>
                </c:pt>
                <c:pt idx="13">
                  <c:v>Idaho PCMH</c:v>
                </c:pt>
                <c:pt idx="14">
                  <c:v>ME PCMH </c:v>
                </c:pt>
                <c:pt idx="15">
                  <c:v>MI PCMH</c:v>
                </c:pt>
                <c:pt idx="16">
                  <c:v>VT ACO </c:v>
                </c:pt>
                <c:pt idx="17">
                  <c:v>MA SQAC</c:v>
                </c:pt>
                <c:pt idx="18">
                  <c:v>MA GIC</c:v>
                </c:pt>
              </c:strCache>
            </c:strRef>
          </c:cat>
          <c:val>
            <c:numRef>
              <c:f>Sheet1!$B$2:$B$20</c:f>
              <c:numCache>
                <c:formatCode>General</c:formatCode>
                <c:ptCount val="19"/>
                <c:pt idx="0">
                  <c:v>17</c:v>
                </c:pt>
                <c:pt idx="1">
                  <c:v>17</c:v>
                </c:pt>
                <c:pt idx="2">
                  <c:v>6</c:v>
                </c:pt>
                <c:pt idx="3">
                  <c:v>5</c:v>
                </c:pt>
                <c:pt idx="4">
                  <c:v>4</c:v>
                </c:pt>
                <c:pt idx="5">
                  <c:v>4</c:v>
                </c:pt>
                <c:pt idx="6">
                  <c:v>3</c:v>
                </c:pt>
                <c:pt idx="7">
                  <c:v>3</c:v>
                </c:pt>
                <c:pt idx="8">
                  <c:v>3</c:v>
                </c:pt>
                <c:pt idx="9">
                  <c:v>2</c:v>
                </c:pt>
                <c:pt idx="10">
                  <c:v>2</c:v>
                </c:pt>
                <c:pt idx="11">
                  <c:v>2</c:v>
                </c:pt>
                <c:pt idx="12">
                  <c:v>2</c:v>
                </c:pt>
                <c:pt idx="13">
                  <c:v>1</c:v>
                </c:pt>
                <c:pt idx="14">
                  <c:v>1</c:v>
                </c:pt>
                <c:pt idx="15">
                  <c:v>1</c:v>
                </c:pt>
                <c:pt idx="16">
                  <c:v>1</c:v>
                </c:pt>
                <c:pt idx="17">
                  <c:v>1</c:v>
                </c:pt>
                <c:pt idx="18">
                  <c:v>1</c:v>
                </c:pt>
              </c:numCache>
            </c:numRef>
          </c:val>
        </c:ser>
        <c:dLbls>
          <c:showLegendKey val="0"/>
          <c:showVal val="0"/>
          <c:showCatName val="0"/>
          <c:showSerName val="0"/>
          <c:showPercent val="0"/>
          <c:showBubbleSize val="0"/>
        </c:dLbls>
        <c:gapWidth val="150"/>
        <c:axId val="47503232"/>
        <c:axId val="47504768"/>
      </c:barChart>
      <c:catAx>
        <c:axId val="47503232"/>
        <c:scaling>
          <c:orientation val="minMax"/>
        </c:scaling>
        <c:delete val="0"/>
        <c:axPos val="b"/>
        <c:majorTickMark val="out"/>
        <c:minorTickMark val="none"/>
        <c:tickLblPos val="nextTo"/>
        <c:crossAx val="47504768"/>
        <c:crosses val="autoZero"/>
        <c:auto val="1"/>
        <c:lblAlgn val="ctr"/>
        <c:lblOffset val="100"/>
        <c:noMultiLvlLbl val="0"/>
      </c:catAx>
      <c:valAx>
        <c:axId val="47504768"/>
        <c:scaling>
          <c:orientation val="minMax"/>
        </c:scaling>
        <c:delete val="0"/>
        <c:axPos val="l"/>
        <c:majorGridlines/>
        <c:numFmt formatCode="General" sourceLinked="1"/>
        <c:majorTickMark val="out"/>
        <c:minorTickMark val="none"/>
        <c:tickLblPos val="nextTo"/>
        <c:crossAx val="4750323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number of measures</c:v>
                </c:pt>
              </c:strCache>
            </c:strRef>
          </c:tx>
          <c:invertIfNegative val="0"/>
          <c:dLbls>
            <c:showLegendKey val="0"/>
            <c:showVal val="1"/>
            <c:showCatName val="0"/>
            <c:showSerName val="0"/>
            <c:showPercent val="0"/>
            <c:showBubbleSize val="0"/>
            <c:showLeaderLines val="0"/>
          </c:dLbls>
          <c:cat>
            <c:strRef>
              <c:f>Sheet1!$A$2:$A$14</c:f>
              <c:strCache>
                <c:ptCount val="13"/>
                <c:pt idx="0">
                  <c:v>self-management</c:v>
                </c:pt>
                <c:pt idx="1">
                  <c:v>cost</c:v>
                </c:pt>
                <c:pt idx="2">
                  <c:v>care coordination</c:v>
                </c:pt>
                <c:pt idx="3">
                  <c:v>dental</c:v>
                </c:pt>
                <c:pt idx="4">
                  <c:v>procedure-specific</c:v>
                </c:pt>
                <c:pt idx="5">
                  <c:v>quality of life</c:v>
                </c:pt>
                <c:pt idx="6">
                  <c:v>substance abuse</c:v>
                </c:pt>
                <c:pt idx="7">
                  <c:v>depression</c:v>
                </c:pt>
                <c:pt idx="8">
                  <c:v>maternal health</c:v>
                </c:pt>
                <c:pt idx="9">
                  <c:v>consistent care provider</c:v>
                </c:pt>
                <c:pt idx="10">
                  <c:v>mental health</c:v>
                </c:pt>
                <c:pt idx="11">
                  <c:v>social determinants</c:v>
                </c:pt>
                <c:pt idx="12">
                  <c:v>other</c:v>
                </c:pt>
              </c:strCache>
            </c:strRef>
          </c:cat>
          <c:val>
            <c:numRef>
              <c:f>Sheet1!$B$2:$B$14</c:f>
              <c:numCache>
                <c:formatCode>General</c:formatCode>
                <c:ptCount val="13"/>
                <c:pt idx="0">
                  <c:v>15</c:v>
                </c:pt>
                <c:pt idx="1">
                  <c:v>11</c:v>
                </c:pt>
                <c:pt idx="2">
                  <c:v>10</c:v>
                </c:pt>
                <c:pt idx="3">
                  <c:v>7</c:v>
                </c:pt>
                <c:pt idx="4">
                  <c:v>6</c:v>
                </c:pt>
                <c:pt idx="5">
                  <c:v>4</c:v>
                </c:pt>
                <c:pt idx="6">
                  <c:v>4</c:v>
                </c:pt>
                <c:pt idx="7">
                  <c:v>3</c:v>
                </c:pt>
                <c:pt idx="8">
                  <c:v>3</c:v>
                </c:pt>
                <c:pt idx="9">
                  <c:v>2</c:v>
                </c:pt>
                <c:pt idx="10">
                  <c:v>2</c:v>
                </c:pt>
                <c:pt idx="11">
                  <c:v>2</c:v>
                </c:pt>
                <c:pt idx="12">
                  <c:v>8</c:v>
                </c:pt>
              </c:numCache>
            </c:numRef>
          </c:val>
        </c:ser>
        <c:dLbls>
          <c:showLegendKey val="0"/>
          <c:showVal val="0"/>
          <c:showCatName val="0"/>
          <c:showSerName val="0"/>
          <c:showPercent val="0"/>
          <c:showBubbleSize val="0"/>
        </c:dLbls>
        <c:gapWidth val="150"/>
        <c:axId val="47341952"/>
        <c:axId val="47343488"/>
      </c:barChart>
      <c:catAx>
        <c:axId val="47341952"/>
        <c:scaling>
          <c:orientation val="minMax"/>
        </c:scaling>
        <c:delete val="0"/>
        <c:axPos val="b"/>
        <c:numFmt formatCode="General" sourceLinked="1"/>
        <c:majorTickMark val="out"/>
        <c:minorTickMark val="none"/>
        <c:tickLblPos val="nextTo"/>
        <c:crossAx val="47343488"/>
        <c:crosses val="autoZero"/>
        <c:auto val="1"/>
        <c:lblAlgn val="ctr"/>
        <c:lblOffset val="100"/>
        <c:noMultiLvlLbl val="0"/>
      </c:catAx>
      <c:valAx>
        <c:axId val="47343488"/>
        <c:scaling>
          <c:orientation val="minMax"/>
        </c:scaling>
        <c:delete val="0"/>
        <c:axPos val="l"/>
        <c:majorGridlines/>
        <c:numFmt formatCode="General" sourceLinked="1"/>
        <c:majorTickMark val="out"/>
        <c:minorTickMark val="none"/>
        <c:tickLblPos val="nextTo"/>
        <c:crossAx val="4734195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invertIfNegative val="0"/>
          <c:dLbls>
            <c:showLegendKey val="0"/>
            <c:showVal val="1"/>
            <c:showCatName val="0"/>
            <c:showSerName val="0"/>
            <c:showPercent val="0"/>
            <c:showBubbleSize val="0"/>
            <c:showLeaderLines val="0"/>
          </c:dLbls>
          <c:cat>
            <c:strRef>
              <c:f>Sheet1!$A$2:$A$14</c:f>
              <c:strCache>
                <c:ptCount val="13"/>
                <c:pt idx="0">
                  <c:v>PCMH</c:v>
                </c:pt>
                <c:pt idx="1">
                  <c:v>Other provider</c:v>
                </c:pt>
                <c:pt idx="2">
                  <c:v>Medicaid MCO</c:v>
                </c:pt>
                <c:pt idx="3">
                  <c:v>Medicaid </c:v>
                </c:pt>
                <c:pt idx="4">
                  <c:v>ACO</c:v>
                </c:pt>
                <c:pt idx="5">
                  <c:v>Commercial Plans</c:v>
                </c:pt>
                <c:pt idx="6">
                  <c:v>Health Home</c:v>
                </c:pt>
                <c:pt idx="7">
                  <c:v>Regional Collaborative</c:v>
                </c:pt>
                <c:pt idx="8">
                  <c:v>Alignment Initiative</c:v>
                </c:pt>
                <c:pt idx="9">
                  <c:v>Duals</c:v>
                </c:pt>
                <c:pt idx="10">
                  <c:v>Exchange</c:v>
                </c:pt>
                <c:pt idx="11">
                  <c:v>Medicaid BH MCO</c:v>
                </c:pt>
                <c:pt idx="12">
                  <c:v>MCO</c:v>
                </c:pt>
              </c:strCache>
            </c:strRef>
          </c:cat>
          <c:val>
            <c:numRef>
              <c:f>Sheet1!$B$2:$B$14</c:f>
              <c:numCache>
                <c:formatCode>General</c:formatCode>
                <c:ptCount val="13"/>
                <c:pt idx="0">
                  <c:v>13</c:v>
                </c:pt>
                <c:pt idx="1">
                  <c:v>6</c:v>
                </c:pt>
                <c:pt idx="2">
                  <c:v>5</c:v>
                </c:pt>
                <c:pt idx="3">
                  <c:v>3</c:v>
                </c:pt>
                <c:pt idx="4">
                  <c:v>3</c:v>
                </c:pt>
                <c:pt idx="5">
                  <c:v>3</c:v>
                </c:pt>
                <c:pt idx="6">
                  <c:v>3</c:v>
                </c:pt>
                <c:pt idx="7">
                  <c:v>3</c:v>
                </c:pt>
                <c:pt idx="8">
                  <c:v>2</c:v>
                </c:pt>
                <c:pt idx="9">
                  <c:v>2</c:v>
                </c:pt>
                <c:pt idx="10">
                  <c:v>2</c:v>
                </c:pt>
                <c:pt idx="11">
                  <c:v>2</c:v>
                </c:pt>
                <c:pt idx="12">
                  <c:v>1</c:v>
                </c:pt>
              </c:numCache>
            </c:numRef>
          </c:val>
        </c:ser>
        <c:dLbls>
          <c:showLegendKey val="0"/>
          <c:showVal val="0"/>
          <c:showCatName val="0"/>
          <c:showSerName val="0"/>
          <c:showPercent val="0"/>
          <c:showBubbleSize val="0"/>
        </c:dLbls>
        <c:gapWidth val="150"/>
        <c:axId val="47880064"/>
        <c:axId val="47881600"/>
      </c:barChart>
      <c:catAx>
        <c:axId val="47880064"/>
        <c:scaling>
          <c:orientation val="minMax"/>
        </c:scaling>
        <c:delete val="0"/>
        <c:axPos val="b"/>
        <c:numFmt formatCode="General" sourceLinked="1"/>
        <c:majorTickMark val="out"/>
        <c:minorTickMark val="none"/>
        <c:tickLblPos val="nextTo"/>
        <c:crossAx val="47881600"/>
        <c:crosses val="autoZero"/>
        <c:auto val="1"/>
        <c:lblAlgn val="ctr"/>
        <c:lblOffset val="100"/>
        <c:noMultiLvlLbl val="0"/>
      </c:catAx>
      <c:valAx>
        <c:axId val="47881600"/>
        <c:scaling>
          <c:orientation val="minMax"/>
        </c:scaling>
        <c:delete val="0"/>
        <c:axPos val="l"/>
        <c:majorGridlines/>
        <c:numFmt formatCode="General" sourceLinked="1"/>
        <c:majorTickMark val="out"/>
        <c:minorTickMark val="none"/>
        <c:tickLblPos val="nextTo"/>
        <c:crossAx val="4788006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Column1</c:v>
                </c:pt>
              </c:strCache>
            </c:strRef>
          </c:tx>
          <c:invertIfNegative val="0"/>
          <c:dPt>
            <c:idx val="0"/>
            <c:invertIfNegative val="0"/>
            <c:bubble3D val="0"/>
            <c:spPr>
              <a:solidFill>
                <a:schemeClr val="accent1"/>
              </a:solidFill>
            </c:spPr>
          </c:dPt>
          <c:dPt>
            <c:idx val="2"/>
            <c:invertIfNegative val="0"/>
            <c:bubble3D val="0"/>
            <c:spPr>
              <a:solidFill>
                <a:schemeClr val="accent2">
                  <a:lumMod val="20000"/>
                  <a:lumOff val="80000"/>
                </a:schemeClr>
              </a:solidFill>
            </c:spPr>
          </c:dPt>
          <c:dLbls>
            <c:showLegendKey val="0"/>
            <c:showVal val="1"/>
            <c:showCatName val="0"/>
            <c:showSerName val="0"/>
            <c:showPercent val="0"/>
            <c:showBubbleSize val="0"/>
            <c:showLeaderLines val="0"/>
          </c:dLbls>
          <c:cat>
            <c:strRef>
              <c:f>Sheet1!$A$2:$A$6</c:f>
              <c:strCache>
                <c:ptCount val="5"/>
                <c:pt idx="0">
                  <c:v>Medicaid MCO</c:v>
                </c:pt>
                <c:pt idx="1">
                  <c:v>PCMH</c:v>
                </c:pt>
                <c:pt idx="2">
                  <c:v>All measures</c:v>
                </c:pt>
                <c:pt idx="3">
                  <c:v>Regional Collaborative</c:v>
                </c:pt>
                <c:pt idx="4">
                  <c:v>Other provider</c:v>
                </c:pt>
              </c:strCache>
            </c:strRef>
          </c:cat>
          <c:val>
            <c:numRef>
              <c:f>Sheet1!$B$2:$B$6</c:f>
              <c:numCache>
                <c:formatCode>0%</c:formatCode>
                <c:ptCount val="5"/>
                <c:pt idx="0">
                  <c:v>0.62</c:v>
                </c:pt>
                <c:pt idx="1">
                  <c:v>0.34</c:v>
                </c:pt>
                <c:pt idx="2">
                  <c:v>0.2</c:v>
                </c:pt>
                <c:pt idx="3">
                  <c:v>0.13</c:v>
                </c:pt>
                <c:pt idx="4">
                  <c:v>0.12</c:v>
                </c:pt>
              </c:numCache>
            </c:numRef>
          </c:val>
        </c:ser>
        <c:ser>
          <c:idx val="2"/>
          <c:order val="1"/>
          <c:tx>
            <c:strRef>
              <c:f>Sheet1!$C$1</c:f>
              <c:strCache>
                <c:ptCount val="1"/>
              </c:strCache>
            </c:strRef>
          </c:tx>
          <c:invertIfNegative val="0"/>
          <c:cat>
            <c:strRef>
              <c:f>Sheet1!$A$2:$A$6</c:f>
              <c:strCache>
                <c:ptCount val="5"/>
                <c:pt idx="0">
                  <c:v>Medicaid MCO</c:v>
                </c:pt>
                <c:pt idx="1">
                  <c:v>PCMH</c:v>
                </c:pt>
                <c:pt idx="2">
                  <c:v>All measures</c:v>
                </c:pt>
                <c:pt idx="3">
                  <c:v>Regional Collaborative</c:v>
                </c:pt>
                <c:pt idx="4">
                  <c:v>Other provider</c:v>
                </c:pt>
              </c:strCache>
            </c:strRef>
          </c:cat>
          <c:val>
            <c:numRef>
              <c:f>Sheet1!$C$2:$C$5</c:f>
              <c:numCache>
                <c:formatCode>General</c:formatCode>
                <c:ptCount val="4"/>
              </c:numCache>
            </c:numRef>
          </c:val>
        </c:ser>
        <c:dLbls>
          <c:showLegendKey val="0"/>
          <c:showVal val="0"/>
          <c:showCatName val="0"/>
          <c:showSerName val="0"/>
          <c:showPercent val="0"/>
          <c:showBubbleSize val="0"/>
        </c:dLbls>
        <c:gapWidth val="150"/>
        <c:axId val="47798912"/>
        <c:axId val="47804800"/>
      </c:barChart>
      <c:catAx>
        <c:axId val="47798912"/>
        <c:scaling>
          <c:orientation val="minMax"/>
        </c:scaling>
        <c:delete val="0"/>
        <c:axPos val="b"/>
        <c:majorTickMark val="none"/>
        <c:minorTickMark val="none"/>
        <c:tickLblPos val="nextTo"/>
        <c:crossAx val="47804800"/>
        <c:crosses val="autoZero"/>
        <c:auto val="1"/>
        <c:lblAlgn val="ctr"/>
        <c:lblOffset val="100"/>
        <c:noMultiLvlLbl val="0"/>
      </c:catAx>
      <c:valAx>
        <c:axId val="47804800"/>
        <c:scaling>
          <c:orientation val="minMax"/>
        </c:scaling>
        <c:delete val="0"/>
        <c:axPos val="l"/>
        <c:majorGridlines/>
        <c:numFmt formatCode="0%" sourceLinked="1"/>
        <c:majorTickMark val="none"/>
        <c:minorTickMark val="none"/>
        <c:tickLblPos val="nextTo"/>
        <c:crossAx val="4779891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spPr/>
              <c:txPr>
                <a:bodyPr/>
                <a:lstStyle/>
                <a:p>
                  <a:pPr>
                    <a:defRPr>
                      <a:solidFill>
                        <a:schemeClr val="tx1"/>
                      </a:solidFill>
                    </a:defRPr>
                  </a:pPr>
                  <a:endParaRPr lang="en-US"/>
                </a:p>
              </c:txPr>
              <c:showLegendKey val="0"/>
              <c:showVal val="0"/>
              <c:showCatName val="1"/>
              <c:showSerName val="0"/>
              <c:showPercent val="1"/>
              <c:showBubbleSize val="0"/>
            </c:dLbl>
            <c:dLbl>
              <c:idx val="1"/>
              <c:spPr/>
              <c:txPr>
                <a:bodyPr/>
                <a:lstStyle/>
                <a:p>
                  <a:pPr>
                    <a:defRPr b="1">
                      <a:solidFill>
                        <a:schemeClr val="tx1"/>
                      </a:solidFill>
                    </a:defRPr>
                  </a:pPr>
                  <a:endParaRPr lang="en-US"/>
                </a:p>
              </c:tx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76</c:v>
                </c:pt>
                <c:pt idx="1">
                  <c:v>40</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68%</a:t>
                    </a:r>
                  </a:p>
                </c:rich>
              </c:tx>
              <c:showLegendKey val="0"/>
              <c:showVal val="0"/>
              <c:showCatName val="1"/>
              <c:showSerName val="0"/>
              <c:showPercent val="1"/>
              <c:showBubbleSize val="0"/>
            </c:dLbl>
            <c:dLbl>
              <c:idx val="1"/>
              <c:tx>
                <c:rich>
                  <a:bodyPr/>
                  <a:lstStyle/>
                  <a:p>
                    <a:pPr>
                      <a:defRPr sz="2400">
                        <a:solidFill>
                          <a:schemeClr val="tx1"/>
                        </a:solidFill>
                      </a:defRPr>
                    </a:pPr>
                    <a:r>
                      <a:rPr lang="en-US" dirty="0" smtClean="0"/>
                      <a:t>-No </a:t>
                    </a:r>
                    <a:r>
                      <a:rPr lang="en-US" dirty="0"/>
                      <a:t>longer NQF endorsed
5%</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27%</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181</c:v>
                </c:pt>
                <c:pt idx="1">
                  <c:v>14</c:v>
                </c:pt>
                <c:pt idx="2">
                  <c:v>72</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41%</a:t>
                    </a:r>
                  </a:p>
                </c:rich>
              </c:tx>
              <c:showLegendKey val="0"/>
              <c:showVal val="0"/>
              <c:showCatName val="1"/>
              <c:showSerName val="0"/>
              <c:showPercent val="1"/>
              <c:showBubbleSize val="0"/>
            </c:dLbl>
            <c:dLbl>
              <c:idx val="1"/>
              <c:tx>
                <c:rich>
                  <a:bodyPr/>
                  <a:lstStyle/>
                  <a:p>
                    <a:pPr>
                      <a:defRPr sz="2400">
                        <a:solidFill>
                          <a:schemeClr val="tx1"/>
                        </a:solidFill>
                      </a:defRPr>
                    </a:pPr>
                    <a:r>
                      <a:rPr lang="en-US" dirty="0"/>
                      <a:t>No longer </a:t>
                    </a:r>
                    <a:r>
                      <a:rPr lang="en-US" dirty="0" smtClean="0"/>
                      <a:t>NQF- </a:t>
                    </a:r>
                    <a:r>
                      <a:rPr lang="en-US" dirty="0"/>
                      <a:t>endorsed
4%</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55%</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47</c:v>
                </c:pt>
                <c:pt idx="1">
                  <c:v>5</c:v>
                </c:pt>
                <c:pt idx="2">
                  <c:v>64</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spPr/>
              <c:txPr>
                <a:bodyPr/>
                <a:lstStyle/>
                <a:p>
                  <a:pPr>
                    <a:defRPr>
                      <a:solidFill>
                        <a:schemeClr val="tx1"/>
                      </a:solidFill>
                    </a:defRPr>
                  </a:pPr>
                  <a:endParaRPr lang="en-US"/>
                </a:p>
              </c:txPr>
              <c:showLegendKey val="0"/>
              <c:showVal val="0"/>
              <c:showCatName val="1"/>
              <c:showSerName val="0"/>
              <c:showPercent val="1"/>
              <c:showBubbleSize val="0"/>
            </c:dLbl>
            <c:dLbl>
              <c:idx val="1"/>
              <c:spPr/>
              <c:txPr>
                <a:bodyPr/>
                <a:lstStyle/>
                <a:p>
                  <a:pPr>
                    <a:defRPr b="1">
                      <a:solidFill>
                        <a:schemeClr val="tx1"/>
                      </a:solidFill>
                    </a:defRPr>
                  </a:pPr>
                  <a:endParaRPr lang="en-US"/>
                </a:p>
              </c:tx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16</c:v>
                </c:pt>
                <c:pt idx="1">
                  <c:v>26</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69%</a:t>
                    </a:r>
                  </a:p>
                </c:rich>
              </c:tx>
              <c:showLegendKey val="0"/>
              <c:showVal val="0"/>
              <c:showCatName val="1"/>
              <c:showSerName val="0"/>
              <c:showPercent val="1"/>
              <c:showBubbleSize val="0"/>
            </c:dLbl>
            <c:dLbl>
              <c:idx val="1"/>
              <c:tx>
                <c:rich>
                  <a:bodyPr/>
                  <a:lstStyle/>
                  <a:p>
                    <a:pPr>
                      <a:defRPr sz="2400">
                        <a:solidFill>
                          <a:schemeClr val="tx1"/>
                        </a:solidFill>
                      </a:defRPr>
                    </a:pPr>
                    <a:r>
                      <a:rPr lang="en-US" dirty="0" smtClean="0"/>
                      <a:t>No </a:t>
                    </a:r>
                    <a:r>
                      <a:rPr lang="en-US" dirty="0"/>
                      <a:t>longer </a:t>
                    </a:r>
                    <a:r>
                      <a:rPr lang="en-US" dirty="0" smtClean="0"/>
                      <a:t>NQF- </a:t>
                    </a:r>
                    <a:r>
                      <a:rPr lang="en-US" dirty="0"/>
                      <a:t>endorsed
4%</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27%</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88</c:v>
                </c:pt>
                <c:pt idx="1">
                  <c:v>5</c:v>
                </c:pt>
                <c:pt idx="2">
                  <c:v>18</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55%</a:t>
                    </a:r>
                  </a:p>
                </c:rich>
              </c:tx>
              <c:showLegendKey val="0"/>
              <c:showVal val="0"/>
              <c:showCatName val="1"/>
              <c:showSerName val="0"/>
              <c:showPercent val="1"/>
              <c:showBubbleSize val="0"/>
            </c:dLbl>
            <c:dLbl>
              <c:idx val="1"/>
              <c:tx>
                <c:rich>
                  <a:bodyPr/>
                  <a:lstStyle/>
                  <a:p>
                    <a:pPr>
                      <a:defRPr sz="2400">
                        <a:solidFill>
                          <a:schemeClr val="tx1"/>
                        </a:solidFill>
                      </a:defRPr>
                    </a:pPr>
                    <a:r>
                      <a:rPr lang="en-US" dirty="0"/>
                      <a:t>No longer </a:t>
                    </a:r>
                    <a:r>
                      <a:rPr lang="en-US" dirty="0" smtClean="0"/>
                      <a:t>NQF- </a:t>
                    </a:r>
                    <a:r>
                      <a:rPr lang="en-US" dirty="0"/>
                      <a:t>endorsed
5%</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40%</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28</c:v>
                </c:pt>
                <c:pt idx="1">
                  <c:v>2</c:v>
                </c:pt>
                <c:pt idx="2">
                  <c:v>12</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chemeClr val="accent1">
                  <a:lumMod val="75000"/>
                </a:schemeClr>
              </a:solidFill>
            </c:spPr>
          </c:dPt>
          <c:dPt>
            <c:idx val="1"/>
            <c:bubble3D val="0"/>
            <c:spPr>
              <a:solidFill>
                <a:schemeClr val="bg2">
                  <a:lumMod val="20000"/>
                  <a:lumOff val="80000"/>
                </a:schemeClr>
              </a:solidFill>
            </c:spPr>
          </c:dPt>
          <c:dPt>
            <c:idx val="2"/>
            <c:bubble3D val="0"/>
            <c:spPr>
              <a:solidFill>
                <a:srgbClr val="0070C0"/>
              </a:solidFill>
            </c:spPr>
          </c:dPt>
          <c:dPt>
            <c:idx val="3"/>
            <c:bubble3D val="0"/>
            <c:spPr>
              <a:solidFill>
                <a:schemeClr val="accent6">
                  <a:lumMod val="20000"/>
                  <a:lumOff val="80000"/>
                </a:schemeClr>
              </a:solidFill>
            </c:spPr>
          </c:dPt>
          <c:dLbls>
            <c:dLbl>
              <c:idx val="0"/>
              <c:layout>
                <c:manualLayout>
                  <c:x val="-5.3842127929624124E-2"/>
                  <c:y val="1.0631909647657678E-3"/>
                </c:manualLayout>
              </c:layout>
              <c:showLegendKey val="0"/>
              <c:showVal val="0"/>
              <c:showCatName val="1"/>
              <c:showSerName val="0"/>
              <c:showPercent val="1"/>
              <c:showBubbleSize val="0"/>
            </c:dLbl>
            <c:dLbl>
              <c:idx val="1"/>
              <c:layout>
                <c:manualLayout>
                  <c:x val="5.6191209011629342E-2"/>
                  <c:y val="7.3862244492165746E-2"/>
                </c:manualLayout>
              </c:layout>
              <c:showLegendKey val="0"/>
              <c:showVal val="0"/>
              <c:showCatName val="1"/>
              <c:showSerName val="0"/>
              <c:showPercent val="1"/>
              <c:showBubbleSize val="0"/>
            </c:dLbl>
            <c:dLbl>
              <c:idx val="2"/>
              <c:layout>
                <c:manualLayout>
                  <c:x val="-0.205902027733259"/>
                  <c:y val="-1.1192635011532648E-3"/>
                </c:manualLayout>
              </c:layout>
              <c:tx>
                <c:rich>
                  <a:bodyPr/>
                  <a:lstStyle/>
                  <a:p>
                    <a:pPr>
                      <a:defRPr>
                        <a:solidFill>
                          <a:schemeClr val="bg1"/>
                        </a:solidFill>
                      </a:defRPr>
                    </a:pPr>
                    <a:r>
                      <a:rPr lang="en-US" baseline="0" dirty="0" smtClean="0">
                        <a:solidFill>
                          <a:schemeClr val="bg1"/>
                        </a:solidFill>
                      </a:rPr>
                      <a:t>Health </a:t>
                    </a:r>
                    <a:r>
                      <a:rPr lang="en-US" baseline="0" dirty="0">
                        <a:solidFill>
                          <a:schemeClr val="bg1"/>
                        </a:solidFill>
                      </a:rPr>
                      <a:t>and well-being
27%</a:t>
                    </a:r>
                  </a:p>
                </c:rich>
              </c:tx>
              <c:spPr/>
              <c:showLegendKey val="0"/>
              <c:showVal val="0"/>
              <c:showCatName val="1"/>
              <c:showSerName val="0"/>
              <c:showPercent val="1"/>
              <c:showBubbleSize val="0"/>
            </c:dLbl>
            <c:dLbl>
              <c:idx val="3"/>
              <c:layout>
                <c:manualLayout>
                  <c:x val="4.3311773528308959E-3"/>
                  <c:y val="-2.9243020758768699E-2"/>
                </c:manualLayout>
              </c:layout>
              <c:showLegendKey val="0"/>
              <c:showVal val="0"/>
              <c:showCatName val="1"/>
              <c:showSerName val="0"/>
              <c:showPercent val="1"/>
              <c:showBubbleSize val="0"/>
            </c:dLbl>
            <c:dLbl>
              <c:idx val="4"/>
              <c:layout>
                <c:manualLayout>
                  <c:x val="-7.3083403637045366E-2"/>
                  <c:y val="-0.1215909090909091"/>
                </c:manualLayout>
              </c:layout>
              <c:showLegendKey val="0"/>
              <c:showVal val="0"/>
              <c:showCatName val="1"/>
              <c:showSerName val="0"/>
              <c:showPercent val="1"/>
              <c:showBubbleSize val="0"/>
            </c:dLbl>
            <c:dLbl>
              <c:idx val="5"/>
              <c:spPr/>
              <c:txPr>
                <a:bodyPr/>
                <a:lstStyle/>
                <a:p>
                  <a:pPr>
                    <a:defRPr>
                      <a:solidFill>
                        <a:schemeClr val="bg1"/>
                      </a:solidFill>
                    </a:defRPr>
                  </a:pPr>
                  <a:endParaRPr lang="en-US"/>
                </a:p>
              </c:txPr>
              <c:showLegendKey val="0"/>
              <c:showVal val="0"/>
              <c:showCatName val="1"/>
              <c:showSerName val="0"/>
              <c:showPercent val="1"/>
              <c:showBubbleSize val="0"/>
            </c:dLbl>
            <c:dLbl>
              <c:idx val="6"/>
              <c:tx>
                <c:rich>
                  <a:bodyPr/>
                  <a:lstStyle/>
                  <a:p>
                    <a:r>
                      <a:rPr lang="en-US" dirty="0" smtClean="0"/>
                      <a:t>Treatment and Secondary Prevention</a:t>
                    </a:r>
                    <a:r>
                      <a:rPr lang="en-US" dirty="0"/>
                      <a:t>
33%</a:t>
                    </a:r>
                  </a:p>
                </c:rich>
              </c:tx>
              <c:showLegendKey val="0"/>
              <c:showVal val="0"/>
              <c:showCatName val="1"/>
              <c:showSerName val="0"/>
              <c:showPercent val="1"/>
              <c:showBubbleSize val="0"/>
            </c:dLbl>
            <c:dLbl>
              <c:idx val="7"/>
              <c:spPr/>
              <c:txPr>
                <a:bodyPr/>
                <a:lstStyle/>
                <a:p>
                  <a:pPr>
                    <a:defRPr>
                      <a:solidFill>
                        <a:schemeClr val="tx1"/>
                      </a:solidFill>
                    </a:defRPr>
                  </a:pPr>
                  <a:endParaRPr lang="en-US"/>
                </a:p>
              </c:txPr>
              <c:showLegendKey val="0"/>
              <c:showVal val="0"/>
              <c:showCatName val="1"/>
              <c:showSerName val="0"/>
              <c:showPercent val="1"/>
              <c:showBubbleSize val="0"/>
            </c:dLbl>
            <c:showLegendKey val="0"/>
            <c:showVal val="0"/>
            <c:showCatName val="1"/>
            <c:showSerName val="0"/>
            <c:showPercent val="1"/>
            <c:showBubbleSize val="0"/>
            <c:showLeaderLines val="1"/>
          </c:dLbls>
          <c:cat>
            <c:strRef>
              <c:f>Sheet1!$A$2:$A$9</c:f>
              <c:strCache>
                <c:ptCount val="8"/>
                <c:pt idx="0">
                  <c:v>Access, affordability &amp; inapprop care</c:v>
                </c:pt>
                <c:pt idx="1">
                  <c:v>Comm &amp; care coordination</c:v>
                </c:pt>
                <c:pt idx="2">
                  <c:v>Health and well-being</c:v>
                </c:pt>
                <c:pt idx="3">
                  <c:v>Infrastructure</c:v>
                </c:pt>
                <c:pt idx="4">
                  <c:v>Person- centered</c:v>
                </c:pt>
                <c:pt idx="5">
                  <c:v>Safety</c:v>
                </c:pt>
                <c:pt idx="6">
                  <c:v>Sec. Prevention and Treatment</c:v>
                </c:pt>
                <c:pt idx="7">
                  <c:v>Utilization</c:v>
                </c:pt>
              </c:strCache>
            </c:strRef>
          </c:cat>
          <c:val>
            <c:numRef>
              <c:f>Sheet1!$B$2:$B$9</c:f>
              <c:numCache>
                <c:formatCode>General</c:formatCode>
                <c:ptCount val="8"/>
                <c:pt idx="0">
                  <c:v>120</c:v>
                </c:pt>
                <c:pt idx="1">
                  <c:v>33</c:v>
                </c:pt>
                <c:pt idx="2">
                  <c:v>371</c:v>
                </c:pt>
                <c:pt idx="3">
                  <c:v>23</c:v>
                </c:pt>
                <c:pt idx="4">
                  <c:v>127</c:v>
                </c:pt>
                <c:pt idx="5">
                  <c:v>181</c:v>
                </c:pt>
                <c:pt idx="6">
                  <c:v>448</c:v>
                </c:pt>
                <c:pt idx="7">
                  <c:v>64</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spPr/>
              <c:txPr>
                <a:bodyPr/>
                <a:lstStyle/>
                <a:p>
                  <a:pPr>
                    <a:defRPr>
                      <a:solidFill>
                        <a:schemeClr val="tx1"/>
                      </a:solidFill>
                    </a:defRPr>
                  </a:pPr>
                  <a:endParaRPr lang="en-US"/>
                </a:p>
              </c:txPr>
              <c:showLegendKey val="0"/>
              <c:showVal val="0"/>
              <c:showCatName val="1"/>
              <c:showSerName val="0"/>
              <c:showPercent val="1"/>
              <c:showBubbleSize val="0"/>
            </c:dLbl>
            <c:dLbl>
              <c:idx val="1"/>
              <c:spPr/>
              <c:txPr>
                <a:bodyPr/>
                <a:lstStyle/>
                <a:p>
                  <a:pPr>
                    <a:defRPr b="1">
                      <a:solidFill>
                        <a:schemeClr val="tx1"/>
                      </a:solidFill>
                    </a:defRPr>
                  </a:pPr>
                  <a:endParaRPr lang="en-US"/>
                </a:p>
              </c:tx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195</c:v>
                </c:pt>
                <c:pt idx="1">
                  <c:v>27</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54%</a:t>
                    </a:r>
                  </a:p>
                </c:rich>
              </c:tx>
              <c:showLegendKey val="0"/>
              <c:showVal val="0"/>
              <c:showCatName val="1"/>
              <c:showSerName val="0"/>
              <c:showPercent val="1"/>
              <c:showBubbleSize val="0"/>
            </c:dLbl>
            <c:dLbl>
              <c:idx val="1"/>
              <c:layout>
                <c:manualLayout>
                  <c:x val="-0.13717423522490724"/>
                  <c:y val="-8.669117647058823E-2"/>
                </c:manualLayout>
              </c:layout>
              <c:tx>
                <c:rich>
                  <a:bodyPr/>
                  <a:lstStyle/>
                  <a:p>
                    <a:pPr>
                      <a:defRPr sz="2400">
                        <a:solidFill>
                          <a:schemeClr val="tx1"/>
                        </a:solidFill>
                      </a:defRPr>
                    </a:pPr>
                    <a:r>
                      <a:rPr lang="en-US" dirty="0" smtClean="0"/>
                      <a:t>-No </a:t>
                    </a:r>
                    <a:r>
                      <a:rPr lang="en-US" dirty="0"/>
                      <a:t>longer NQF endorsed
7%</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39%</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149</c:v>
                </c:pt>
                <c:pt idx="1">
                  <c:v>19</c:v>
                </c:pt>
                <c:pt idx="2">
                  <c:v>108</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49%</a:t>
                    </a:r>
                  </a:p>
                </c:rich>
              </c:tx>
              <c:showLegendKey val="0"/>
              <c:showVal val="0"/>
              <c:showCatName val="1"/>
              <c:showSerName val="0"/>
              <c:showPercent val="1"/>
              <c:showBubbleSize val="0"/>
            </c:dLbl>
            <c:dLbl>
              <c:idx val="1"/>
              <c:tx>
                <c:rich>
                  <a:bodyPr/>
                  <a:lstStyle/>
                  <a:p>
                    <a:pPr>
                      <a:defRPr sz="2400">
                        <a:solidFill>
                          <a:schemeClr val="tx1"/>
                        </a:solidFill>
                      </a:defRPr>
                    </a:pPr>
                    <a:r>
                      <a:rPr lang="en-US" dirty="0" smtClean="0"/>
                      <a:t>-No </a:t>
                    </a:r>
                    <a:r>
                      <a:rPr lang="en-US" dirty="0"/>
                      <a:t>longer NQF endorsed
5%</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46%</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109</c:v>
                </c:pt>
                <c:pt idx="1">
                  <c:v>12</c:v>
                </c:pt>
                <c:pt idx="2">
                  <c:v>101</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spPr/>
              <c:txPr>
                <a:bodyPr/>
                <a:lstStyle/>
                <a:p>
                  <a:pPr>
                    <a:defRPr>
                      <a:solidFill>
                        <a:schemeClr val="tx1"/>
                      </a:solidFill>
                    </a:defRPr>
                  </a:pPr>
                  <a:endParaRPr lang="en-US"/>
                </a:p>
              </c:txPr>
              <c:showLegendKey val="0"/>
              <c:showVal val="0"/>
              <c:showCatName val="1"/>
              <c:showSerName val="0"/>
              <c:showPercent val="1"/>
              <c:showBubbleSize val="0"/>
            </c:dLbl>
            <c:dLbl>
              <c:idx val="1"/>
              <c:spPr/>
              <c:txPr>
                <a:bodyPr/>
                <a:lstStyle/>
                <a:p>
                  <a:pPr>
                    <a:defRPr b="1">
                      <a:solidFill>
                        <a:schemeClr val="tx1"/>
                      </a:solidFill>
                    </a:defRPr>
                  </a:pPr>
                  <a:endParaRPr lang="en-US"/>
                </a:p>
              </c:tx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49</c:v>
                </c:pt>
                <c:pt idx="1">
                  <c:v>7</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73%</a:t>
                    </a:r>
                  </a:p>
                </c:rich>
              </c:tx>
              <c:showLegendKey val="0"/>
              <c:showVal val="0"/>
              <c:showCatName val="1"/>
              <c:showSerName val="0"/>
              <c:showPercent val="1"/>
              <c:showBubbleSize val="0"/>
            </c:dLbl>
            <c:dLbl>
              <c:idx val="1"/>
              <c:tx>
                <c:rich>
                  <a:bodyPr/>
                  <a:lstStyle/>
                  <a:p>
                    <a:pPr>
                      <a:defRPr sz="2400">
                        <a:solidFill>
                          <a:schemeClr val="tx1"/>
                        </a:solidFill>
                      </a:defRPr>
                    </a:pPr>
                    <a:r>
                      <a:rPr lang="en-US" dirty="0"/>
                      <a:t>No longer </a:t>
                    </a:r>
                    <a:r>
                      <a:rPr lang="en-US" dirty="0" smtClean="0"/>
                      <a:t>NQF- </a:t>
                    </a:r>
                    <a:r>
                      <a:rPr lang="en-US" dirty="0"/>
                      <a:t>endorsed
2%</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25%</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55</c:v>
                </c:pt>
                <c:pt idx="1">
                  <c:v>1</c:v>
                </c:pt>
                <c:pt idx="2">
                  <c:v>19</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64%</a:t>
                    </a:r>
                  </a:p>
                </c:rich>
              </c:tx>
              <c:showLegendKey val="0"/>
              <c:showVal val="0"/>
              <c:showCatName val="1"/>
              <c:showSerName val="0"/>
              <c:showPercent val="1"/>
              <c:showBubbleSize val="0"/>
            </c:dLbl>
            <c:dLbl>
              <c:idx val="1"/>
              <c:tx>
                <c:rich>
                  <a:bodyPr/>
                  <a:lstStyle/>
                  <a:p>
                    <a:pPr>
                      <a:defRPr sz="2400">
                        <a:solidFill>
                          <a:schemeClr val="tx1"/>
                        </a:solidFill>
                      </a:defRPr>
                    </a:pPr>
                    <a:r>
                      <a:rPr lang="en-US" dirty="0"/>
                      <a:t>No longer </a:t>
                    </a:r>
                    <a:r>
                      <a:rPr lang="en-US" dirty="0" smtClean="0"/>
                      <a:t>NQF- </a:t>
                    </a:r>
                    <a:r>
                      <a:rPr lang="en-US" dirty="0"/>
                      <a:t>endorsed
2%</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34%</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36</c:v>
                </c:pt>
                <c:pt idx="1">
                  <c:v>1</c:v>
                </c:pt>
                <c:pt idx="2">
                  <c:v>19</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invertIfNegative val="0"/>
          <c:dLbls>
            <c:showLegendKey val="0"/>
            <c:showVal val="1"/>
            <c:showCatName val="0"/>
            <c:showSerName val="0"/>
            <c:showPercent val="0"/>
            <c:showBubbleSize val="0"/>
            <c:showLeaderLines val="0"/>
          </c:dLbls>
          <c:cat>
            <c:strRef>
              <c:f>Sheet1!$A$2:$A$5</c:f>
              <c:strCache>
                <c:ptCount val="4"/>
                <c:pt idx="0">
                  <c:v>Reporting</c:v>
                </c:pt>
                <c:pt idx="1">
                  <c:v>Payment (and reporting)</c:v>
                </c:pt>
                <c:pt idx="2">
                  <c:v>Reporting and other purpose</c:v>
                </c:pt>
                <c:pt idx="3">
                  <c:v>Other</c:v>
                </c:pt>
              </c:strCache>
            </c:strRef>
          </c:cat>
          <c:val>
            <c:numRef>
              <c:f>Sheet1!$B$2:$B$5</c:f>
              <c:numCache>
                <c:formatCode>General</c:formatCode>
                <c:ptCount val="4"/>
                <c:pt idx="0">
                  <c:v>22</c:v>
                </c:pt>
                <c:pt idx="1">
                  <c:v>19</c:v>
                </c:pt>
                <c:pt idx="2">
                  <c:v>5</c:v>
                </c:pt>
                <c:pt idx="3">
                  <c:v>2</c:v>
                </c:pt>
              </c:numCache>
            </c:numRef>
          </c:val>
        </c:ser>
        <c:dLbls>
          <c:showLegendKey val="0"/>
          <c:showVal val="0"/>
          <c:showCatName val="0"/>
          <c:showSerName val="0"/>
          <c:showPercent val="0"/>
          <c:showBubbleSize val="0"/>
        </c:dLbls>
        <c:gapWidth val="150"/>
        <c:axId val="50898048"/>
        <c:axId val="50899584"/>
      </c:barChart>
      <c:catAx>
        <c:axId val="50898048"/>
        <c:scaling>
          <c:orientation val="minMax"/>
        </c:scaling>
        <c:delete val="0"/>
        <c:axPos val="b"/>
        <c:numFmt formatCode="General" sourceLinked="1"/>
        <c:majorTickMark val="out"/>
        <c:minorTickMark val="none"/>
        <c:tickLblPos val="nextTo"/>
        <c:crossAx val="50899584"/>
        <c:crosses val="autoZero"/>
        <c:auto val="1"/>
        <c:lblAlgn val="ctr"/>
        <c:lblOffset val="100"/>
        <c:noMultiLvlLbl val="0"/>
      </c:catAx>
      <c:valAx>
        <c:axId val="50899584"/>
        <c:scaling>
          <c:orientation val="minMax"/>
        </c:scaling>
        <c:delete val="0"/>
        <c:axPos val="l"/>
        <c:majorGridlines/>
        <c:numFmt formatCode="General" sourceLinked="1"/>
        <c:majorTickMark val="out"/>
        <c:minorTickMark val="none"/>
        <c:tickLblPos val="nextTo"/>
        <c:crossAx val="5089804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679535393896659"/>
          <c:y val="3.5248653128885206E-2"/>
          <c:w val="0.7810653425784464"/>
          <c:h val="0.78588156743564952"/>
        </c:manualLayout>
      </c:layout>
      <c:barChart>
        <c:barDir val="col"/>
        <c:grouping val="clustered"/>
        <c:varyColors val="0"/>
        <c:ser>
          <c:idx val="0"/>
          <c:order val="0"/>
          <c:tx>
            <c:strRef>
              <c:f>Sheet1!$B$1</c:f>
              <c:strCache>
                <c:ptCount val="1"/>
                <c:pt idx="0">
                  <c:v>Column1</c:v>
                </c:pt>
              </c:strCache>
            </c:strRef>
          </c:tx>
          <c:invertIfNegative val="0"/>
          <c:dPt>
            <c:idx val="0"/>
            <c:invertIfNegative val="0"/>
            <c:bubble3D val="0"/>
            <c:spPr>
              <a:solidFill>
                <a:schemeClr val="accent1"/>
              </a:solidFill>
            </c:spPr>
          </c:dPt>
          <c:dPt>
            <c:idx val="2"/>
            <c:invertIfNegative val="0"/>
            <c:bubble3D val="0"/>
            <c:spPr>
              <a:solidFill>
                <a:schemeClr val="accent2">
                  <a:lumMod val="20000"/>
                  <a:lumOff val="80000"/>
                </a:schemeClr>
              </a:solidFill>
            </c:spPr>
          </c:dPt>
          <c:dLbls>
            <c:showLegendKey val="0"/>
            <c:showVal val="1"/>
            <c:showCatName val="0"/>
            <c:showSerName val="0"/>
            <c:showPercent val="0"/>
            <c:showBubbleSize val="0"/>
            <c:showLeaderLines val="0"/>
          </c:dLbls>
          <c:cat>
            <c:strRef>
              <c:f>Sheet1!$A$2:$A$4</c:f>
              <c:strCache>
                <c:ptCount val="3"/>
                <c:pt idx="0">
                  <c:v>Reporting</c:v>
                </c:pt>
                <c:pt idx="1">
                  <c:v>Payment</c:v>
                </c:pt>
                <c:pt idx="2">
                  <c:v>All measures</c:v>
                </c:pt>
              </c:strCache>
            </c:strRef>
          </c:cat>
          <c:val>
            <c:numRef>
              <c:f>Sheet1!$B$2:$B$4</c:f>
              <c:numCache>
                <c:formatCode>0%</c:formatCode>
                <c:ptCount val="3"/>
                <c:pt idx="0">
                  <c:v>0.39</c:v>
                </c:pt>
                <c:pt idx="1">
                  <c:v>0.26</c:v>
                </c:pt>
                <c:pt idx="2">
                  <c:v>0.2</c:v>
                </c:pt>
              </c:numCache>
            </c:numRef>
          </c:val>
        </c:ser>
        <c:dLbls>
          <c:showLegendKey val="0"/>
          <c:showVal val="0"/>
          <c:showCatName val="0"/>
          <c:showSerName val="0"/>
          <c:showPercent val="0"/>
          <c:showBubbleSize val="0"/>
        </c:dLbls>
        <c:gapWidth val="150"/>
        <c:axId val="51122944"/>
        <c:axId val="51124480"/>
      </c:barChart>
      <c:catAx>
        <c:axId val="51122944"/>
        <c:scaling>
          <c:orientation val="minMax"/>
        </c:scaling>
        <c:delete val="0"/>
        <c:axPos val="b"/>
        <c:majorTickMark val="none"/>
        <c:minorTickMark val="none"/>
        <c:tickLblPos val="nextTo"/>
        <c:crossAx val="51124480"/>
        <c:crosses val="autoZero"/>
        <c:auto val="1"/>
        <c:lblAlgn val="ctr"/>
        <c:lblOffset val="100"/>
        <c:noMultiLvlLbl val="0"/>
      </c:catAx>
      <c:valAx>
        <c:axId val="51124480"/>
        <c:scaling>
          <c:orientation val="minMax"/>
        </c:scaling>
        <c:delete val="0"/>
        <c:axPos val="l"/>
        <c:majorGridlines/>
        <c:numFmt formatCode="0%" sourceLinked="1"/>
        <c:majorTickMark val="none"/>
        <c:minorTickMark val="none"/>
        <c:tickLblPos val="nextTo"/>
        <c:crossAx val="5112294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679535393896659"/>
          <c:y val="3.5248653128885206E-2"/>
          <c:w val="0.7810653425784464"/>
          <c:h val="0.78588156743564952"/>
        </c:manualLayout>
      </c:layout>
      <c:barChart>
        <c:barDir val="col"/>
        <c:grouping val="clustered"/>
        <c:varyColors val="0"/>
        <c:ser>
          <c:idx val="0"/>
          <c:order val="0"/>
          <c:tx>
            <c:strRef>
              <c:f>Sheet1!$B$1</c:f>
              <c:strCache>
                <c:ptCount val="1"/>
                <c:pt idx="0">
                  <c:v>Column1</c:v>
                </c:pt>
              </c:strCache>
            </c:strRef>
          </c:tx>
          <c:invertIfNegative val="0"/>
          <c:dPt>
            <c:idx val="0"/>
            <c:invertIfNegative val="0"/>
            <c:bubble3D val="0"/>
            <c:spPr>
              <a:solidFill>
                <a:schemeClr val="accent1"/>
              </a:solidFill>
            </c:spPr>
          </c:dPt>
          <c:dPt>
            <c:idx val="2"/>
            <c:invertIfNegative val="0"/>
            <c:bubble3D val="0"/>
            <c:spPr>
              <a:solidFill>
                <a:schemeClr val="accent2">
                  <a:lumMod val="20000"/>
                  <a:lumOff val="80000"/>
                </a:schemeClr>
              </a:solidFill>
            </c:spPr>
          </c:dPt>
          <c:dLbls>
            <c:showLegendKey val="0"/>
            <c:showVal val="1"/>
            <c:showCatName val="0"/>
            <c:showSerName val="0"/>
            <c:showPercent val="0"/>
            <c:showBubbleSize val="0"/>
            <c:showLeaderLines val="0"/>
          </c:dLbls>
          <c:cat>
            <c:strRef>
              <c:f>Sheet1!$A$2:$A$4</c:f>
              <c:strCache>
                <c:ptCount val="3"/>
                <c:pt idx="0">
                  <c:v>Reporting</c:v>
                </c:pt>
                <c:pt idx="1">
                  <c:v>Payment</c:v>
                </c:pt>
                <c:pt idx="2">
                  <c:v>All measures</c:v>
                </c:pt>
              </c:strCache>
            </c:strRef>
          </c:cat>
          <c:val>
            <c:numRef>
              <c:f>Sheet1!$B$2:$B$4</c:f>
              <c:numCache>
                <c:formatCode>0%</c:formatCode>
                <c:ptCount val="3"/>
                <c:pt idx="0">
                  <c:v>0.37</c:v>
                </c:pt>
                <c:pt idx="1">
                  <c:v>0.36</c:v>
                </c:pt>
                <c:pt idx="2">
                  <c:v>0.32</c:v>
                </c:pt>
              </c:numCache>
            </c:numRef>
          </c:val>
        </c:ser>
        <c:dLbls>
          <c:showLegendKey val="0"/>
          <c:showVal val="0"/>
          <c:showCatName val="0"/>
          <c:showSerName val="0"/>
          <c:showPercent val="0"/>
          <c:showBubbleSize val="0"/>
        </c:dLbls>
        <c:gapWidth val="150"/>
        <c:axId val="51278208"/>
        <c:axId val="51279744"/>
      </c:barChart>
      <c:catAx>
        <c:axId val="51278208"/>
        <c:scaling>
          <c:orientation val="minMax"/>
        </c:scaling>
        <c:delete val="0"/>
        <c:axPos val="b"/>
        <c:majorTickMark val="none"/>
        <c:minorTickMark val="none"/>
        <c:tickLblPos val="nextTo"/>
        <c:crossAx val="51279744"/>
        <c:crosses val="autoZero"/>
        <c:auto val="1"/>
        <c:lblAlgn val="ctr"/>
        <c:lblOffset val="100"/>
        <c:noMultiLvlLbl val="0"/>
      </c:catAx>
      <c:valAx>
        <c:axId val="51279744"/>
        <c:scaling>
          <c:orientation val="minMax"/>
          <c:max val="0.45"/>
          <c:min val="0"/>
        </c:scaling>
        <c:delete val="0"/>
        <c:axPos val="l"/>
        <c:majorGridlines/>
        <c:numFmt formatCode="0%" sourceLinked="1"/>
        <c:majorTickMark val="none"/>
        <c:minorTickMark val="none"/>
        <c:tickLblPos val="nextTo"/>
        <c:crossAx val="5127820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spPr/>
              <c:txPr>
                <a:bodyPr/>
                <a:lstStyle/>
                <a:p>
                  <a:pPr>
                    <a:defRPr>
                      <a:solidFill>
                        <a:schemeClr val="tx1"/>
                      </a:solidFill>
                    </a:defRPr>
                  </a:pPr>
                  <a:endParaRPr lang="en-US"/>
                </a:p>
              </c:txPr>
              <c:showLegendKey val="0"/>
              <c:showVal val="0"/>
              <c:showCatName val="1"/>
              <c:showSerName val="0"/>
              <c:showPercent val="1"/>
              <c:showBubbleSize val="0"/>
            </c:dLbl>
            <c:dLbl>
              <c:idx val="1"/>
              <c:spPr/>
              <c:txPr>
                <a:bodyPr/>
                <a:lstStyle/>
                <a:p>
                  <a:pPr>
                    <a:defRPr b="1">
                      <a:solidFill>
                        <a:schemeClr val="tx1"/>
                      </a:solidFill>
                    </a:defRPr>
                  </a:pPr>
                  <a:endParaRPr lang="en-US"/>
                </a:p>
              </c:tx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95</c:v>
                </c:pt>
                <c:pt idx="1">
                  <c:v>62</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chemeClr val="accent1">
                  <a:lumMod val="75000"/>
                </a:schemeClr>
              </a:solidFill>
            </c:spPr>
          </c:dPt>
          <c:dPt>
            <c:idx val="1"/>
            <c:bubble3D val="0"/>
            <c:spPr>
              <a:solidFill>
                <a:schemeClr val="bg2">
                  <a:lumMod val="20000"/>
                  <a:lumOff val="80000"/>
                </a:schemeClr>
              </a:solidFill>
            </c:spPr>
          </c:dPt>
          <c:dPt>
            <c:idx val="2"/>
            <c:bubble3D val="0"/>
            <c:spPr>
              <a:solidFill>
                <a:srgbClr val="0070C0"/>
              </a:solidFill>
            </c:spPr>
          </c:dPt>
          <c:dPt>
            <c:idx val="3"/>
            <c:bubble3D val="0"/>
            <c:spPr>
              <a:solidFill>
                <a:schemeClr val="accent6">
                  <a:lumMod val="20000"/>
                  <a:lumOff val="80000"/>
                </a:schemeClr>
              </a:solidFill>
            </c:spPr>
          </c:dPt>
          <c:dLbls>
            <c:dLbl>
              <c:idx val="0"/>
              <c:layout>
                <c:manualLayout>
                  <c:x val="-8.7442400400640649E-2"/>
                  <c:y val="3.9473684210526314E-2"/>
                </c:manualLayout>
              </c:layout>
              <c:showLegendKey val="0"/>
              <c:showVal val="0"/>
              <c:showCatName val="1"/>
              <c:showSerName val="0"/>
              <c:showPercent val="1"/>
              <c:showBubbleSize val="0"/>
            </c:dLbl>
            <c:dLbl>
              <c:idx val="1"/>
              <c:layout>
                <c:manualLayout>
                  <c:x val="-1.541505576483115E-2"/>
                  <c:y val="5.2729831468434865E-2"/>
                </c:manualLayout>
              </c:layout>
              <c:showLegendKey val="0"/>
              <c:showVal val="0"/>
              <c:showCatName val="1"/>
              <c:showSerName val="0"/>
              <c:showPercent val="1"/>
              <c:showBubbleSize val="0"/>
            </c:dLbl>
            <c:dLbl>
              <c:idx val="2"/>
              <c:spPr/>
              <c:txPr>
                <a:bodyPr/>
                <a:lstStyle/>
                <a:p>
                  <a:pPr>
                    <a:defRPr>
                      <a:solidFill>
                        <a:schemeClr val="bg1"/>
                      </a:solidFill>
                    </a:defRPr>
                  </a:pPr>
                  <a:endParaRPr lang="en-US"/>
                </a:p>
              </c:txPr>
              <c:showLegendKey val="0"/>
              <c:showVal val="0"/>
              <c:showCatName val="1"/>
              <c:showSerName val="0"/>
              <c:showPercent val="1"/>
              <c:showBubbleSize val="0"/>
            </c:dLbl>
            <c:dLbl>
              <c:idx val="3"/>
              <c:layout>
                <c:manualLayout>
                  <c:x val="-1.0678857008635581E-3"/>
                  <c:y val="4.5024865312888518E-2"/>
                </c:manualLayout>
              </c:layout>
              <c:showLegendKey val="0"/>
              <c:showVal val="0"/>
              <c:showCatName val="1"/>
              <c:showSerName val="0"/>
              <c:showPercent val="1"/>
              <c:showBubbleSize val="0"/>
            </c:dLbl>
            <c:dLbl>
              <c:idx val="5"/>
              <c:layout>
                <c:manualLayout>
                  <c:x val="6.1724672107819754E-2"/>
                  <c:y val="-0.16524122807017544"/>
                </c:manualLayout>
              </c:layout>
              <c:spPr/>
              <c:txPr>
                <a:bodyPr/>
                <a:lstStyle/>
                <a:p>
                  <a:pPr>
                    <a:defRPr>
                      <a:solidFill>
                        <a:schemeClr val="bg1"/>
                      </a:solidFill>
                    </a:defRPr>
                  </a:pPr>
                  <a:endParaRPr lang="en-US"/>
                </a:p>
              </c:txPr>
              <c:showLegendKey val="0"/>
              <c:showVal val="0"/>
              <c:showCatName val="1"/>
              <c:showSerName val="0"/>
              <c:showPercent val="1"/>
              <c:showBubbleSize val="0"/>
            </c:dLbl>
            <c:dLbl>
              <c:idx val="6"/>
              <c:tx>
                <c:rich>
                  <a:bodyPr/>
                  <a:lstStyle/>
                  <a:p>
                    <a:r>
                      <a:rPr lang="en-US" sz="1800" b="0" i="0" u="none" strike="noStrike" baseline="0" dirty="0" smtClean="0">
                        <a:effectLst/>
                      </a:rPr>
                      <a:t>Treatment </a:t>
                    </a:r>
                    <a:r>
                      <a:rPr lang="en-US" dirty="0" smtClean="0"/>
                      <a:t>and </a:t>
                    </a:r>
                    <a:r>
                      <a:rPr lang="en-US" sz="1800" b="0" i="0" u="none" strike="noStrike" baseline="0" dirty="0" smtClean="0">
                        <a:effectLst/>
                      </a:rPr>
                      <a:t>secondary prevention </a:t>
                    </a:r>
                    <a:r>
                      <a:rPr lang="en-US" dirty="0"/>
                      <a:t>
28%</a:t>
                    </a:r>
                  </a:p>
                </c:rich>
              </c:tx>
              <c:showLegendKey val="0"/>
              <c:showVal val="0"/>
              <c:showCatName val="1"/>
              <c:showSerName val="0"/>
              <c:showPercent val="1"/>
              <c:showBubbleSize val="0"/>
            </c:dLbl>
            <c:dLbl>
              <c:idx val="7"/>
              <c:layout>
                <c:manualLayout>
                  <c:x val="-5.5003064527232588E-2"/>
                  <c:y val="3.9473684210526314E-2"/>
                </c:manualLayout>
              </c:layout>
              <c:spPr/>
              <c:txPr>
                <a:bodyPr/>
                <a:lstStyle/>
                <a:p>
                  <a:pPr>
                    <a:defRPr>
                      <a:solidFill>
                        <a:schemeClr val="tx1"/>
                      </a:solidFill>
                    </a:defRPr>
                  </a:pPr>
                  <a:endParaRPr lang="en-US"/>
                </a:p>
              </c:txPr>
              <c:showLegendKey val="0"/>
              <c:showVal val="0"/>
              <c:showCatName val="1"/>
              <c:showSerName val="0"/>
              <c:showPercent val="1"/>
              <c:showBubbleSize val="0"/>
            </c:dLbl>
            <c:showLegendKey val="0"/>
            <c:showVal val="0"/>
            <c:showCatName val="1"/>
            <c:showSerName val="0"/>
            <c:showPercent val="1"/>
            <c:showBubbleSize val="0"/>
            <c:showLeaderLines val="1"/>
          </c:dLbls>
          <c:cat>
            <c:strRef>
              <c:f>Sheet1!$A$2:$A$9</c:f>
              <c:strCache>
                <c:ptCount val="8"/>
                <c:pt idx="0">
                  <c:v>Access, affordability &amp; inapprop care</c:v>
                </c:pt>
                <c:pt idx="1">
                  <c:v>Comm &amp; care coordination</c:v>
                </c:pt>
                <c:pt idx="2">
                  <c:v>Health and well-being</c:v>
                </c:pt>
                <c:pt idx="3">
                  <c:v>Infrastructure</c:v>
                </c:pt>
                <c:pt idx="4">
                  <c:v>Person- centered</c:v>
                </c:pt>
                <c:pt idx="5">
                  <c:v>Safety</c:v>
                </c:pt>
                <c:pt idx="6">
                  <c:v>Sec. Prevention and Treatment</c:v>
                </c:pt>
                <c:pt idx="7">
                  <c:v>Utilization</c:v>
                </c:pt>
              </c:strCache>
            </c:strRef>
          </c:cat>
          <c:val>
            <c:numRef>
              <c:f>Sheet1!$B$2:$B$9</c:f>
              <c:numCache>
                <c:formatCode>General</c:formatCode>
                <c:ptCount val="8"/>
                <c:pt idx="0">
                  <c:v>55</c:v>
                </c:pt>
                <c:pt idx="1">
                  <c:v>26</c:v>
                </c:pt>
                <c:pt idx="2">
                  <c:v>71</c:v>
                </c:pt>
                <c:pt idx="3">
                  <c:v>20</c:v>
                </c:pt>
                <c:pt idx="4">
                  <c:v>58</c:v>
                </c:pt>
                <c:pt idx="5">
                  <c:v>96</c:v>
                </c:pt>
                <c:pt idx="6">
                  <c:v>143</c:v>
                </c:pt>
                <c:pt idx="7">
                  <c:v>40</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70%</a:t>
                    </a:r>
                  </a:p>
                </c:rich>
              </c:tx>
              <c:showLegendKey val="0"/>
              <c:showVal val="0"/>
              <c:showCatName val="1"/>
              <c:showSerName val="0"/>
              <c:showPercent val="1"/>
              <c:showBubbleSize val="0"/>
            </c:dLbl>
            <c:dLbl>
              <c:idx val="1"/>
              <c:tx>
                <c:rich>
                  <a:bodyPr/>
                  <a:lstStyle/>
                  <a:p>
                    <a:pPr>
                      <a:defRPr sz="2400">
                        <a:solidFill>
                          <a:schemeClr val="tx1"/>
                        </a:solidFill>
                      </a:defRPr>
                    </a:pPr>
                    <a:r>
                      <a:rPr lang="en-US" dirty="0" smtClean="0"/>
                      <a:t>-No </a:t>
                    </a:r>
                    <a:r>
                      <a:rPr lang="en-US" dirty="0"/>
                      <a:t>longer NQF endorsed
7%</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23%</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340</c:v>
                </c:pt>
                <c:pt idx="1">
                  <c:v>33</c:v>
                </c:pt>
                <c:pt idx="2">
                  <c:v>109</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37%</a:t>
                    </a:r>
                  </a:p>
                </c:rich>
              </c:tx>
              <c:showLegendKey val="0"/>
              <c:showVal val="0"/>
              <c:showCatName val="1"/>
              <c:showSerName val="0"/>
              <c:showPercent val="1"/>
              <c:showBubbleSize val="0"/>
            </c:dLbl>
            <c:dLbl>
              <c:idx val="1"/>
              <c:tx>
                <c:rich>
                  <a:bodyPr/>
                  <a:lstStyle/>
                  <a:p>
                    <a:pPr>
                      <a:defRPr sz="2400">
                        <a:solidFill>
                          <a:schemeClr val="tx1"/>
                        </a:solidFill>
                      </a:defRPr>
                    </a:pPr>
                    <a:r>
                      <a:rPr lang="en-US" dirty="0" smtClean="0"/>
                      <a:t>-No </a:t>
                    </a:r>
                    <a:r>
                      <a:rPr lang="en-US" dirty="0"/>
                      <a:t>longer NQF endorsed
6%</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57%</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58</c:v>
                </c:pt>
                <c:pt idx="1">
                  <c:v>9</c:v>
                </c:pt>
                <c:pt idx="2">
                  <c:v>90</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tx>
                <c:rich>
                  <a:bodyPr/>
                  <a:lstStyle/>
                  <a:p>
                    <a:pPr>
                      <a:defRPr>
                        <a:solidFill>
                          <a:schemeClr val="tx1"/>
                        </a:solidFill>
                      </a:defRPr>
                    </a:pPr>
                    <a:r>
                      <a:rPr lang="en-US" b="1" dirty="0"/>
                      <a:t>Not shared
74%</a:t>
                    </a:r>
                  </a:p>
                </c:rich>
              </c:tx>
              <c:spPr/>
              <c:showLegendKey val="0"/>
              <c:showVal val="0"/>
              <c:showCatName val="1"/>
              <c:showSerName val="0"/>
              <c:showPercent val="1"/>
              <c:showBubbleSize val="0"/>
            </c:dLbl>
            <c:dLbl>
              <c:idx val="1"/>
              <c:spPr/>
              <c:txPr>
                <a:bodyPr/>
                <a:lstStyle/>
                <a:p>
                  <a:pPr>
                    <a:defRPr b="1">
                      <a:solidFill>
                        <a:schemeClr val="tx1"/>
                      </a:solidFill>
                    </a:defRPr>
                  </a:pPr>
                  <a:endParaRPr lang="en-US"/>
                </a:p>
              </c:tx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185</c:v>
                </c:pt>
                <c:pt idx="1">
                  <c:v>65</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64%</a:t>
                    </a:r>
                  </a:p>
                </c:rich>
              </c:tx>
              <c:showLegendKey val="0"/>
              <c:showVal val="0"/>
              <c:showCatName val="1"/>
              <c:showSerName val="0"/>
              <c:showPercent val="1"/>
              <c:showBubbleSize val="0"/>
            </c:dLbl>
            <c:dLbl>
              <c:idx val="1"/>
              <c:tx>
                <c:rich>
                  <a:bodyPr/>
                  <a:lstStyle/>
                  <a:p>
                    <a:pPr>
                      <a:defRPr sz="2400">
                        <a:solidFill>
                          <a:schemeClr val="tx1"/>
                        </a:solidFill>
                      </a:defRPr>
                    </a:pPr>
                    <a:r>
                      <a:rPr lang="en-US" dirty="0" smtClean="0"/>
                      <a:t>No </a:t>
                    </a:r>
                    <a:r>
                      <a:rPr lang="en-US" dirty="0"/>
                      <a:t>longer </a:t>
                    </a:r>
                    <a:r>
                      <a:rPr lang="en-US" dirty="0" smtClean="0"/>
                      <a:t>NQF- </a:t>
                    </a:r>
                    <a:r>
                      <a:rPr lang="en-US" dirty="0"/>
                      <a:t>endorsed
4%</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32%</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363</c:v>
                </c:pt>
                <c:pt idx="1">
                  <c:v>21</c:v>
                </c:pt>
                <c:pt idx="2">
                  <c:v>179</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36%</a:t>
                    </a:r>
                  </a:p>
                </c:rich>
              </c:tx>
              <c:showLegendKey val="0"/>
              <c:showVal val="0"/>
              <c:showCatName val="1"/>
              <c:showSerName val="0"/>
              <c:showPercent val="1"/>
              <c:showBubbleSize val="0"/>
            </c:dLbl>
            <c:dLbl>
              <c:idx val="1"/>
              <c:layout>
                <c:manualLayout>
                  <c:x val="4.2208740610009954E-2"/>
                  <c:y val="-2.7450980392156863E-3"/>
                </c:manualLayout>
              </c:layout>
              <c:tx>
                <c:rich>
                  <a:bodyPr/>
                  <a:lstStyle/>
                  <a:p>
                    <a:pPr>
                      <a:defRPr sz="2400">
                        <a:solidFill>
                          <a:schemeClr val="tx1"/>
                        </a:solidFill>
                      </a:defRPr>
                    </a:pPr>
                    <a:r>
                      <a:rPr lang="en-US" dirty="0" smtClean="0"/>
                      <a:t>No </a:t>
                    </a:r>
                    <a:r>
                      <a:rPr lang="en-US" dirty="0"/>
                      <a:t>longer </a:t>
                    </a:r>
                    <a:r>
                      <a:rPr lang="en-US" dirty="0" smtClean="0"/>
                      <a:t>NQF- </a:t>
                    </a:r>
                    <a:r>
                      <a:rPr lang="en-US" dirty="0"/>
                      <a:t>endorsed
3%</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61%</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90</c:v>
                </c:pt>
                <c:pt idx="1">
                  <c:v>7</c:v>
                </c:pt>
                <c:pt idx="2">
                  <c:v>153</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spPr/>
              <c:txPr>
                <a:bodyPr/>
                <a:lstStyle/>
                <a:p>
                  <a:pPr>
                    <a:defRPr>
                      <a:solidFill>
                        <a:schemeClr val="tx1"/>
                      </a:solidFill>
                    </a:defRPr>
                  </a:pPr>
                  <a:endParaRPr lang="en-US"/>
                </a:p>
              </c:txPr>
              <c:showLegendKey val="0"/>
              <c:showVal val="0"/>
              <c:showCatName val="1"/>
              <c:showSerName val="0"/>
              <c:showPercent val="1"/>
              <c:showBubbleSize val="0"/>
            </c:dLbl>
            <c:dLbl>
              <c:idx val="1"/>
              <c:spPr/>
              <c:txPr>
                <a:bodyPr/>
                <a:lstStyle/>
                <a:p>
                  <a:pPr>
                    <a:defRPr b="1">
                      <a:solidFill>
                        <a:schemeClr val="tx1"/>
                      </a:solidFill>
                    </a:defRPr>
                  </a:pPr>
                  <a:endParaRPr lang="en-US"/>
                </a:p>
              </c:tx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45</c:v>
                </c:pt>
                <c:pt idx="1">
                  <c:v>12</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50%</a:t>
                    </a:r>
                  </a:p>
                </c:rich>
              </c:tx>
              <c:showLegendKey val="0"/>
              <c:showVal val="0"/>
              <c:showCatName val="1"/>
              <c:showSerName val="0"/>
              <c:showPercent val="1"/>
              <c:showBubbleSize val="0"/>
            </c:dLbl>
            <c:dLbl>
              <c:idx val="1"/>
              <c:spPr/>
              <c:txPr>
                <a:bodyPr/>
                <a:lstStyle/>
                <a:p>
                  <a:pPr>
                    <a:defRPr sz="2400">
                      <a:solidFill>
                        <a:schemeClr val="tx1"/>
                      </a:solidFill>
                    </a:defRPr>
                  </a:pPr>
                  <a:endParaRPr lang="en-US"/>
                </a:p>
              </c:tx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50%</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60</c:v>
                </c:pt>
                <c:pt idx="2">
                  <c:v>60</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layout>
                <c:manualLayout>
                  <c:x val="-0.14420846909222554"/>
                  <c:y val="0.19240196078431374"/>
                </c:manualLayout>
              </c:layout>
              <c:tx>
                <c:rich>
                  <a:bodyPr/>
                  <a:lstStyle/>
                  <a:p>
                    <a:r>
                      <a:rPr lang="en-US" dirty="0" smtClean="0"/>
                      <a:t>NQF- </a:t>
                    </a:r>
                    <a:r>
                      <a:rPr lang="en-US" dirty="0"/>
                      <a:t>endorsed
24%</a:t>
                    </a:r>
                  </a:p>
                </c:rich>
              </c:tx>
              <c:showLegendKey val="0"/>
              <c:showVal val="0"/>
              <c:showCatName val="1"/>
              <c:showSerName val="0"/>
              <c:showPercent val="1"/>
              <c:showBubbleSize val="0"/>
            </c:dLbl>
            <c:dLbl>
              <c:idx val="1"/>
              <c:spPr/>
              <c:txPr>
                <a:bodyPr/>
                <a:lstStyle/>
                <a:p>
                  <a:pPr>
                    <a:defRPr sz="2400">
                      <a:solidFill>
                        <a:schemeClr val="tx1"/>
                      </a:solidFill>
                    </a:defRPr>
                  </a:pPr>
                  <a:endParaRPr lang="en-US"/>
                </a:p>
              </c:tx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76%</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13</c:v>
                </c:pt>
                <c:pt idx="2">
                  <c:v>42</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spPr/>
              <c:txPr>
                <a:bodyPr/>
                <a:lstStyle/>
                <a:p>
                  <a:pPr>
                    <a:defRPr>
                      <a:solidFill>
                        <a:schemeClr val="tx1"/>
                      </a:solidFill>
                    </a:defRPr>
                  </a:pPr>
                  <a:endParaRPr lang="en-US"/>
                </a:p>
              </c:txPr>
              <c:showLegendKey val="0"/>
              <c:showVal val="0"/>
              <c:showCatName val="1"/>
              <c:showSerName val="0"/>
              <c:showPercent val="1"/>
              <c:showBubbleSize val="0"/>
            </c:dLbl>
            <c:dLbl>
              <c:idx val="1"/>
              <c:spPr/>
              <c:txPr>
                <a:bodyPr/>
                <a:lstStyle/>
                <a:p>
                  <a:pPr>
                    <a:defRPr b="1">
                      <a:solidFill>
                        <a:schemeClr val="tx1"/>
                      </a:solidFill>
                    </a:defRPr>
                  </a:pPr>
                  <a:endParaRPr lang="en-US"/>
                </a:p>
              </c:tx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23</c:v>
                </c:pt>
                <c:pt idx="1">
                  <c:v>3</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sz="2000" dirty="0" smtClean="0"/>
                      <a:t>NQF- </a:t>
                    </a:r>
                    <a:r>
                      <a:rPr lang="en-US" sz="2000" dirty="0"/>
                      <a:t>endorsed
36%</a:t>
                    </a:r>
                    <a:endParaRPr lang="en-US" dirty="0"/>
                  </a:p>
                </c:rich>
              </c:tx>
              <c:showLegendKey val="0"/>
              <c:showVal val="0"/>
              <c:showCatName val="1"/>
              <c:showSerName val="0"/>
              <c:showPercent val="1"/>
              <c:showBubbleSize val="0"/>
            </c:dLbl>
            <c:dLbl>
              <c:idx val="1"/>
              <c:layout>
                <c:manualLayout>
                  <c:x val="8.6280998280387367E-3"/>
                  <c:y val="-4.9632352941176468E-2"/>
                </c:manualLayout>
              </c:layout>
              <c:tx>
                <c:rich>
                  <a:bodyPr/>
                  <a:lstStyle/>
                  <a:p>
                    <a:pPr>
                      <a:defRPr sz="2000">
                        <a:solidFill>
                          <a:schemeClr val="tx1"/>
                        </a:solidFill>
                      </a:defRPr>
                    </a:pPr>
                    <a:r>
                      <a:rPr lang="en-US" sz="2000" dirty="0" smtClean="0"/>
                      <a:t>No </a:t>
                    </a:r>
                    <a:r>
                      <a:rPr lang="en-US" sz="2000" dirty="0"/>
                      <a:t>longer NQF endorsed
9%</a:t>
                    </a:r>
                    <a:endParaRPr lang="en-US" dirty="0"/>
                  </a:p>
                </c:rich>
              </c:tx>
              <c:spPr/>
              <c:showLegendKey val="0"/>
              <c:showVal val="0"/>
              <c:showCatName val="1"/>
              <c:showSerName val="0"/>
              <c:showPercent val="1"/>
              <c:showBubbleSize val="0"/>
            </c:dLbl>
            <c:dLbl>
              <c:idx val="2"/>
              <c:tx>
                <c:rich>
                  <a:bodyPr/>
                  <a:lstStyle/>
                  <a:p>
                    <a:r>
                      <a:rPr lang="en-US" sz="2000" dirty="0"/>
                      <a:t>Never </a:t>
                    </a:r>
                    <a:r>
                      <a:rPr lang="en-US" sz="2000" dirty="0" smtClean="0"/>
                      <a:t>NQF- </a:t>
                    </a:r>
                    <a:r>
                      <a:rPr lang="en-US" sz="2000" dirty="0"/>
                      <a:t>endorsed
55%</a:t>
                    </a:r>
                    <a:endParaRPr lang="en-US" dirty="0"/>
                  </a:p>
                </c:rich>
              </c:tx>
              <c:showLegendKey val="0"/>
              <c:showVal val="0"/>
              <c:showCatName val="1"/>
              <c:showSerName val="0"/>
              <c:showPercent val="1"/>
              <c:showBubbleSize val="0"/>
            </c:dLbl>
            <c:txPr>
              <a:bodyPr/>
              <a:lstStyle/>
              <a:p>
                <a:pPr>
                  <a:defRPr sz="20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12</c:v>
                </c:pt>
                <c:pt idx="1">
                  <c:v>3</c:v>
                </c:pt>
                <c:pt idx="2">
                  <c:v>18</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number of measures</c:v>
                </c:pt>
              </c:strCache>
            </c:strRef>
          </c:tx>
          <c:dPt>
            <c:idx val="2"/>
            <c:bubble3D val="0"/>
            <c:spPr>
              <a:solidFill>
                <a:schemeClr val="accent6">
                  <a:lumMod val="20000"/>
                  <a:lumOff val="80000"/>
                </a:schemeClr>
              </a:solidFill>
            </c:spPr>
          </c:dPt>
          <c:dLbls>
            <c:dLbl>
              <c:idx val="3"/>
              <c:spPr/>
              <c:txPr>
                <a:bodyPr/>
                <a:lstStyle/>
                <a:p>
                  <a:pPr>
                    <a:defRPr>
                      <a:solidFill>
                        <a:schemeClr val="bg1"/>
                      </a:solidFill>
                    </a:defRPr>
                  </a:pPr>
                  <a:endParaRPr lang="en-US"/>
                </a:p>
              </c:txPr>
              <c:showLegendKey val="0"/>
              <c:showVal val="0"/>
              <c:showCatName val="1"/>
              <c:showSerName val="0"/>
              <c:showPercent val="1"/>
              <c:showBubbleSize val="0"/>
            </c:dLbl>
            <c:showLegendKey val="0"/>
            <c:showVal val="0"/>
            <c:showCatName val="1"/>
            <c:showSerName val="0"/>
            <c:showPercent val="1"/>
            <c:showBubbleSize val="0"/>
            <c:showLeaderLines val="1"/>
          </c:dLbls>
          <c:cat>
            <c:strRef>
              <c:f>Sheet1!$A$2:$A$6</c:f>
              <c:strCache>
                <c:ptCount val="5"/>
                <c:pt idx="0">
                  <c:v>Adult (18-64)</c:v>
                </c:pt>
                <c:pt idx="1">
                  <c:v>Adult (65+)</c:v>
                </c:pt>
                <c:pt idx="2">
                  <c:v>All Adults (18+)</c:v>
                </c:pt>
                <c:pt idx="3">
                  <c:v>Pediatric (0-17)</c:v>
                </c:pt>
                <c:pt idx="4">
                  <c:v>Pediatric and Adult (0-64)</c:v>
                </c:pt>
              </c:strCache>
            </c:strRef>
          </c:cat>
          <c:val>
            <c:numRef>
              <c:f>Sheet1!$B$2:$B$6</c:f>
              <c:numCache>
                <c:formatCode>General</c:formatCode>
                <c:ptCount val="5"/>
                <c:pt idx="0">
                  <c:v>49</c:v>
                </c:pt>
                <c:pt idx="1">
                  <c:v>40</c:v>
                </c:pt>
                <c:pt idx="2">
                  <c:v>787</c:v>
                </c:pt>
                <c:pt idx="3">
                  <c:v>223</c:v>
                </c:pt>
                <c:pt idx="4">
                  <c:v>268</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25%</a:t>
                    </a:r>
                  </a:p>
                </c:rich>
              </c:tx>
              <c:showLegendKey val="0"/>
              <c:showVal val="0"/>
              <c:showCatName val="1"/>
              <c:showSerName val="0"/>
              <c:showPercent val="1"/>
              <c:showBubbleSize val="0"/>
            </c:dLbl>
            <c:dLbl>
              <c:idx val="1"/>
              <c:tx>
                <c:rich>
                  <a:bodyPr/>
                  <a:lstStyle/>
                  <a:p>
                    <a:pPr>
                      <a:defRPr sz="2400">
                        <a:solidFill>
                          <a:schemeClr val="tx1"/>
                        </a:solidFill>
                      </a:defRPr>
                    </a:pPr>
                    <a:r>
                      <a:rPr lang="en-US" dirty="0" smtClean="0"/>
                      <a:t>No </a:t>
                    </a:r>
                    <a:r>
                      <a:rPr lang="en-US" dirty="0"/>
                      <a:t>longer </a:t>
                    </a:r>
                    <a:r>
                      <a:rPr lang="en-US" dirty="0" smtClean="0"/>
                      <a:t>NQF- </a:t>
                    </a:r>
                    <a:r>
                      <a:rPr lang="en-US" dirty="0"/>
                      <a:t>endorsed
11%</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64%</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7</c:v>
                </c:pt>
                <c:pt idx="1">
                  <c:v>3</c:v>
                </c:pt>
                <c:pt idx="2">
                  <c:v>18</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tx>
                <c:rich>
                  <a:bodyPr/>
                  <a:lstStyle/>
                  <a:p>
                    <a:pPr>
                      <a:defRPr>
                        <a:solidFill>
                          <a:schemeClr val="tx1"/>
                        </a:solidFill>
                      </a:defRPr>
                    </a:pPr>
                    <a:r>
                      <a:rPr lang="en-US" b="1" dirty="0"/>
                      <a:t>Not shared
60%</a:t>
                    </a:r>
                  </a:p>
                </c:rich>
              </c:tx>
              <c:spPr/>
              <c:showLegendKey val="0"/>
              <c:showVal val="0"/>
              <c:showCatName val="1"/>
              <c:showSerName val="0"/>
              <c:showPercent val="1"/>
              <c:showBubbleSize val="0"/>
            </c:dLbl>
            <c:dLbl>
              <c:idx val="1"/>
              <c:spPr/>
              <c:txPr>
                <a:bodyPr/>
                <a:lstStyle/>
                <a:p>
                  <a:pPr>
                    <a:defRPr b="1">
                      <a:solidFill>
                        <a:schemeClr val="tx1"/>
                      </a:solidFill>
                    </a:defRPr>
                  </a:pPr>
                  <a:endParaRPr lang="en-US"/>
                </a:p>
              </c:tx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42</c:v>
                </c:pt>
                <c:pt idx="1">
                  <c:v>28</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73%</a:t>
                    </a:r>
                  </a:p>
                </c:rich>
              </c:tx>
              <c:showLegendKey val="0"/>
              <c:showVal val="0"/>
              <c:showCatName val="1"/>
              <c:showSerName val="0"/>
              <c:showPercent val="1"/>
              <c:showBubbleSize val="0"/>
            </c:dLbl>
            <c:dLbl>
              <c:idx val="1"/>
              <c:tx>
                <c:rich>
                  <a:bodyPr/>
                  <a:lstStyle/>
                  <a:p>
                    <a:pPr>
                      <a:defRPr sz="2400">
                        <a:solidFill>
                          <a:schemeClr val="tx1"/>
                        </a:solidFill>
                      </a:defRPr>
                    </a:pPr>
                    <a:r>
                      <a:rPr lang="en-US" dirty="0"/>
                      <a:t>No longer </a:t>
                    </a:r>
                    <a:r>
                      <a:rPr lang="en-US" dirty="0" smtClean="0"/>
                      <a:t>NQF- </a:t>
                    </a:r>
                    <a:r>
                      <a:rPr lang="en-US" dirty="0"/>
                      <a:t>endorsed
9%</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18%</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272</c:v>
                </c:pt>
                <c:pt idx="1">
                  <c:v>33</c:v>
                </c:pt>
                <c:pt idx="2">
                  <c:v>66</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5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44%</a:t>
                    </a:r>
                  </a:p>
                </c:rich>
              </c:tx>
              <c:showLegendKey val="0"/>
              <c:showVal val="0"/>
              <c:showCatName val="1"/>
              <c:showSerName val="0"/>
              <c:showPercent val="1"/>
              <c:showBubbleSize val="0"/>
            </c:dLbl>
            <c:dLbl>
              <c:idx val="1"/>
              <c:tx>
                <c:rich>
                  <a:bodyPr/>
                  <a:lstStyle/>
                  <a:p>
                    <a:pPr>
                      <a:defRPr sz="2400">
                        <a:solidFill>
                          <a:schemeClr val="tx1"/>
                        </a:solidFill>
                      </a:defRPr>
                    </a:pPr>
                    <a:r>
                      <a:rPr lang="en-US" dirty="0" smtClean="0"/>
                      <a:t>No </a:t>
                    </a:r>
                    <a:r>
                      <a:rPr lang="en-US" dirty="0"/>
                      <a:t>longer </a:t>
                    </a:r>
                    <a:r>
                      <a:rPr lang="en-US" dirty="0" smtClean="0"/>
                      <a:t>NQF- </a:t>
                    </a:r>
                    <a:r>
                      <a:rPr lang="en-US" dirty="0"/>
                      <a:t>endorsed
6%</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50%</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31</c:v>
                </c:pt>
                <c:pt idx="1">
                  <c:v>4</c:v>
                </c:pt>
                <c:pt idx="2">
                  <c:v>35</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5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spPr/>
              <c:txPr>
                <a:bodyPr/>
                <a:lstStyle/>
                <a:p>
                  <a:pPr>
                    <a:defRPr>
                      <a:solidFill>
                        <a:schemeClr val="tx1"/>
                      </a:solidFill>
                    </a:defRPr>
                  </a:pPr>
                  <a:endParaRPr lang="en-US"/>
                </a:p>
              </c:txPr>
              <c:showLegendKey val="0"/>
              <c:showVal val="0"/>
              <c:showCatName val="1"/>
              <c:showSerName val="0"/>
              <c:showPercent val="1"/>
              <c:showBubbleSize val="0"/>
            </c:dLbl>
            <c:dLbl>
              <c:idx val="1"/>
              <c:spPr/>
              <c:txPr>
                <a:bodyPr/>
                <a:lstStyle/>
                <a:p>
                  <a:pPr>
                    <a:defRPr b="1">
                      <a:solidFill>
                        <a:schemeClr val="tx1"/>
                      </a:solidFill>
                    </a:defRPr>
                  </a:pPr>
                  <a:endParaRPr lang="en-US"/>
                </a:p>
              </c:tx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20</c:v>
                </c:pt>
                <c:pt idx="1">
                  <c:v>0</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5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1"/>
              <c:spPr/>
              <c:txPr>
                <a:bodyPr/>
                <a:lstStyle/>
                <a:p>
                  <a:pPr>
                    <a:defRPr sz="2400">
                      <a:solidFill>
                        <a:schemeClr val="tx1"/>
                      </a:solidFill>
                    </a:defRPr>
                  </a:pPr>
                  <a:endParaRPr lang="en-US"/>
                </a:p>
              </c:tx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100%</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2">
                  <c:v>23</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5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spPr/>
              <c:txPr>
                <a:bodyPr/>
                <a:lstStyle/>
                <a:p>
                  <a:pPr>
                    <a:defRPr>
                      <a:solidFill>
                        <a:schemeClr val="tx1"/>
                      </a:solidFill>
                    </a:defRPr>
                  </a:pPr>
                  <a:endParaRPr lang="en-US"/>
                </a:p>
              </c:txPr>
              <c:showLegendKey val="0"/>
              <c:showVal val="0"/>
              <c:showCatName val="1"/>
              <c:showSerName val="0"/>
              <c:showPercent val="1"/>
              <c:showBubbleSize val="0"/>
            </c:dLbl>
            <c:dLbl>
              <c:idx val="1"/>
              <c:spPr/>
              <c:txPr>
                <a:bodyPr/>
                <a:lstStyle/>
                <a:p>
                  <a:pPr>
                    <a:defRPr b="1">
                      <a:solidFill>
                        <a:schemeClr val="tx1"/>
                      </a:solidFill>
                    </a:defRPr>
                  </a:pPr>
                  <a:endParaRPr lang="en-US"/>
                </a:p>
              </c:tx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55</c:v>
                </c:pt>
                <c:pt idx="1">
                  <c:v>3</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5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59%</a:t>
                    </a:r>
                  </a:p>
                </c:rich>
              </c:tx>
              <c:showLegendKey val="0"/>
              <c:showVal val="0"/>
              <c:showCatName val="1"/>
              <c:showSerName val="0"/>
              <c:showPercent val="1"/>
              <c:showBubbleSize val="0"/>
            </c:dLbl>
            <c:dLbl>
              <c:idx val="1"/>
              <c:tx>
                <c:rich>
                  <a:bodyPr/>
                  <a:lstStyle/>
                  <a:p>
                    <a:pPr>
                      <a:defRPr sz="2400">
                        <a:solidFill>
                          <a:schemeClr val="tx1"/>
                        </a:solidFill>
                      </a:defRPr>
                    </a:pPr>
                    <a:r>
                      <a:rPr lang="en-US" dirty="0"/>
                      <a:t>No longer </a:t>
                    </a:r>
                    <a:r>
                      <a:rPr lang="en-US" dirty="0" smtClean="0"/>
                      <a:t>NQF- </a:t>
                    </a:r>
                    <a:r>
                      <a:rPr lang="en-US" dirty="0"/>
                      <a:t>endorsed
1%</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40%</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75</c:v>
                </c:pt>
                <c:pt idx="1">
                  <c:v>1</c:v>
                </c:pt>
                <c:pt idx="2">
                  <c:v>51</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5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12%</a:t>
                    </a:r>
                  </a:p>
                </c:rich>
              </c:tx>
              <c:showLegendKey val="0"/>
              <c:showVal val="0"/>
              <c:showCatName val="1"/>
              <c:showSerName val="0"/>
              <c:showPercent val="1"/>
              <c:showBubbleSize val="0"/>
            </c:dLbl>
            <c:dLbl>
              <c:idx val="1"/>
              <c:tx>
                <c:rich>
                  <a:bodyPr/>
                  <a:lstStyle/>
                  <a:p>
                    <a:pPr>
                      <a:defRPr sz="2400">
                        <a:solidFill>
                          <a:schemeClr val="tx1"/>
                        </a:solidFill>
                      </a:defRPr>
                    </a:pPr>
                    <a:r>
                      <a:rPr lang="en-US" dirty="0"/>
                      <a:t>No longer </a:t>
                    </a:r>
                    <a:r>
                      <a:rPr lang="en-US" dirty="0" smtClean="0"/>
                      <a:t>NQF- </a:t>
                    </a:r>
                    <a:r>
                      <a:rPr lang="en-US" dirty="0"/>
                      <a:t>endorsed
2%</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86%</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7</c:v>
                </c:pt>
                <c:pt idx="1">
                  <c:v>1</c:v>
                </c:pt>
                <c:pt idx="2">
                  <c:v>50</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5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spPr/>
              <c:txPr>
                <a:bodyPr/>
                <a:lstStyle/>
                <a:p>
                  <a:pPr>
                    <a:defRPr>
                      <a:solidFill>
                        <a:schemeClr val="tx1"/>
                      </a:solidFill>
                    </a:defRPr>
                  </a:pPr>
                  <a:endParaRPr lang="en-US"/>
                </a:p>
              </c:txPr>
              <c:showLegendKey val="0"/>
              <c:showVal val="0"/>
              <c:showCatName val="1"/>
              <c:showSerName val="0"/>
              <c:showPercent val="1"/>
              <c:showBubbleSize val="0"/>
            </c:dLbl>
            <c:dLbl>
              <c:idx val="1"/>
              <c:spPr/>
              <c:txPr>
                <a:bodyPr/>
                <a:lstStyle/>
                <a:p>
                  <a:pPr>
                    <a:defRPr b="1">
                      <a:solidFill>
                        <a:schemeClr val="tx1"/>
                      </a:solidFill>
                    </a:defRPr>
                  </a:pPr>
                  <a:endParaRPr lang="en-US"/>
                </a:p>
              </c:tx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80</c:v>
                </c:pt>
                <c:pt idx="1">
                  <c:v>15</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layout>
                <c:manualLayout>
                  <c:x val="-0.14642448887967952"/>
                  <c:y val="-0.21388888888888888"/>
                </c:manualLayout>
              </c:layout>
              <c:spPr/>
              <c:txPr>
                <a:bodyPr/>
                <a:lstStyle/>
                <a:p>
                  <a:pPr>
                    <a:defRPr>
                      <a:solidFill>
                        <a:schemeClr val="tx1"/>
                      </a:solidFill>
                    </a:defRPr>
                  </a:pPr>
                  <a:endParaRPr lang="en-US"/>
                </a:p>
              </c:txPr>
              <c:showLegendKey val="0"/>
              <c:showVal val="0"/>
              <c:showCatName val="1"/>
              <c:showSerName val="0"/>
              <c:showPercent val="1"/>
              <c:showBubbleSize val="0"/>
            </c:dLbl>
            <c:dLbl>
              <c:idx val="1"/>
              <c:tx>
                <c:rich>
                  <a:bodyPr/>
                  <a:lstStyle/>
                  <a:p>
                    <a:pPr>
                      <a:defRPr b="1">
                        <a:solidFill>
                          <a:schemeClr val="tx1"/>
                        </a:solidFill>
                      </a:defRPr>
                    </a:pPr>
                    <a:r>
                      <a:rPr lang="en-US" dirty="0" smtClean="0"/>
                      <a:t>Shared*</a:t>
                    </a:r>
                    <a:r>
                      <a:rPr lang="en-US" dirty="0"/>
                      <a:t>
20%</a:t>
                    </a:r>
                  </a:p>
                </c:rich>
              </c:tx>
              <c:sp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407</c:v>
                </c:pt>
                <c:pt idx="1">
                  <c:v>102</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6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55%</a:t>
                    </a:r>
                  </a:p>
                </c:rich>
              </c:tx>
              <c:showLegendKey val="0"/>
              <c:showVal val="0"/>
              <c:showCatName val="1"/>
              <c:showSerName val="0"/>
              <c:showPercent val="1"/>
              <c:showBubbleSize val="0"/>
            </c:dLbl>
            <c:dLbl>
              <c:idx val="1"/>
              <c:tx>
                <c:rich>
                  <a:bodyPr/>
                  <a:lstStyle/>
                  <a:p>
                    <a:pPr>
                      <a:defRPr sz="2400">
                        <a:solidFill>
                          <a:schemeClr val="tx1"/>
                        </a:solidFill>
                      </a:defRPr>
                    </a:pPr>
                    <a:r>
                      <a:rPr lang="en-US" dirty="0" smtClean="0"/>
                      <a:t>No </a:t>
                    </a:r>
                    <a:r>
                      <a:rPr lang="en-US" dirty="0"/>
                      <a:t>longer </a:t>
                    </a:r>
                    <a:r>
                      <a:rPr lang="en-US" dirty="0" smtClean="0"/>
                      <a:t>NQF- </a:t>
                    </a:r>
                    <a:r>
                      <a:rPr lang="en-US" dirty="0"/>
                      <a:t>endorsed
12%</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33%</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99</c:v>
                </c:pt>
                <c:pt idx="1">
                  <c:v>22</c:v>
                </c:pt>
                <c:pt idx="2">
                  <c:v>60</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6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34%</a:t>
                    </a:r>
                  </a:p>
                </c:rich>
              </c:tx>
              <c:showLegendKey val="0"/>
              <c:showVal val="0"/>
              <c:showCatName val="1"/>
              <c:showSerName val="0"/>
              <c:showPercent val="1"/>
              <c:showBubbleSize val="0"/>
            </c:dLbl>
            <c:dLbl>
              <c:idx val="1"/>
              <c:tx>
                <c:rich>
                  <a:bodyPr/>
                  <a:lstStyle/>
                  <a:p>
                    <a:pPr>
                      <a:defRPr sz="2400">
                        <a:solidFill>
                          <a:schemeClr val="tx1"/>
                        </a:solidFill>
                      </a:defRPr>
                    </a:pPr>
                    <a:r>
                      <a:rPr lang="en-US" dirty="0" smtClean="0"/>
                      <a:t>-No </a:t>
                    </a:r>
                    <a:r>
                      <a:rPr lang="en-US" dirty="0"/>
                      <a:t>longer NQF endorsed
4%</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62%</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32</c:v>
                </c:pt>
                <c:pt idx="1">
                  <c:v>4</c:v>
                </c:pt>
                <c:pt idx="2">
                  <c:v>59</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6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tx>
                <c:rich>
                  <a:bodyPr/>
                  <a:lstStyle/>
                  <a:p>
                    <a:pPr>
                      <a:defRPr>
                        <a:solidFill>
                          <a:schemeClr val="tx1"/>
                        </a:solidFill>
                      </a:defRPr>
                    </a:pPr>
                    <a:r>
                      <a:rPr lang="en-US" b="1" dirty="0"/>
                      <a:t>Not shared
75%</a:t>
                    </a:r>
                  </a:p>
                </c:rich>
              </c:tx>
              <c:spPr/>
              <c:showLegendKey val="0"/>
              <c:showVal val="0"/>
              <c:showCatName val="1"/>
              <c:showSerName val="0"/>
              <c:showPercent val="1"/>
              <c:showBubbleSize val="0"/>
            </c:dLbl>
            <c:dLbl>
              <c:idx val="1"/>
              <c:spPr/>
              <c:txPr>
                <a:bodyPr/>
                <a:lstStyle/>
                <a:p>
                  <a:pPr>
                    <a:defRPr b="1">
                      <a:solidFill>
                        <a:schemeClr val="tx1"/>
                      </a:solidFill>
                    </a:defRPr>
                  </a:pPr>
                  <a:endParaRPr lang="en-US"/>
                </a:p>
              </c:tx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107</c:v>
                </c:pt>
                <c:pt idx="1">
                  <c:v>36</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6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b="0" dirty="0" smtClean="0"/>
                      <a:t>NQF- </a:t>
                    </a:r>
                    <a:r>
                      <a:rPr lang="en-US" b="0" dirty="0"/>
                      <a:t>endorsed
77%</a:t>
                    </a:r>
                    <a:endParaRPr lang="en-US" dirty="0"/>
                  </a:p>
                </c:rich>
              </c:tx>
              <c:showLegendKey val="0"/>
              <c:showVal val="0"/>
              <c:showCatName val="1"/>
              <c:showSerName val="0"/>
              <c:showPercent val="1"/>
              <c:showBubbleSize val="0"/>
            </c:dLbl>
            <c:dLbl>
              <c:idx val="1"/>
              <c:tx>
                <c:rich>
                  <a:bodyPr/>
                  <a:lstStyle/>
                  <a:p>
                    <a:pPr>
                      <a:defRPr sz="2400" b="0">
                        <a:solidFill>
                          <a:schemeClr val="tx1"/>
                        </a:solidFill>
                      </a:defRPr>
                    </a:pPr>
                    <a:r>
                      <a:rPr lang="en-US" b="0" dirty="0"/>
                      <a:t>No longer </a:t>
                    </a:r>
                    <a:r>
                      <a:rPr lang="en-US" b="0" dirty="0" smtClean="0"/>
                      <a:t>NQF- </a:t>
                    </a:r>
                    <a:r>
                      <a:rPr lang="en-US" b="0" dirty="0"/>
                      <a:t>endorsed
3%</a:t>
                    </a:r>
                    <a:endParaRPr lang="en-US" dirty="0"/>
                  </a:p>
                </c:rich>
              </c:tx>
              <c:spPr/>
              <c:showLegendKey val="0"/>
              <c:showVal val="0"/>
              <c:showCatName val="1"/>
              <c:showSerName val="0"/>
              <c:showPercent val="1"/>
              <c:showBubbleSize val="0"/>
            </c:dLbl>
            <c:dLbl>
              <c:idx val="2"/>
              <c:tx>
                <c:rich>
                  <a:bodyPr/>
                  <a:lstStyle/>
                  <a:p>
                    <a:r>
                      <a:rPr lang="en-US" b="0" dirty="0"/>
                      <a:t>Never </a:t>
                    </a:r>
                    <a:r>
                      <a:rPr lang="en-US" b="0" dirty="0" smtClean="0"/>
                      <a:t>NQF- </a:t>
                    </a:r>
                    <a:r>
                      <a:rPr lang="en-US" b="0" dirty="0"/>
                      <a:t>endorsed
20%</a:t>
                    </a:r>
                    <a:endParaRPr lang="en-US" dirty="0"/>
                  </a:p>
                </c:rich>
              </c:tx>
              <c:showLegendKey val="0"/>
              <c:showVal val="0"/>
              <c:showCatName val="1"/>
              <c:showSerName val="0"/>
              <c:showPercent val="1"/>
              <c:showBubbleSize val="0"/>
            </c:dLbl>
            <c:txPr>
              <a:bodyPr/>
              <a:lstStyle/>
              <a:p>
                <a:pPr>
                  <a:defRPr sz="2400" b="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347</c:v>
                </c:pt>
                <c:pt idx="1">
                  <c:v>12</c:v>
                </c:pt>
                <c:pt idx="2">
                  <c:v>89</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6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49%</a:t>
                    </a:r>
                  </a:p>
                </c:rich>
              </c:tx>
              <c:showLegendKey val="0"/>
              <c:showVal val="0"/>
              <c:showCatName val="1"/>
              <c:showSerName val="0"/>
              <c:showPercent val="1"/>
              <c:showBubbleSize val="0"/>
            </c:dLbl>
            <c:dLbl>
              <c:idx val="1"/>
              <c:tx>
                <c:rich>
                  <a:bodyPr/>
                  <a:lstStyle/>
                  <a:p>
                    <a:pPr>
                      <a:defRPr sz="2400">
                        <a:solidFill>
                          <a:schemeClr val="tx1"/>
                        </a:solidFill>
                      </a:defRPr>
                    </a:pPr>
                    <a:r>
                      <a:rPr lang="en-US" dirty="0" smtClean="0"/>
                      <a:t>-No </a:t>
                    </a:r>
                    <a:r>
                      <a:rPr lang="en-US" dirty="0"/>
                      <a:t>longer NQF endorsed
6%</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45%</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70</c:v>
                </c:pt>
                <c:pt idx="1">
                  <c:v>8</c:v>
                </c:pt>
                <c:pt idx="2">
                  <c:v>65</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6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tx>
                <c:rich>
                  <a:bodyPr/>
                  <a:lstStyle/>
                  <a:p>
                    <a:pPr>
                      <a:defRPr>
                        <a:solidFill>
                          <a:schemeClr val="tx1"/>
                        </a:solidFill>
                      </a:defRPr>
                    </a:pPr>
                    <a:r>
                      <a:rPr lang="en-US" b="1" dirty="0"/>
                      <a:t>Not shared
92%</a:t>
                    </a:r>
                  </a:p>
                </c:rich>
              </c:tx>
              <c:spPr/>
              <c:showLegendKey val="0"/>
              <c:showVal val="0"/>
              <c:showCatName val="1"/>
              <c:showSerName val="0"/>
              <c:showPercent val="1"/>
              <c:showBubbleSize val="0"/>
            </c:dLbl>
            <c:dLbl>
              <c:idx val="1"/>
              <c:spPr/>
              <c:txPr>
                <a:bodyPr/>
                <a:lstStyle/>
                <a:p>
                  <a:pPr>
                    <a:defRPr b="1">
                      <a:solidFill>
                        <a:schemeClr val="tx1"/>
                      </a:solidFill>
                    </a:defRPr>
                  </a:pPr>
                  <a:endParaRPr lang="en-US"/>
                </a:p>
              </c:tx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35</c:v>
                </c:pt>
                <c:pt idx="1">
                  <c:v>3</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6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77%</a:t>
                    </a:r>
                  </a:p>
                </c:rich>
              </c:tx>
              <c:showLegendKey val="0"/>
              <c:showVal val="0"/>
              <c:showCatName val="1"/>
              <c:showSerName val="0"/>
              <c:showPercent val="1"/>
              <c:showBubbleSize val="0"/>
            </c:dLbl>
            <c:dLbl>
              <c:idx val="1"/>
              <c:tx>
                <c:rich>
                  <a:bodyPr/>
                  <a:lstStyle/>
                  <a:p>
                    <a:pPr>
                      <a:defRPr sz="2400">
                        <a:solidFill>
                          <a:schemeClr val="tx1"/>
                        </a:solidFill>
                      </a:defRPr>
                    </a:pPr>
                    <a:r>
                      <a:rPr lang="en-US" dirty="0"/>
                      <a:t>No longer </a:t>
                    </a:r>
                    <a:r>
                      <a:rPr lang="en-US" dirty="0" smtClean="0"/>
                      <a:t>NQF- </a:t>
                    </a:r>
                    <a:r>
                      <a:rPr lang="en-US" dirty="0"/>
                      <a:t>endorsed
3%</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20%</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347</c:v>
                </c:pt>
                <c:pt idx="1">
                  <c:v>12</c:v>
                </c:pt>
                <c:pt idx="2">
                  <c:v>89</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6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1"/>
              <c:spPr/>
              <c:txPr>
                <a:bodyPr/>
                <a:lstStyle/>
                <a:p>
                  <a:pPr>
                    <a:defRPr sz="2400">
                      <a:solidFill>
                        <a:schemeClr val="tx1"/>
                      </a:solidFill>
                    </a:defRPr>
                  </a:pPr>
                  <a:endParaRPr lang="en-US"/>
                </a:p>
              </c:txPr>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1</c:v>
                </c:pt>
                <c:pt idx="2">
                  <c:v>37</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6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Distinct measures</c:v>
                </c:pt>
              </c:strCache>
            </c:strRef>
          </c:tx>
          <c:invertIfNegative val="0"/>
          <c:cat>
            <c:strRef>
              <c:f>Sheet1!$A$2:$A$11</c:f>
              <c:strCache>
                <c:ptCount val="10"/>
                <c:pt idx="0">
                  <c:v>Behavioral Health</c:v>
                </c:pt>
                <c:pt idx="1">
                  <c:v>Diabetes</c:v>
                </c:pt>
                <c:pt idx="2">
                  <c:v>Cardiovascular</c:v>
                </c:pt>
                <c:pt idx="3">
                  <c:v>Pulmonary/Critical Care </c:v>
                </c:pt>
                <c:pt idx="4">
                  <c:v>Renal</c:v>
                </c:pt>
                <c:pt idx="5">
                  <c:v>Musculoskeletal</c:v>
                </c:pt>
                <c:pt idx="6">
                  <c:v>Perinatal and Reproductive Health</c:v>
                </c:pt>
                <c:pt idx="7">
                  <c:v>Infectious Disease</c:v>
                </c:pt>
                <c:pt idx="8">
                  <c:v>Head, Eyes, Ears, Nose, Throat (HEENT)</c:v>
                </c:pt>
                <c:pt idx="9">
                  <c:v>Cancer </c:v>
                </c:pt>
              </c:strCache>
            </c:strRef>
          </c:cat>
          <c:val>
            <c:numRef>
              <c:f>Sheet1!$B$2:$B$11</c:f>
              <c:numCache>
                <c:formatCode>General</c:formatCode>
                <c:ptCount val="10"/>
                <c:pt idx="0">
                  <c:v>44</c:v>
                </c:pt>
                <c:pt idx="1">
                  <c:v>42</c:v>
                </c:pt>
                <c:pt idx="2">
                  <c:v>41</c:v>
                </c:pt>
                <c:pt idx="3">
                  <c:v>40</c:v>
                </c:pt>
                <c:pt idx="4">
                  <c:v>21</c:v>
                </c:pt>
                <c:pt idx="5">
                  <c:v>18</c:v>
                </c:pt>
                <c:pt idx="6">
                  <c:v>17</c:v>
                </c:pt>
                <c:pt idx="7">
                  <c:v>16</c:v>
                </c:pt>
                <c:pt idx="8">
                  <c:v>14</c:v>
                </c:pt>
                <c:pt idx="9">
                  <c:v>12</c:v>
                </c:pt>
              </c:numCache>
            </c:numRef>
          </c:val>
        </c:ser>
        <c:dLbls>
          <c:showLegendKey val="0"/>
          <c:showVal val="1"/>
          <c:showCatName val="0"/>
          <c:showSerName val="0"/>
          <c:showPercent val="0"/>
          <c:showBubbleSize val="0"/>
        </c:dLbls>
        <c:gapWidth val="75"/>
        <c:axId val="98387840"/>
        <c:axId val="98389376"/>
      </c:barChart>
      <c:catAx>
        <c:axId val="98387840"/>
        <c:scaling>
          <c:orientation val="minMax"/>
        </c:scaling>
        <c:delete val="0"/>
        <c:axPos val="b"/>
        <c:majorTickMark val="none"/>
        <c:minorTickMark val="none"/>
        <c:tickLblPos val="nextTo"/>
        <c:crossAx val="98389376"/>
        <c:crosses val="autoZero"/>
        <c:auto val="1"/>
        <c:lblAlgn val="ctr"/>
        <c:lblOffset val="100"/>
        <c:noMultiLvlLbl val="0"/>
      </c:catAx>
      <c:valAx>
        <c:axId val="98389376"/>
        <c:scaling>
          <c:orientation val="minMax"/>
        </c:scaling>
        <c:delete val="0"/>
        <c:axPos val="l"/>
        <c:numFmt formatCode="General" sourceLinked="1"/>
        <c:majorTickMark val="none"/>
        <c:minorTickMark val="none"/>
        <c:tickLblPos val="nextTo"/>
        <c:crossAx val="98387840"/>
        <c:crosses val="autoZero"/>
        <c:crossBetween val="between"/>
      </c:valAx>
    </c:plotArea>
    <c:legend>
      <c:legendPos val="b"/>
      <c:overlay val="0"/>
    </c:legend>
    <c:plotVisOnly val="1"/>
    <c:dispBlanksAs val="gap"/>
    <c:showDLblsOverMax val="0"/>
  </c:chart>
  <c:txPr>
    <a:bodyPr/>
    <a:lstStyle/>
    <a:p>
      <a:pPr>
        <a:defRPr sz="1800"/>
      </a:pPr>
      <a:endParaRPr lang="en-US"/>
    </a:p>
  </c:txPr>
  <c:externalData r:id="rId1">
    <c:autoUpdate val="0"/>
  </c:externalData>
  <c:userShapes r:id="rId2"/>
</c:chartSpace>
</file>

<file path=ppt/charts/chart6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Distinct measures</c:v>
                </c:pt>
              </c:strCache>
            </c:strRef>
          </c:tx>
          <c:invertIfNegative val="0"/>
          <c:dLbls>
            <c:showLegendKey val="0"/>
            <c:showVal val="1"/>
            <c:showCatName val="0"/>
            <c:showSerName val="0"/>
            <c:showPercent val="0"/>
            <c:showBubbleSize val="0"/>
            <c:showLeaderLines val="0"/>
          </c:dLbls>
          <c:cat>
            <c:strRef>
              <c:f>Sheet1!$A$2:$A$7</c:f>
              <c:strCache>
                <c:ptCount val="6"/>
                <c:pt idx="0">
                  <c:v>Serious Mental Illness</c:v>
                </c:pt>
                <c:pt idx="1">
                  <c:v>Alcohol, Substance Use/Abuse</c:v>
                </c:pt>
                <c:pt idx="2">
                  <c:v>Behavioral Health Screening</c:v>
                </c:pt>
                <c:pt idx="3">
                  <c:v>Depression</c:v>
                </c:pt>
                <c:pt idx="4">
                  <c:v>Tobacco Use</c:v>
                </c:pt>
                <c:pt idx="5">
                  <c:v>ADHD</c:v>
                </c:pt>
              </c:strCache>
            </c:strRef>
          </c:cat>
          <c:val>
            <c:numRef>
              <c:f>Sheet1!$B$2:$B$7</c:f>
              <c:numCache>
                <c:formatCode>General</c:formatCode>
                <c:ptCount val="6"/>
                <c:pt idx="0">
                  <c:v>13</c:v>
                </c:pt>
                <c:pt idx="1">
                  <c:v>9</c:v>
                </c:pt>
                <c:pt idx="2">
                  <c:v>7</c:v>
                </c:pt>
                <c:pt idx="3">
                  <c:v>7</c:v>
                </c:pt>
                <c:pt idx="4">
                  <c:v>5</c:v>
                </c:pt>
                <c:pt idx="5">
                  <c:v>3</c:v>
                </c:pt>
              </c:numCache>
            </c:numRef>
          </c:val>
        </c:ser>
        <c:dLbls>
          <c:showLegendKey val="0"/>
          <c:showVal val="0"/>
          <c:showCatName val="0"/>
          <c:showSerName val="0"/>
          <c:showPercent val="0"/>
          <c:showBubbleSize val="0"/>
        </c:dLbls>
        <c:gapWidth val="75"/>
        <c:overlap val="-25"/>
        <c:axId val="110373888"/>
        <c:axId val="110396160"/>
      </c:barChart>
      <c:catAx>
        <c:axId val="110373888"/>
        <c:scaling>
          <c:orientation val="minMax"/>
        </c:scaling>
        <c:delete val="0"/>
        <c:axPos val="b"/>
        <c:majorTickMark val="none"/>
        <c:minorTickMark val="none"/>
        <c:tickLblPos val="nextTo"/>
        <c:crossAx val="110396160"/>
        <c:crosses val="autoZero"/>
        <c:auto val="1"/>
        <c:lblAlgn val="ctr"/>
        <c:lblOffset val="100"/>
        <c:noMultiLvlLbl val="0"/>
      </c:catAx>
      <c:valAx>
        <c:axId val="110396160"/>
        <c:scaling>
          <c:orientation val="minMax"/>
        </c:scaling>
        <c:delete val="0"/>
        <c:axPos val="l"/>
        <c:majorGridlines/>
        <c:numFmt formatCode="General" sourceLinked="1"/>
        <c:majorTickMark val="none"/>
        <c:minorTickMark val="none"/>
        <c:tickLblPos val="nextTo"/>
        <c:spPr>
          <a:ln w="9525">
            <a:noFill/>
          </a:ln>
        </c:spPr>
        <c:crossAx val="110373888"/>
        <c:crosses val="autoZero"/>
        <c:crossBetween val="between"/>
      </c:valAx>
    </c:plotArea>
    <c:legend>
      <c:legendPos val="b"/>
      <c:overlay val="0"/>
    </c:legend>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ofPieChart>
        <c:ofPieType val="pie"/>
        <c:varyColors val="1"/>
        <c:ser>
          <c:idx val="0"/>
          <c:order val="0"/>
          <c:tx>
            <c:strRef>
              <c:f>Sheet1!$B$1</c:f>
              <c:strCache>
                <c:ptCount val="1"/>
                <c:pt idx="0">
                  <c:v>Sales</c:v>
                </c:pt>
              </c:strCache>
            </c:strRef>
          </c:tx>
          <c:dPt>
            <c:idx val="1"/>
            <c:bubble3D val="0"/>
            <c:spPr>
              <a:solidFill>
                <a:schemeClr val="accent6">
                  <a:lumMod val="20000"/>
                  <a:lumOff val="80000"/>
                </a:schemeClr>
              </a:solidFill>
            </c:spPr>
          </c:dPt>
          <c:dPt>
            <c:idx val="5"/>
            <c:bubble3D val="0"/>
            <c:explosion val="16"/>
            <c:spPr>
              <a:solidFill>
                <a:srgbClr val="FFFF00"/>
              </a:solidFill>
              <a:ln>
                <a:solidFill>
                  <a:schemeClr val="tx1"/>
                </a:solidFill>
              </a:ln>
            </c:spPr>
          </c:dPt>
          <c:dPt>
            <c:idx val="6"/>
            <c:bubble3D val="0"/>
            <c:spPr>
              <a:solidFill>
                <a:srgbClr val="FFC000"/>
              </a:solidFill>
            </c:spPr>
          </c:dPt>
          <c:dLbls>
            <c:dLbl>
              <c:idx val="0"/>
              <c:layout>
                <c:manualLayout>
                  <c:x val="0.12843210388175164"/>
                  <c:y val="-0.12022058823529412"/>
                </c:manualLayout>
              </c:layout>
              <c:tx>
                <c:rich>
                  <a:bodyPr/>
                  <a:lstStyle/>
                  <a:p>
                    <a:r>
                      <a:rPr lang="en-US" dirty="0"/>
                      <a:t>M</a:t>
                    </a:r>
                    <a:r>
                      <a:rPr lang="en-US" dirty="0" smtClean="0"/>
                      <a:t>easures </a:t>
                    </a:r>
                    <a:r>
                      <a:rPr lang="en-US" dirty="0"/>
                      <a:t>not </a:t>
                    </a:r>
                    <a:r>
                      <a:rPr lang="en-US" dirty="0" smtClean="0"/>
                      <a:t>shared 80</a:t>
                    </a:r>
                    <a:r>
                      <a:rPr lang="en-US" dirty="0"/>
                      <a:t>%</a:t>
                    </a:r>
                  </a:p>
                </c:rich>
              </c:tx>
              <c:dLblPos val="bestFit"/>
              <c:showLegendKey val="0"/>
              <c:showVal val="1"/>
              <c:showCatName val="1"/>
              <c:showSerName val="0"/>
              <c:showPercent val="1"/>
              <c:showBubbleSize val="0"/>
            </c:dLbl>
            <c:dLbl>
              <c:idx val="1"/>
              <c:tx>
                <c:rich>
                  <a:bodyPr/>
                  <a:lstStyle/>
                  <a:p>
                    <a:r>
                      <a:rPr lang="en-US" dirty="0"/>
                      <a:t>2 sets, </a:t>
                    </a:r>
                    <a:r>
                      <a:rPr lang="en-US" dirty="0" smtClean="0"/>
                      <a:t>5% (28 measures)</a:t>
                    </a:r>
                    <a:endParaRPr lang="en-US" dirty="0"/>
                  </a:p>
                </c:rich>
              </c:tx>
              <c:dLblPos val="bestFit"/>
              <c:showLegendKey val="0"/>
              <c:showVal val="1"/>
              <c:showCatName val="1"/>
              <c:showSerName val="0"/>
              <c:showPercent val="1"/>
              <c:showBubbleSize val="0"/>
            </c:dLbl>
            <c:dLbl>
              <c:idx val="2"/>
              <c:layout>
                <c:manualLayout>
                  <c:x val="0.14677297739098402"/>
                  <c:y val="-5.6029025783541762E-2"/>
                </c:manualLayout>
              </c:layout>
              <c:tx>
                <c:rich>
                  <a:bodyPr/>
                  <a:lstStyle/>
                  <a:p>
                    <a:r>
                      <a:rPr lang="en-US" dirty="0"/>
                      <a:t>3-5 sets, </a:t>
                    </a:r>
                    <a:r>
                      <a:rPr lang="en-US" dirty="0" smtClean="0"/>
                      <a:t>4% (20 measures)</a:t>
                    </a:r>
                    <a:endParaRPr lang="en-US" dirty="0"/>
                  </a:p>
                </c:rich>
              </c:tx>
              <c:dLblPos val="bestFit"/>
              <c:showLegendKey val="0"/>
              <c:showVal val="1"/>
              <c:showCatName val="1"/>
              <c:showSerName val="0"/>
              <c:showPercent val="1"/>
              <c:showBubbleSize val="0"/>
            </c:dLbl>
            <c:dLbl>
              <c:idx val="3"/>
              <c:tx>
                <c:rich>
                  <a:bodyPr/>
                  <a:lstStyle/>
                  <a:p>
                    <a:pPr>
                      <a:defRPr>
                        <a:solidFill>
                          <a:schemeClr val="bg1"/>
                        </a:solidFill>
                      </a:defRPr>
                    </a:pPr>
                    <a:r>
                      <a:rPr lang="en-US" dirty="0"/>
                      <a:t>6-10 sets, </a:t>
                    </a:r>
                    <a:r>
                      <a:rPr lang="en-US" dirty="0" smtClean="0"/>
                      <a:t>4% (21 measures)</a:t>
                    </a:r>
                    <a:endParaRPr lang="en-US" dirty="0"/>
                  </a:p>
                </c:rich>
              </c:tx>
              <c:spPr/>
              <c:dLblPos val="bestFit"/>
              <c:showLegendKey val="0"/>
              <c:showVal val="1"/>
              <c:showCatName val="1"/>
              <c:showSerName val="0"/>
              <c:showPercent val="1"/>
              <c:showBubbleSize val="0"/>
            </c:dLbl>
            <c:dLbl>
              <c:idx val="4"/>
              <c:layout>
                <c:manualLayout>
                  <c:x val="-2.3391812865497075E-2"/>
                  <c:y val="-2.9512119808553342E-2"/>
                </c:manualLayout>
              </c:layout>
              <c:tx>
                <c:rich>
                  <a:bodyPr/>
                  <a:lstStyle/>
                  <a:p>
                    <a:r>
                      <a:rPr lang="en-US" dirty="0"/>
                      <a:t>11-15 sets</a:t>
                    </a:r>
                    <a:r>
                      <a:rPr lang="en-US" dirty="0" smtClean="0"/>
                      <a:t>, </a:t>
                    </a:r>
                    <a:r>
                      <a:rPr lang="en-US" dirty="0"/>
                      <a:t>3</a:t>
                    </a:r>
                    <a:r>
                      <a:rPr lang="en-US" dirty="0" smtClean="0"/>
                      <a:t>% (14 measures)</a:t>
                    </a:r>
                    <a:endParaRPr lang="en-US" dirty="0"/>
                  </a:p>
                </c:rich>
              </c:tx>
              <c:dLblPos val="bestFit"/>
              <c:showLegendKey val="0"/>
              <c:showVal val="1"/>
              <c:showCatName val="1"/>
              <c:showSerName val="0"/>
              <c:showPercent val="1"/>
              <c:showBubbleSize val="0"/>
            </c:dLbl>
            <c:dLbl>
              <c:idx val="5"/>
              <c:layout>
                <c:manualLayout>
                  <c:x val="0"/>
                  <c:y val="-2.1730546549328392E-2"/>
                </c:manualLayout>
              </c:layout>
              <c:tx>
                <c:rich>
                  <a:bodyPr/>
                  <a:lstStyle/>
                  <a:p>
                    <a:pPr>
                      <a:defRPr>
                        <a:solidFill>
                          <a:schemeClr val="tx1"/>
                        </a:solidFill>
                      </a:defRPr>
                    </a:pPr>
                    <a:r>
                      <a:rPr lang="en-US" dirty="0"/>
                      <a:t>16-30 </a:t>
                    </a:r>
                    <a:r>
                      <a:rPr lang="en-US" dirty="0" smtClean="0"/>
                      <a:t>sets,</a:t>
                    </a:r>
                    <a:r>
                      <a:rPr lang="en-US" baseline="0" dirty="0" smtClean="0"/>
                      <a:t> </a:t>
                    </a:r>
                    <a:r>
                      <a:rPr lang="en-US" dirty="0" smtClean="0"/>
                      <a:t>4% (19 measures)</a:t>
                    </a:r>
                    <a:endParaRPr lang="en-US" dirty="0"/>
                  </a:p>
                </c:rich>
              </c:tx>
              <c:spPr/>
              <c:dLblPos val="bestFit"/>
              <c:showLegendKey val="0"/>
              <c:showVal val="1"/>
              <c:showCatName val="1"/>
              <c:showSerName val="0"/>
              <c:showPercent val="1"/>
              <c:showBubbleSize val="0"/>
            </c:dLbl>
            <c:dLbl>
              <c:idx val="6"/>
              <c:layout>
                <c:manualLayout>
                  <c:x val="-0.10848194962471797"/>
                  <c:y val="-5.024509803921569E-3"/>
                </c:manualLayout>
              </c:layout>
              <c:tx>
                <c:rich>
                  <a:bodyPr/>
                  <a:lstStyle/>
                  <a:p>
                    <a:r>
                      <a:rPr lang="en-US" dirty="0" smtClean="0"/>
                      <a:t>Shared measures 20%</a:t>
                    </a:r>
                    <a:endParaRPr lang="en-US" dirty="0"/>
                  </a:p>
                </c:rich>
              </c:tx>
              <c:dLblPos val="bestFit"/>
              <c:showLegendKey val="0"/>
              <c:showVal val="1"/>
              <c:showCatName val="1"/>
              <c:showSerName val="0"/>
              <c:showPercent val="1"/>
              <c:showBubbleSize val="0"/>
            </c:dLbl>
            <c:dLblPos val="bestFit"/>
            <c:showLegendKey val="0"/>
            <c:showVal val="1"/>
            <c:showCatName val="1"/>
            <c:showSerName val="0"/>
            <c:showPercent val="1"/>
            <c:showBubbleSize val="0"/>
            <c:showLeaderLines val="1"/>
          </c:dLbls>
          <c:cat>
            <c:strRef>
              <c:f>Sheet1!$A$2:$A$7</c:f>
              <c:strCache>
                <c:ptCount val="6"/>
                <c:pt idx="0">
                  <c:v>measures not shared</c:v>
                </c:pt>
                <c:pt idx="1">
                  <c:v>2 sets</c:v>
                </c:pt>
                <c:pt idx="2">
                  <c:v>3-5 sets</c:v>
                </c:pt>
                <c:pt idx="3">
                  <c:v>6-10 sets</c:v>
                </c:pt>
                <c:pt idx="4">
                  <c:v>11-15 sets</c:v>
                </c:pt>
                <c:pt idx="5">
                  <c:v>16-30 sets</c:v>
                </c:pt>
              </c:strCache>
            </c:strRef>
          </c:cat>
          <c:val>
            <c:numRef>
              <c:f>Sheet1!$B$2:$B$7</c:f>
              <c:numCache>
                <c:formatCode>General</c:formatCode>
                <c:ptCount val="6"/>
                <c:pt idx="0">
                  <c:v>407</c:v>
                </c:pt>
                <c:pt idx="1">
                  <c:v>28</c:v>
                </c:pt>
                <c:pt idx="2">
                  <c:v>20</c:v>
                </c:pt>
                <c:pt idx="3">
                  <c:v>21</c:v>
                </c:pt>
                <c:pt idx="4">
                  <c:v>14</c:v>
                </c:pt>
                <c:pt idx="5">
                  <c:v>19</c:v>
                </c:pt>
              </c:numCache>
            </c:numRef>
          </c:val>
        </c:ser>
        <c:dLbls>
          <c:dLblPos val="bestFit"/>
          <c:showLegendKey val="0"/>
          <c:showVal val="1"/>
          <c:showCatName val="1"/>
          <c:showSerName val="0"/>
          <c:showPercent val="0"/>
          <c:showBubbleSize val="0"/>
          <c:showLeaderLines val="1"/>
        </c:dLbls>
        <c:gapWidth val="100"/>
        <c:splitType val="pos"/>
        <c:splitPos val="5"/>
        <c:secondPieSize val="125"/>
        <c:serLines/>
      </c:ofPieChart>
    </c:plotArea>
    <c:plotVisOnly val="1"/>
    <c:dispBlanksAs val="gap"/>
    <c:showDLblsOverMax val="0"/>
  </c:chart>
  <c:txPr>
    <a:bodyPr/>
    <a:lstStyle/>
    <a:p>
      <a:pPr>
        <a:defRPr sz="1800"/>
      </a:pPr>
      <a:endParaRPr lang="en-US"/>
    </a:p>
  </c:txPr>
  <c:externalData r:id="rId1">
    <c:autoUpdate val="0"/>
  </c:externalData>
</c:chartSpace>
</file>

<file path=ppt/charts/chart7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Distinct measures</c:v>
                </c:pt>
              </c:strCache>
            </c:strRef>
          </c:tx>
          <c:invertIfNegative val="0"/>
          <c:dLbls>
            <c:showLegendKey val="0"/>
            <c:showVal val="1"/>
            <c:showCatName val="0"/>
            <c:showSerName val="0"/>
            <c:showPercent val="0"/>
            <c:showBubbleSize val="0"/>
            <c:showLeaderLines val="0"/>
          </c:dLbls>
          <c:cat>
            <c:strRef>
              <c:f>Sheet1!$A$2:$A$7</c:f>
              <c:strCache>
                <c:ptCount val="6"/>
                <c:pt idx="0">
                  <c:v>Ischemic Heart Disease, Coronary Artery Disease</c:v>
                </c:pt>
                <c:pt idx="1">
                  <c:v>Hypertension</c:v>
                </c:pt>
                <c:pt idx="2">
                  <c:v>Congestive Heart Failure</c:v>
                </c:pt>
                <c:pt idx="3">
                  <c:v>Acute Myocardial Infarction</c:v>
                </c:pt>
                <c:pt idx="4">
                  <c:v>Cardiovascular Screening</c:v>
                </c:pt>
                <c:pt idx="5">
                  <c:v>Other</c:v>
                </c:pt>
              </c:strCache>
            </c:strRef>
          </c:cat>
          <c:val>
            <c:numRef>
              <c:f>Sheet1!$B$2:$B$7</c:f>
              <c:numCache>
                <c:formatCode>General</c:formatCode>
                <c:ptCount val="6"/>
                <c:pt idx="0">
                  <c:v>13</c:v>
                </c:pt>
                <c:pt idx="1">
                  <c:v>9</c:v>
                </c:pt>
                <c:pt idx="2">
                  <c:v>8</c:v>
                </c:pt>
                <c:pt idx="3">
                  <c:v>4</c:v>
                </c:pt>
                <c:pt idx="4">
                  <c:v>4</c:v>
                </c:pt>
                <c:pt idx="5">
                  <c:v>3</c:v>
                </c:pt>
              </c:numCache>
            </c:numRef>
          </c:val>
        </c:ser>
        <c:dLbls>
          <c:showLegendKey val="0"/>
          <c:showVal val="0"/>
          <c:showCatName val="0"/>
          <c:showSerName val="0"/>
          <c:showPercent val="0"/>
          <c:showBubbleSize val="0"/>
        </c:dLbls>
        <c:gapWidth val="75"/>
        <c:overlap val="-25"/>
        <c:axId val="110606592"/>
        <c:axId val="110612480"/>
      </c:barChart>
      <c:catAx>
        <c:axId val="110606592"/>
        <c:scaling>
          <c:orientation val="minMax"/>
        </c:scaling>
        <c:delete val="0"/>
        <c:axPos val="b"/>
        <c:majorTickMark val="none"/>
        <c:minorTickMark val="none"/>
        <c:tickLblPos val="nextTo"/>
        <c:crossAx val="110612480"/>
        <c:crosses val="autoZero"/>
        <c:auto val="1"/>
        <c:lblAlgn val="ctr"/>
        <c:lblOffset val="100"/>
        <c:noMultiLvlLbl val="0"/>
      </c:catAx>
      <c:valAx>
        <c:axId val="110612480"/>
        <c:scaling>
          <c:orientation val="minMax"/>
        </c:scaling>
        <c:delete val="0"/>
        <c:axPos val="l"/>
        <c:majorGridlines/>
        <c:numFmt formatCode="General" sourceLinked="1"/>
        <c:majorTickMark val="none"/>
        <c:minorTickMark val="none"/>
        <c:tickLblPos val="nextTo"/>
        <c:spPr>
          <a:ln w="9525">
            <a:noFill/>
          </a:ln>
        </c:spPr>
        <c:crossAx val="110606592"/>
        <c:crosses val="autoZero"/>
        <c:crossBetween val="between"/>
      </c:valAx>
    </c:plotArea>
    <c:legend>
      <c:legendPos val="b"/>
      <c:overlay val="0"/>
    </c:legend>
    <c:plotVisOnly val="1"/>
    <c:dispBlanksAs val="gap"/>
    <c:showDLblsOverMax val="0"/>
  </c:chart>
  <c:txPr>
    <a:bodyPr/>
    <a:lstStyle/>
    <a:p>
      <a:pPr>
        <a:defRPr sz="1800"/>
      </a:pPr>
      <a:endParaRPr lang="en-US"/>
    </a:p>
  </c:txPr>
  <c:externalData r:id="rId1">
    <c:autoUpdate val="0"/>
  </c:externalData>
</c:chartSpace>
</file>

<file path=ppt/charts/chart7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Distinct measures</c:v>
                </c:pt>
              </c:strCache>
            </c:strRef>
          </c:tx>
          <c:invertIfNegative val="0"/>
          <c:dLbls>
            <c:showLegendKey val="0"/>
            <c:showVal val="1"/>
            <c:showCatName val="0"/>
            <c:showSerName val="0"/>
            <c:showPercent val="0"/>
            <c:showBubbleSize val="0"/>
            <c:showLeaderLines val="0"/>
          </c:dLbls>
          <c:cat>
            <c:strRef>
              <c:f>Sheet1!$A$2:$A$4</c:f>
              <c:strCache>
                <c:ptCount val="3"/>
                <c:pt idx="0">
                  <c:v>Asthma</c:v>
                </c:pt>
                <c:pt idx="1">
                  <c:v>COPD</c:v>
                </c:pt>
                <c:pt idx="2">
                  <c:v>Pneumonia</c:v>
                </c:pt>
              </c:strCache>
            </c:strRef>
          </c:cat>
          <c:val>
            <c:numRef>
              <c:f>Sheet1!$B$2:$B$4</c:f>
              <c:numCache>
                <c:formatCode>General</c:formatCode>
                <c:ptCount val="3"/>
                <c:pt idx="0">
                  <c:v>28</c:v>
                </c:pt>
                <c:pt idx="1">
                  <c:v>9</c:v>
                </c:pt>
                <c:pt idx="2">
                  <c:v>3</c:v>
                </c:pt>
              </c:numCache>
            </c:numRef>
          </c:val>
        </c:ser>
        <c:dLbls>
          <c:showLegendKey val="0"/>
          <c:showVal val="0"/>
          <c:showCatName val="0"/>
          <c:showSerName val="0"/>
          <c:showPercent val="0"/>
          <c:showBubbleSize val="0"/>
        </c:dLbls>
        <c:gapWidth val="75"/>
        <c:overlap val="-25"/>
        <c:axId val="111241472"/>
        <c:axId val="111247360"/>
      </c:barChart>
      <c:catAx>
        <c:axId val="111241472"/>
        <c:scaling>
          <c:orientation val="minMax"/>
        </c:scaling>
        <c:delete val="0"/>
        <c:axPos val="b"/>
        <c:majorTickMark val="none"/>
        <c:minorTickMark val="none"/>
        <c:tickLblPos val="nextTo"/>
        <c:crossAx val="111247360"/>
        <c:crosses val="autoZero"/>
        <c:auto val="1"/>
        <c:lblAlgn val="ctr"/>
        <c:lblOffset val="100"/>
        <c:noMultiLvlLbl val="0"/>
      </c:catAx>
      <c:valAx>
        <c:axId val="111247360"/>
        <c:scaling>
          <c:orientation val="minMax"/>
        </c:scaling>
        <c:delete val="0"/>
        <c:axPos val="l"/>
        <c:majorGridlines/>
        <c:numFmt formatCode="General" sourceLinked="1"/>
        <c:majorTickMark val="none"/>
        <c:minorTickMark val="none"/>
        <c:tickLblPos val="nextTo"/>
        <c:spPr>
          <a:ln w="9525">
            <a:noFill/>
          </a:ln>
        </c:spPr>
        <c:crossAx val="111241472"/>
        <c:crosses val="autoZero"/>
        <c:crossBetween val="between"/>
      </c:valAx>
    </c:plotArea>
    <c:legend>
      <c:legendPos val="b"/>
      <c:overlay val="0"/>
    </c:legend>
    <c:plotVisOnly val="1"/>
    <c:dispBlanksAs val="gap"/>
    <c:showDLblsOverMax val="0"/>
  </c:chart>
  <c:txPr>
    <a:bodyPr/>
    <a:lstStyle/>
    <a:p>
      <a:pPr>
        <a:defRPr sz="1800"/>
      </a:pPr>
      <a:endParaRPr lang="en-US"/>
    </a:p>
  </c:txPr>
  <c:externalData r:id="rId1">
    <c:autoUpdate val="0"/>
  </c:externalData>
</c:chartSpace>
</file>

<file path=ppt/charts/chart7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tx>
                <c:rich>
                  <a:bodyPr/>
                  <a:lstStyle/>
                  <a:p>
                    <a:pPr>
                      <a:defRPr>
                        <a:solidFill>
                          <a:schemeClr val="tx1"/>
                        </a:solidFill>
                      </a:defRPr>
                    </a:pPr>
                    <a:r>
                      <a:rPr lang="en-US" b="1" dirty="0"/>
                      <a:t>Not shared
31%</a:t>
                    </a:r>
                  </a:p>
                </c:rich>
              </c:tx>
              <c:spPr/>
              <c:showLegendKey val="0"/>
              <c:showVal val="0"/>
              <c:showCatName val="1"/>
              <c:showSerName val="0"/>
              <c:showPercent val="1"/>
              <c:showBubbleSize val="0"/>
            </c:dLbl>
            <c:dLbl>
              <c:idx val="1"/>
              <c:spPr/>
              <c:txPr>
                <a:bodyPr/>
                <a:lstStyle/>
                <a:p>
                  <a:pPr>
                    <a:defRPr b="1">
                      <a:solidFill>
                        <a:schemeClr val="tx1"/>
                      </a:solidFill>
                    </a:defRPr>
                  </a:pPr>
                  <a:endParaRPr lang="en-US"/>
                </a:p>
              </c:tx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20</c:v>
                </c:pt>
                <c:pt idx="1">
                  <c:v>44</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7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77%</a:t>
                    </a:r>
                  </a:p>
                </c:rich>
              </c:tx>
              <c:showLegendKey val="0"/>
              <c:showVal val="0"/>
              <c:showCatName val="1"/>
              <c:showSerName val="0"/>
              <c:showPercent val="1"/>
              <c:showBubbleSize val="0"/>
            </c:dLbl>
            <c:dLbl>
              <c:idx val="1"/>
              <c:tx>
                <c:rich>
                  <a:bodyPr/>
                  <a:lstStyle/>
                  <a:p>
                    <a:pPr>
                      <a:defRPr sz="2400">
                        <a:solidFill>
                          <a:schemeClr val="tx1"/>
                        </a:solidFill>
                      </a:defRPr>
                    </a:pPr>
                    <a:r>
                      <a:rPr lang="en-US" dirty="0" smtClean="0"/>
                      <a:t>-No </a:t>
                    </a:r>
                    <a:r>
                      <a:rPr lang="en-US" dirty="0"/>
                      <a:t>longer NQF endorsed
8%</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15%</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178</c:v>
                </c:pt>
                <c:pt idx="1">
                  <c:v>18</c:v>
                </c:pt>
                <c:pt idx="2">
                  <c:v>35</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7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59%</a:t>
                    </a:r>
                  </a:p>
                </c:rich>
              </c:tx>
              <c:showLegendKey val="0"/>
              <c:showVal val="0"/>
              <c:showCatName val="1"/>
              <c:showSerName val="0"/>
              <c:showPercent val="1"/>
              <c:showBubbleSize val="0"/>
            </c:dLbl>
            <c:dLbl>
              <c:idx val="1"/>
              <c:tx>
                <c:rich>
                  <a:bodyPr/>
                  <a:lstStyle/>
                  <a:p>
                    <a:pPr>
                      <a:defRPr sz="2400">
                        <a:solidFill>
                          <a:schemeClr val="tx1"/>
                        </a:solidFill>
                      </a:defRPr>
                    </a:pPr>
                    <a:r>
                      <a:rPr lang="en-US" dirty="0"/>
                      <a:t>No longer </a:t>
                    </a:r>
                    <a:r>
                      <a:rPr lang="en-US" dirty="0" smtClean="0"/>
                      <a:t>NQF- </a:t>
                    </a:r>
                    <a:r>
                      <a:rPr lang="en-US" dirty="0"/>
                      <a:t>endorsed
5%</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36%</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38</c:v>
                </c:pt>
                <c:pt idx="1">
                  <c:v>3</c:v>
                </c:pt>
                <c:pt idx="2">
                  <c:v>23</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7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tx>
                <c:rich>
                  <a:bodyPr/>
                  <a:lstStyle/>
                  <a:p>
                    <a:pPr>
                      <a:defRPr>
                        <a:solidFill>
                          <a:schemeClr val="tx1"/>
                        </a:solidFill>
                      </a:defRPr>
                    </a:pPr>
                    <a:r>
                      <a:rPr lang="en-US" b="1" dirty="0"/>
                      <a:t>Not shared
76%</a:t>
                    </a:r>
                  </a:p>
                </c:rich>
              </c:tx>
              <c:spPr/>
              <c:showLegendKey val="0"/>
              <c:showVal val="0"/>
              <c:showCatName val="1"/>
              <c:showSerName val="0"/>
              <c:showPercent val="1"/>
              <c:showBubbleSize val="0"/>
            </c:dLbl>
            <c:dLbl>
              <c:idx val="1"/>
              <c:spPr/>
              <c:txPr>
                <a:bodyPr/>
                <a:lstStyle/>
                <a:p>
                  <a:pPr>
                    <a:defRPr b="1">
                      <a:solidFill>
                        <a:schemeClr val="tx1"/>
                      </a:solidFill>
                    </a:defRPr>
                  </a:pPr>
                  <a:endParaRPr lang="en-US"/>
                </a:p>
              </c:tx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163</c:v>
                </c:pt>
                <c:pt idx="1">
                  <c:v>51</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7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70%</a:t>
                    </a:r>
                  </a:p>
                </c:rich>
              </c:tx>
              <c:showLegendKey val="0"/>
              <c:showVal val="0"/>
              <c:showCatName val="1"/>
              <c:showSerName val="0"/>
              <c:showPercent val="1"/>
              <c:showBubbleSize val="0"/>
            </c:dLbl>
            <c:dLbl>
              <c:idx val="1"/>
              <c:tx>
                <c:rich>
                  <a:bodyPr/>
                  <a:lstStyle/>
                  <a:p>
                    <a:pPr>
                      <a:defRPr sz="2400">
                        <a:solidFill>
                          <a:schemeClr val="tx1"/>
                        </a:solidFill>
                      </a:defRPr>
                    </a:pPr>
                    <a:r>
                      <a:rPr lang="en-US" dirty="0" smtClean="0"/>
                      <a:t>-No </a:t>
                    </a:r>
                    <a:r>
                      <a:rPr lang="en-US" dirty="0"/>
                      <a:t>longer NQF endorsed
7%</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23%</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232</c:v>
                </c:pt>
                <c:pt idx="1">
                  <c:v>24</c:v>
                </c:pt>
                <c:pt idx="2">
                  <c:v>78</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7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59%</a:t>
                    </a:r>
                  </a:p>
                </c:rich>
              </c:tx>
              <c:showLegendKey val="0"/>
              <c:showVal val="0"/>
              <c:showCatName val="1"/>
              <c:showSerName val="0"/>
              <c:showPercent val="1"/>
              <c:showBubbleSize val="0"/>
            </c:dLbl>
            <c:dLbl>
              <c:idx val="1"/>
              <c:tx>
                <c:rich>
                  <a:bodyPr/>
                  <a:lstStyle/>
                  <a:p>
                    <a:pPr>
                      <a:defRPr sz="2400">
                        <a:solidFill>
                          <a:schemeClr val="tx1"/>
                        </a:solidFill>
                      </a:defRPr>
                    </a:pPr>
                    <a:r>
                      <a:rPr lang="en-US" dirty="0" smtClean="0"/>
                      <a:t>-No </a:t>
                    </a:r>
                    <a:r>
                      <a:rPr lang="en-US" dirty="0"/>
                      <a:t>longer NQF endorsed
7%</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34%</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127</c:v>
                </c:pt>
                <c:pt idx="1">
                  <c:v>15</c:v>
                </c:pt>
                <c:pt idx="2">
                  <c:v>72</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2"/>
            <c:bubble3D val="0"/>
            <c:spPr>
              <a:solidFill>
                <a:schemeClr val="accent6">
                  <a:lumMod val="20000"/>
                  <a:lumOff val="80000"/>
                </a:schemeClr>
              </a:solidFill>
            </c:spPr>
          </c:dPt>
          <c:dLbls>
            <c:dLbl>
              <c:idx val="0"/>
              <c:layout>
                <c:manualLayout>
                  <c:x val="-0.20524489523555317"/>
                  <c:y val="-8.2105305018690844E-2"/>
                </c:manualLayout>
              </c:layout>
              <c:tx>
                <c:rich>
                  <a:bodyPr/>
                  <a:lstStyle/>
                  <a:p>
                    <a:r>
                      <a:rPr lang="en-US" dirty="0"/>
                      <a:t>Standard
59%</a:t>
                    </a:r>
                  </a:p>
                </c:rich>
              </c:tx>
              <c:dLblPos val="bestFit"/>
              <c:showLegendKey val="0"/>
              <c:showVal val="0"/>
              <c:showCatName val="1"/>
              <c:showSerName val="0"/>
              <c:showPercent val="1"/>
              <c:showBubbleSize val="0"/>
            </c:dLbl>
            <c:dLbl>
              <c:idx val="1"/>
              <c:layout>
                <c:manualLayout>
                  <c:x val="0.1645985012742972"/>
                  <c:y val="-9.9360534478644721E-2"/>
                </c:manualLayout>
              </c:layout>
              <c:spPr/>
              <c:txPr>
                <a:bodyPr/>
                <a:lstStyle/>
                <a:p>
                  <a:pPr>
                    <a:defRPr>
                      <a:solidFill>
                        <a:schemeClr val="bg1"/>
                      </a:solidFill>
                    </a:defRPr>
                  </a:pPr>
                  <a:endParaRPr lang="en-US"/>
                </a:p>
              </c:txPr>
              <c:showLegendKey val="0"/>
              <c:showVal val="0"/>
              <c:showCatName val="1"/>
              <c:showSerName val="0"/>
              <c:showPercent val="1"/>
              <c:showBubbleSize val="0"/>
            </c:dLbl>
            <c:dLbl>
              <c:idx val="2"/>
              <c:tx>
                <c:rich>
                  <a:bodyPr/>
                  <a:lstStyle/>
                  <a:p>
                    <a:r>
                      <a:rPr lang="en-US" dirty="0" smtClean="0"/>
                      <a:t>Home- grown</a:t>
                    </a:r>
                    <a:r>
                      <a:rPr lang="en-US" dirty="0"/>
                      <a:t>
15%</a:t>
                    </a:r>
                  </a:p>
                </c:rich>
              </c:tx>
              <c:showLegendKey val="0"/>
              <c:showVal val="0"/>
              <c:showCatName val="1"/>
              <c:showSerName val="0"/>
              <c:showPercent val="1"/>
              <c:showBubbleSize val="0"/>
            </c:dLbl>
            <c:dLbl>
              <c:idx val="3"/>
              <c:tx>
                <c:rich>
                  <a:bodyPr/>
                  <a:lstStyle/>
                  <a:p>
                    <a:r>
                      <a:rPr lang="en-US" dirty="0" smtClean="0"/>
                      <a:t>Undeter-mined</a:t>
                    </a:r>
                    <a:r>
                      <a:rPr lang="en-US" dirty="0"/>
                      <a:t>
6%</a:t>
                    </a:r>
                  </a:p>
                </c:rich>
              </c:tx>
              <c:showLegendKey val="0"/>
              <c:showVal val="0"/>
              <c:showCatName val="1"/>
              <c:showSerName val="0"/>
              <c:showPercent val="1"/>
              <c:showBubbleSize val="0"/>
            </c:dLbl>
            <c:showLegendKey val="0"/>
            <c:showVal val="0"/>
            <c:showCatName val="1"/>
            <c:showSerName val="0"/>
            <c:showPercent val="1"/>
            <c:showBubbleSize val="0"/>
            <c:showLeaderLines val="1"/>
          </c:dLbls>
          <c:cat>
            <c:strRef>
              <c:f>Sheet1!$A$2:$A$6</c:f>
              <c:strCache>
                <c:ptCount val="5"/>
                <c:pt idx="0">
                  <c:v>Standard</c:v>
                </c:pt>
                <c:pt idx="1">
                  <c:v>Modified</c:v>
                </c:pt>
                <c:pt idx="2">
                  <c:v>Homegrown</c:v>
                </c:pt>
                <c:pt idx="3">
                  <c:v>Undetermined</c:v>
                </c:pt>
                <c:pt idx="4">
                  <c:v>Other</c:v>
                </c:pt>
              </c:strCache>
            </c:strRef>
          </c:cat>
          <c:val>
            <c:numRef>
              <c:f>Sheet1!$B$2:$B$6</c:f>
              <c:numCache>
                <c:formatCode>General</c:formatCode>
                <c:ptCount val="5"/>
                <c:pt idx="0">
                  <c:v>812</c:v>
                </c:pt>
                <c:pt idx="1">
                  <c:v>234</c:v>
                </c:pt>
                <c:pt idx="2">
                  <c:v>201</c:v>
                </c:pt>
                <c:pt idx="3">
                  <c:v>81</c:v>
                </c:pt>
                <c:pt idx="4">
                  <c:v>39</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tx>
                <c:rich>
                  <a:bodyPr/>
                  <a:lstStyle/>
                  <a:p>
                    <a:r>
                      <a:rPr lang="en-US" dirty="0" smtClean="0"/>
                      <a:t>NQF- </a:t>
                    </a:r>
                    <a:r>
                      <a:rPr lang="en-US" dirty="0"/>
                      <a:t>endorsed
63%</a:t>
                    </a:r>
                  </a:p>
                </c:rich>
              </c:tx>
              <c:showLegendKey val="0"/>
              <c:showVal val="0"/>
              <c:showCatName val="1"/>
              <c:showSerName val="0"/>
              <c:showPercent val="1"/>
              <c:showBubbleSize val="0"/>
            </c:dLbl>
            <c:dLbl>
              <c:idx val="1"/>
              <c:tx>
                <c:rich>
                  <a:bodyPr/>
                  <a:lstStyle/>
                  <a:p>
                    <a:pPr>
                      <a:defRPr sz="2400">
                        <a:solidFill>
                          <a:schemeClr val="tx1"/>
                        </a:solidFill>
                      </a:defRPr>
                    </a:pPr>
                    <a:r>
                      <a:rPr lang="en-US" dirty="0"/>
                      <a:t>No longer </a:t>
                    </a:r>
                    <a:r>
                      <a:rPr lang="en-US" dirty="0" smtClean="0"/>
                      <a:t>NQF- </a:t>
                    </a:r>
                    <a:r>
                      <a:rPr lang="en-US" dirty="0"/>
                      <a:t>endorsed
5%</a:t>
                    </a:r>
                  </a:p>
                </c:rich>
              </c:tx>
              <c:spPr/>
              <c:showLegendKey val="0"/>
              <c:showVal val="0"/>
              <c:showCatName val="1"/>
              <c:showSerName val="0"/>
              <c:showPercent val="1"/>
              <c:showBubbleSize val="0"/>
            </c:dLbl>
            <c:dLbl>
              <c:idx val="2"/>
              <c:tx>
                <c:rich>
                  <a:bodyPr/>
                  <a:lstStyle/>
                  <a:p>
                    <a:r>
                      <a:rPr lang="en-US" dirty="0"/>
                      <a:t>Never </a:t>
                    </a:r>
                    <a:r>
                      <a:rPr lang="en-US" dirty="0" smtClean="0"/>
                      <a:t>NQF- </a:t>
                    </a:r>
                    <a:r>
                      <a:rPr lang="en-US" dirty="0"/>
                      <a:t>endorsed
32%</a:t>
                    </a:r>
                  </a:p>
                </c:rich>
              </c:tx>
              <c:showLegendKey val="0"/>
              <c:showVal val="0"/>
              <c:showCatName val="1"/>
              <c:showSerName val="0"/>
              <c:showPercent val="1"/>
              <c:showBubbleSize val="0"/>
            </c:dLbl>
            <c:txPr>
              <a:bodyPr/>
              <a:lstStyle/>
              <a:p>
                <a:pPr>
                  <a:defRPr sz="24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866</c:v>
                </c:pt>
                <c:pt idx="1">
                  <c:v>72</c:v>
                </c:pt>
                <c:pt idx="2">
                  <c:v>429</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0.02632</cdr:x>
      <cdr:y>0</cdr:y>
    </cdr:from>
    <cdr:to>
      <cdr:x>0.50877</cdr:x>
      <cdr:y>0.65217</cdr:y>
    </cdr:to>
    <cdr:sp macro="" textlink="">
      <cdr:nvSpPr>
        <cdr:cNvPr id="2" name="Oval 1"/>
        <cdr:cNvSpPr/>
      </cdr:nvSpPr>
      <cdr:spPr bwMode="auto">
        <a:xfrm xmlns:a="http://schemas.openxmlformats.org/drawingml/2006/main">
          <a:off x="228600" y="0"/>
          <a:ext cx="4191000" cy="3429000"/>
        </a:xfrm>
        <a:prstGeom xmlns:a="http://schemas.openxmlformats.org/drawingml/2006/main" prst="ellipse">
          <a:avLst/>
        </a:prstGeom>
        <a:noFill xmlns:a="http://schemas.openxmlformats.org/drawingml/2006/main"/>
        <a:ln xmlns:a="http://schemas.openxmlformats.org/drawingml/2006/main" w="28575" cap="flat" cmpd="sng" algn="ctr">
          <a:solidFill>
            <a:srgbClr val="FF0000"/>
          </a:solidFill>
          <a:prstDash val="solid"/>
          <a:round/>
          <a:headEnd type="none" w="med" len="med"/>
          <a:tailEnd type="none" w="med" len="med"/>
        </a:ln>
        <a:effectLst xmlns:a="http://schemas.openxmlformats.org/drawingml/2006/main"/>
      </cdr:spPr>
      <cdr:txBody>
        <a:bodyPr xmlns:a="http://schemas.openxmlformats.org/drawingml/2006/main" vertOverflow="clip" vert="horz" wrap="square" lIns="91440" tIns="45720" rIns="91440" bIns="45720" numCol="1" anchor="t" anchorCtr="0" compatLnSpc="1">
          <a:prstTxWarp prst="textNoShape">
            <a:avLst/>
          </a:prstTxWarp>
        </a:bodyPr>
        <a:lstStyle xmlns:a="http://schemas.openxmlformats.org/drawingml/2006/main"/>
        <a:p xmlns:a="http://schemas.openxmlformats.org/drawingml/2006/main">
          <a:endParaRPr lang="en-US" dirty="0">
            <a:ln w="19050">
              <a:solidFill>
                <a:srgbClr val="FF0000"/>
              </a:solidFill>
            </a:ln>
            <a:no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498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027" y="1"/>
            <a:ext cx="2972421" cy="464980"/>
          </a:xfrm>
          <a:prstGeom prst="rect">
            <a:avLst/>
          </a:prstGeom>
        </p:spPr>
        <p:txBody>
          <a:bodyPr vert="horz" lIns="91440" tIns="45720" rIns="91440" bIns="45720" rtlCol="0"/>
          <a:lstStyle>
            <a:lvl1pPr algn="r">
              <a:defRPr sz="1200"/>
            </a:lvl1pPr>
          </a:lstStyle>
          <a:p>
            <a:fld id="{8BDBA8AD-3D67-424B-A425-17F68EDECFC4}" type="datetimeFigureOut">
              <a:rPr lang="en-US" smtClean="0"/>
              <a:t>9/11/2013</a:t>
            </a:fld>
            <a:endParaRPr lang="en-US" dirty="0"/>
          </a:p>
        </p:txBody>
      </p:sp>
      <p:sp>
        <p:nvSpPr>
          <p:cNvPr id="4" name="Footer Placeholder 3"/>
          <p:cNvSpPr>
            <a:spLocks noGrp="1"/>
          </p:cNvSpPr>
          <p:nvPr>
            <p:ph type="ftr" sz="quarter" idx="2"/>
          </p:nvPr>
        </p:nvSpPr>
        <p:spPr>
          <a:xfrm>
            <a:off x="1" y="8829823"/>
            <a:ext cx="2972421" cy="46498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027" y="8829823"/>
            <a:ext cx="2972421" cy="464980"/>
          </a:xfrm>
          <a:prstGeom prst="rect">
            <a:avLst/>
          </a:prstGeom>
        </p:spPr>
        <p:txBody>
          <a:bodyPr vert="horz" lIns="91440" tIns="45720" rIns="91440" bIns="45720" rtlCol="0" anchor="b"/>
          <a:lstStyle>
            <a:lvl1pPr algn="r">
              <a:defRPr sz="1200"/>
            </a:lvl1pPr>
          </a:lstStyle>
          <a:p>
            <a:fld id="{76B18E8B-07FF-4DA0-A6C0-54F578606C37}" type="slidenum">
              <a:rPr lang="en-US" smtClean="0"/>
              <a:t>‹#›</a:t>
            </a:fld>
            <a:endParaRPr lang="en-US" dirty="0"/>
          </a:p>
        </p:txBody>
      </p:sp>
    </p:spTree>
    <p:extLst>
      <p:ext uri="{BB962C8B-B14F-4D97-AF65-F5344CB8AC3E}">
        <p14:creationId xmlns:p14="http://schemas.microsoft.com/office/powerpoint/2010/main" val="11762084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2830" tIns="46415" rIns="92830" bIns="46415" rtlCol="0"/>
          <a:lstStyle>
            <a:lvl1pPr algn="l">
              <a:defRPr sz="1200"/>
            </a:lvl1pPr>
          </a:lstStyle>
          <a:p>
            <a:endParaRPr lang="en-US" dirty="0"/>
          </a:p>
        </p:txBody>
      </p:sp>
      <p:sp>
        <p:nvSpPr>
          <p:cNvPr id="3" name="Date Placeholder 2"/>
          <p:cNvSpPr>
            <a:spLocks noGrp="1"/>
          </p:cNvSpPr>
          <p:nvPr>
            <p:ph type="dt" idx="1"/>
          </p:nvPr>
        </p:nvSpPr>
        <p:spPr>
          <a:xfrm>
            <a:off x="3884613" y="0"/>
            <a:ext cx="2971800" cy="464820"/>
          </a:xfrm>
          <a:prstGeom prst="rect">
            <a:avLst/>
          </a:prstGeom>
        </p:spPr>
        <p:txBody>
          <a:bodyPr vert="horz" lIns="92830" tIns="46415" rIns="92830" bIns="46415" rtlCol="0"/>
          <a:lstStyle>
            <a:lvl1pPr algn="r">
              <a:defRPr sz="1200"/>
            </a:lvl1pPr>
          </a:lstStyle>
          <a:p>
            <a:fld id="{3762ABDB-BC7B-446A-AD1E-050243A0BEAC}" type="datetimeFigureOut">
              <a:rPr lang="en-US" smtClean="0"/>
              <a:pPr/>
              <a:t>9/11/2013</a:t>
            </a:fld>
            <a:endParaRPr lang="en-US" dirty="0"/>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6"/>
            <a:ext cx="2971800" cy="464820"/>
          </a:xfrm>
          <a:prstGeom prst="rect">
            <a:avLst/>
          </a:prstGeom>
        </p:spPr>
        <p:txBody>
          <a:bodyPr vert="horz" lIns="92830" tIns="46415" rIns="92830" bIns="464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966"/>
            <a:ext cx="2971800" cy="464820"/>
          </a:xfrm>
          <a:prstGeom prst="rect">
            <a:avLst/>
          </a:prstGeom>
        </p:spPr>
        <p:txBody>
          <a:bodyPr vert="horz" lIns="92830" tIns="46415" rIns="92830" bIns="46415" rtlCol="0" anchor="b"/>
          <a:lstStyle>
            <a:lvl1pPr algn="r">
              <a:defRPr sz="1200"/>
            </a:lvl1pPr>
          </a:lstStyle>
          <a:p>
            <a:fld id="{E579C637-2005-48CD-9D46-5C8F520F1236}" type="slidenum">
              <a:rPr lang="en-US" smtClean="0"/>
              <a:pPr/>
              <a:t>‹#›</a:t>
            </a:fld>
            <a:endParaRPr lang="en-US" dirty="0"/>
          </a:p>
        </p:txBody>
      </p:sp>
      <p:sp>
        <p:nvSpPr>
          <p:cNvPr id="8" name="Slide Image Placeholder 7"/>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Tree>
    <p:extLst>
      <p:ext uri="{BB962C8B-B14F-4D97-AF65-F5344CB8AC3E}">
        <p14:creationId xmlns:p14="http://schemas.microsoft.com/office/powerpoint/2010/main" val="26523384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normAutofit/>
          </a:bodyPr>
          <a:lstStyle/>
          <a:p>
            <a:pPr defTabSz="928299">
              <a:defRPr/>
            </a:pPr>
            <a:r>
              <a:rPr lang="en-US" dirty="0" smtClean="0"/>
              <a:t>Only 19% (47 of the 254) measures were shared</a:t>
            </a:r>
          </a:p>
          <a:p>
            <a:r>
              <a:rPr lang="en-US" dirty="0" smtClean="0"/>
              <a:t>82%</a:t>
            </a:r>
            <a:r>
              <a:rPr lang="en-US" baseline="0" dirty="0" smtClean="0"/>
              <a:t> (207 of the 254) measures were exclusively used by one state</a:t>
            </a:r>
            <a:endParaRPr lang="en-US" dirty="0"/>
          </a:p>
        </p:txBody>
      </p:sp>
      <p:sp>
        <p:nvSpPr>
          <p:cNvPr id="4" name="Slide Number Placeholder 3"/>
          <p:cNvSpPr>
            <a:spLocks noGrp="1"/>
          </p:cNvSpPr>
          <p:nvPr>
            <p:ph type="sldNum" sz="quarter" idx="10"/>
          </p:nvPr>
        </p:nvSpPr>
        <p:spPr/>
        <p:txBody>
          <a:bodyPr/>
          <a:lstStyle/>
          <a:p>
            <a:fld id="{E579C637-2005-48CD-9D46-5C8F520F1236}" type="slidenum">
              <a:rPr lang="en-US" smtClean="0"/>
              <a:pPr/>
              <a:t>24</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normAutofit/>
          </a:bodyPr>
          <a:lstStyle/>
          <a:p>
            <a:pPr defTabSz="928299">
              <a:defRPr/>
            </a:pPr>
            <a:r>
              <a:rPr lang="en-US" dirty="0" smtClean="0"/>
              <a:t>Only 19% (47 of the 254) measures were shared</a:t>
            </a:r>
          </a:p>
          <a:p>
            <a:r>
              <a:rPr lang="en-US" dirty="0" smtClean="0"/>
              <a:t>82%</a:t>
            </a:r>
            <a:r>
              <a:rPr lang="en-US" baseline="0" dirty="0" smtClean="0"/>
              <a:t> (207 of the 254) measures were exclusively used by one state</a:t>
            </a:r>
            <a:endParaRPr lang="en-US" dirty="0"/>
          </a:p>
        </p:txBody>
      </p:sp>
      <p:sp>
        <p:nvSpPr>
          <p:cNvPr id="4" name="Slide Number Placeholder 3"/>
          <p:cNvSpPr>
            <a:spLocks noGrp="1"/>
          </p:cNvSpPr>
          <p:nvPr>
            <p:ph type="sldNum" sz="quarter" idx="10"/>
          </p:nvPr>
        </p:nvSpPr>
        <p:spPr/>
        <p:txBody>
          <a:bodyPr/>
          <a:lstStyle/>
          <a:p>
            <a:fld id="{E579C637-2005-48CD-9D46-5C8F520F1236}" type="slidenum">
              <a:rPr lang="en-US" smtClean="0"/>
              <a:pPr/>
              <a:t>112</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normAutofit/>
          </a:bodyPr>
          <a:lstStyle/>
          <a:p>
            <a:pPr defTabSz="928299">
              <a:defRPr/>
            </a:pPr>
            <a:r>
              <a:rPr lang="en-US" dirty="0" smtClean="0"/>
              <a:t>Only 19% (47 of the 254) measures were shared</a:t>
            </a:r>
          </a:p>
          <a:p>
            <a:r>
              <a:rPr lang="en-US" dirty="0" smtClean="0"/>
              <a:t>82%</a:t>
            </a:r>
            <a:r>
              <a:rPr lang="en-US" baseline="0" dirty="0" smtClean="0"/>
              <a:t> (207 of the 254) measures were exclusively used by one state</a:t>
            </a:r>
            <a:endParaRPr lang="en-US" dirty="0"/>
          </a:p>
        </p:txBody>
      </p:sp>
      <p:sp>
        <p:nvSpPr>
          <p:cNvPr id="4" name="Slide Number Placeholder 3"/>
          <p:cNvSpPr>
            <a:spLocks noGrp="1"/>
          </p:cNvSpPr>
          <p:nvPr>
            <p:ph type="sldNum" sz="quarter" idx="10"/>
          </p:nvPr>
        </p:nvSpPr>
        <p:spPr/>
        <p:txBody>
          <a:bodyPr/>
          <a:lstStyle/>
          <a:p>
            <a:fld id="{E579C637-2005-48CD-9D46-5C8F520F1236}" type="slidenum">
              <a:rPr lang="en-US" smtClean="0"/>
              <a:pPr/>
              <a:t>117</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normAutofit/>
          </a:bodyPr>
          <a:lstStyle/>
          <a:p>
            <a:pPr defTabSz="928299">
              <a:defRPr/>
            </a:pPr>
            <a:r>
              <a:rPr lang="en-US" dirty="0" smtClean="0"/>
              <a:t>Only 19% (47 of the 254) measures were shared</a:t>
            </a:r>
          </a:p>
          <a:p>
            <a:r>
              <a:rPr lang="en-US" dirty="0" smtClean="0"/>
              <a:t>82%</a:t>
            </a:r>
            <a:r>
              <a:rPr lang="en-US" baseline="0" dirty="0" smtClean="0"/>
              <a:t> (207 of the 254) measures were exclusively used by one state</a:t>
            </a:r>
            <a:endParaRPr lang="en-US" dirty="0"/>
          </a:p>
        </p:txBody>
      </p:sp>
      <p:sp>
        <p:nvSpPr>
          <p:cNvPr id="4" name="Slide Number Placeholder 3"/>
          <p:cNvSpPr>
            <a:spLocks noGrp="1"/>
          </p:cNvSpPr>
          <p:nvPr>
            <p:ph type="sldNum" sz="quarter" idx="10"/>
          </p:nvPr>
        </p:nvSpPr>
        <p:spPr/>
        <p:txBody>
          <a:bodyPr/>
          <a:lstStyle/>
          <a:p>
            <a:fld id="{E579C637-2005-48CD-9D46-5C8F520F1236}" type="slidenum">
              <a:rPr lang="en-US" smtClean="0"/>
              <a:pPr/>
              <a:t>123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normAutofit/>
          </a:bodyPr>
          <a:lstStyle/>
          <a:p>
            <a:pPr defTabSz="928299">
              <a:defRPr/>
            </a:pPr>
            <a:r>
              <a:rPr lang="en-US" dirty="0" smtClean="0"/>
              <a:t>Only 19% (47 of the 254) measures were shared</a:t>
            </a:r>
          </a:p>
          <a:p>
            <a:r>
              <a:rPr lang="en-US" dirty="0" smtClean="0"/>
              <a:t>82%</a:t>
            </a:r>
            <a:r>
              <a:rPr lang="en-US" baseline="0" dirty="0" smtClean="0"/>
              <a:t> (207 of the 254) measures were exclusively used by one state</a:t>
            </a:r>
            <a:endParaRPr lang="en-US" dirty="0"/>
          </a:p>
        </p:txBody>
      </p:sp>
      <p:sp>
        <p:nvSpPr>
          <p:cNvPr id="4" name="Slide Number Placeholder 3"/>
          <p:cNvSpPr>
            <a:spLocks noGrp="1"/>
          </p:cNvSpPr>
          <p:nvPr>
            <p:ph type="sldNum" sz="quarter" idx="10"/>
          </p:nvPr>
        </p:nvSpPr>
        <p:spPr/>
        <p:txBody>
          <a:bodyPr/>
          <a:lstStyle/>
          <a:p>
            <a:fld id="{E579C637-2005-48CD-9D46-5C8F520F1236}" type="slidenum">
              <a:rPr lang="en-US" smtClean="0"/>
              <a:pPr/>
              <a:t>126</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normAutofit/>
          </a:bodyPr>
          <a:lstStyle/>
          <a:p>
            <a:pPr defTabSz="928299">
              <a:defRPr/>
            </a:pPr>
            <a:r>
              <a:rPr lang="en-US" dirty="0" smtClean="0"/>
              <a:t>Only 19% (47 of the 254) measures were shared</a:t>
            </a:r>
          </a:p>
          <a:p>
            <a:r>
              <a:rPr lang="en-US" dirty="0" smtClean="0"/>
              <a:t>82%</a:t>
            </a:r>
            <a:r>
              <a:rPr lang="en-US" baseline="0" dirty="0" smtClean="0"/>
              <a:t> (207 of the 254) measures were exclusively used by one state</a:t>
            </a:r>
            <a:endParaRPr lang="en-US" dirty="0"/>
          </a:p>
        </p:txBody>
      </p:sp>
      <p:sp>
        <p:nvSpPr>
          <p:cNvPr id="4" name="Slide Number Placeholder 3"/>
          <p:cNvSpPr>
            <a:spLocks noGrp="1"/>
          </p:cNvSpPr>
          <p:nvPr>
            <p:ph type="sldNum" sz="quarter" idx="10"/>
          </p:nvPr>
        </p:nvSpPr>
        <p:spPr/>
        <p:txBody>
          <a:bodyPr/>
          <a:lstStyle/>
          <a:p>
            <a:fld id="{E579C637-2005-48CD-9D46-5C8F520F1236}" type="slidenum">
              <a:rPr lang="en-US" smtClean="0"/>
              <a:pPr/>
              <a:t>131</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normAutofit/>
          </a:bodyPr>
          <a:lstStyle/>
          <a:p>
            <a:pPr defTabSz="928299">
              <a:defRPr/>
            </a:pPr>
            <a:r>
              <a:rPr lang="en-US" dirty="0" smtClean="0"/>
              <a:t>Only 19% (47 of the 254) measures were shared</a:t>
            </a:r>
          </a:p>
          <a:p>
            <a:r>
              <a:rPr lang="en-US" dirty="0" smtClean="0"/>
              <a:t>82%</a:t>
            </a:r>
            <a:r>
              <a:rPr lang="en-US" baseline="0" dirty="0" smtClean="0"/>
              <a:t> (207 of the 254) measures were exclusively used by one state</a:t>
            </a:r>
            <a:endParaRPr lang="en-US" dirty="0"/>
          </a:p>
        </p:txBody>
      </p:sp>
      <p:sp>
        <p:nvSpPr>
          <p:cNvPr id="4" name="Slide Number Placeholder 3"/>
          <p:cNvSpPr>
            <a:spLocks noGrp="1"/>
          </p:cNvSpPr>
          <p:nvPr>
            <p:ph type="sldNum" sz="quarter" idx="10"/>
          </p:nvPr>
        </p:nvSpPr>
        <p:spPr/>
        <p:txBody>
          <a:bodyPr/>
          <a:lstStyle/>
          <a:p>
            <a:fld id="{E579C637-2005-48CD-9D46-5C8F520F1236}" type="slidenum">
              <a:rPr lang="en-US" smtClean="0"/>
              <a:pPr/>
              <a:t>136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normAutofit/>
          </a:bodyPr>
          <a:lstStyle/>
          <a:p>
            <a:pPr defTabSz="928299">
              <a:defRPr/>
            </a:pPr>
            <a:r>
              <a:rPr lang="en-US" dirty="0" smtClean="0"/>
              <a:t>Only 19% (47 of the 254) measures were shared</a:t>
            </a:r>
          </a:p>
          <a:p>
            <a:r>
              <a:rPr lang="en-US" dirty="0" smtClean="0"/>
              <a:t>82%</a:t>
            </a:r>
            <a:r>
              <a:rPr lang="en-US" baseline="0" dirty="0" smtClean="0"/>
              <a:t> (207 of the 254) measures were exclusively used by one state</a:t>
            </a:r>
            <a:endParaRPr lang="en-US" dirty="0"/>
          </a:p>
        </p:txBody>
      </p:sp>
      <p:sp>
        <p:nvSpPr>
          <p:cNvPr id="4" name="Slide Number Placeholder 3"/>
          <p:cNvSpPr>
            <a:spLocks noGrp="1"/>
          </p:cNvSpPr>
          <p:nvPr>
            <p:ph type="sldNum" sz="quarter" idx="10"/>
          </p:nvPr>
        </p:nvSpPr>
        <p:spPr/>
        <p:txBody>
          <a:bodyPr/>
          <a:lstStyle/>
          <a:p>
            <a:fld id="{E579C637-2005-48CD-9D46-5C8F520F1236}" type="slidenum">
              <a:rPr lang="en-US" smtClean="0"/>
              <a:pPr/>
              <a:t>142</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normAutofit/>
          </a:bodyPr>
          <a:lstStyle/>
          <a:p>
            <a:pPr defTabSz="928299">
              <a:defRPr/>
            </a:pPr>
            <a:r>
              <a:rPr lang="en-US" dirty="0" smtClean="0"/>
              <a:t>Only 19% (47 of the 254) measures were shared</a:t>
            </a:r>
          </a:p>
          <a:p>
            <a:r>
              <a:rPr lang="en-US" dirty="0" smtClean="0"/>
              <a:t>82%</a:t>
            </a:r>
            <a:r>
              <a:rPr lang="en-US" baseline="0" dirty="0" smtClean="0"/>
              <a:t> (207 of the 254) measures were exclusively used by one state</a:t>
            </a:r>
            <a:endParaRPr lang="en-US" dirty="0"/>
          </a:p>
        </p:txBody>
      </p:sp>
      <p:sp>
        <p:nvSpPr>
          <p:cNvPr id="4" name="Slide Number Placeholder 3"/>
          <p:cNvSpPr>
            <a:spLocks noGrp="1"/>
          </p:cNvSpPr>
          <p:nvPr>
            <p:ph type="sldNum" sz="quarter" idx="10"/>
          </p:nvPr>
        </p:nvSpPr>
        <p:spPr/>
        <p:txBody>
          <a:bodyPr/>
          <a:lstStyle/>
          <a:p>
            <a:fld id="{E579C637-2005-48CD-9D46-5C8F520F1236}" type="slidenum">
              <a:rPr lang="en-US" smtClean="0"/>
              <a:pPr/>
              <a:t>161</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normAutofit/>
          </a:bodyPr>
          <a:lstStyle/>
          <a:p>
            <a:pPr defTabSz="928299">
              <a:defRPr/>
            </a:pPr>
            <a:r>
              <a:rPr lang="en-US" dirty="0" smtClean="0"/>
              <a:t>Only 19% (47 of the 254) measures were shared</a:t>
            </a:r>
          </a:p>
          <a:p>
            <a:r>
              <a:rPr lang="en-US" dirty="0" smtClean="0"/>
              <a:t>82%</a:t>
            </a:r>
            <a:r>
              <a:rPr lang="en-US" baseline="0" dirty="0" smtClean="0"/>
              <a:t> (207 of the 254) measures were exclusively used by one state</a:t>
            </a:r>
            <a:endParaRPr lang="en-US" dirty="0"/>
          </a:p>
        </p:txBody>
      </p:sp>
      <p:sp>
        <p:nvSpPr>
          <p:cNvPr id="4" name="Slide Number Placeholder 3"/>
          <p:cNvSpPr>
            <a:spLocks noGrp="1"/>
          </p:cNvSpPr>
          <p:nvPr>
            <p:ph type="sldNum" sz="quarter" idx="10"/>
          </p:nvPr>
        </p:nvSpPr>
        <p:spPr/>
        <p:txBody>
          <a:bodyPr/>
          <a:lstStyle/>
          <a:p>
            <a:fld id="{E579C637-2005-48CD-9D46-5C8F520F1236}" type="slidenum">
              <a:rPr lang="en-US" smtClean="0"/>
              <a:pPr/>
              <a:t>167</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08914E-BA06-427E-9BA4-202E7CE26547}" type="slidenum">
              <a:rPr lang="en-US" smtClean="0"/>
              <a:pPr/>
              <a:t>181</a:t>
            </a:fld>
            <a:endParaRPr lang="en-US" dirty="0"/>
          </a:p>
        </p:txBody>
      </p:sp>
    </p:spTree>
    <p:extLst>
      <p:ext uri="{BB962C8B-B14F-4D97-AF65-F5344CB8AC3E}">
        <p14:creationId xmlns:p14="http://schemas.microsoft.com/office/powerpoint/2010/main" val="3155035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normAutofit/>
          </a:bodyPr>
          <a:lstStyle/>
          <a:p>
            <a:r>
              <a:rPr lang="en-US" dirty="0" smtClean="0"/>
              <a:t>The 254 unique measures come from 20 different identifiable measure sources. </a:t>
            </a:r>
          </a:p>
          <a:p>
            <a:r>
              <a:rPr lang="en-US" dirty="0" smtClean="0"/>
              <a:t>We identified sources for 64% (163) of the measures.</a:t>
            </a:r>
          </a:p>
          <a:p>
            <a:endParaRPr lang="en-US" dirty="0"/>
          </a:p>
        </p:txBody>
      </p:sp>
      <p:sp>
        <p:nvSpPr>
          <p:cNvPr id="4" name="Slide Number Placeholder 3"/>
          <p:cNvSpPr>
            <a:spLocks noGrp="1"/>
          </p:cNvSpPr>
          <p:nvPr>
            <p:ph type="sldNum" sz="quarter" idx="10"/>
          </p:nvPr>
        </p:nvSpPr>
        <p:spPr/>
        <p:txBody>
          <a:bodyPr/>
          <a:lstStyle/>
          <a:p>
            <a:fld id="{E579C637-2005-48CD-9D46-5C8F520F1236}" type="slidenum">
              <a:rPr lang="en-US" smtClean="0"/>
              <a:pPr/>
              <a:t>30</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normAutofit/>
          </a:bodyPr>
          <a:lstStyle/>
          <a:p>
            <a:pPr defTabSz="928299">
              <a:defRPr/>
            </a:pPr>
            <a:r>
              <a:rPr lang="en-US" dirty="0" smtClean="0"/>
              <a:t>Only 19% (47 of the 254) measures were shared</a:t>
            </a:r>
          </a:p>
          <a:p>
            <a:r>
              <a:rPr lang="en-US" dirty="0" smtClean="0"/>
              <a:t>82%</a:t>
            </a:r>
            <a:r>
              <a:rPr lang="en-US" baseline="0" dirty="0" smtClean="0"/>
              <a:t> (207 of the 254) measures were exclusively used by one state</a:t>
            </a:r>
            <a:endParaRPr lang="en-US" dirty="0"/>
          </a:p>
        </p:txBody>
      </p:sp>
      <p:sp>
        <p:nvSpPr>
          <p:cNvPr id="4" name="Slide Number Placeholder 3"/>
          <p:cNvSpPr>
            <a:spLocks noGrp="1"/>
          </p:cNvSpPr>
          <p:nvPr>
            <p:ph type="sldNum" sz="quarter" idx="10"/>
          </p:nvPr>
        </p:nvSpPr>
        <p:spPr/>
        <p:txBody>
          <a:bodyPr/>
          <a:lstStyle/>
          <a:p>
            <a:fld id="{E579C637-2005-48CD-9D46-5C8F520F1236}" type="slidenum">
              <a:rPr lang="en-US" smtClean="0"/>
              <a:pPr/>
              <a:t>68</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normAutofit/>
          </a:bodyPr>
          <a:lstStyle/>
          <a:p>
            <a:pPr defTabSz="928299">
              <a:defRPr/>
            </a:pPr>
            <a:r>
              <a:rPr lang="en-US" dirty="0" smtClean="0"/>
              <a:t>Only 19% (47 of the 254) measures were shared</a:t>
            </a:r>
          </a:p>
          <a:p>
            <a:r>
              <a:rPr lang="en-US" dirty="0" smtClean="0"/>
              <a:t>82%</a:t>
            </a:r>
            <a:r>
              <a:rPr lang="en-US" baseline="0" dirty="0" smtClean="0"/>
              <a:t> (207 of the 254) measures were exclusively used by one state</a:t>
            </a:r>
            <a:endParaRPr lang="en-US" dirty="0"/>
          </a:p>
        </p:txBody>
      </p:sp>
      <p:sp>
        <p:nvSpPr>
          <p:cNvPr id="4" name="Slide Number Placeholder 3"/>
          <p:cNvSpPr>
            <a:spLocks noGrp="1"/>
          </p:cNvSpPr>
          <p:nvPr>
            <p:ph type="sldNum" sz="quarter" idx="10"/>
          </p:nvPr>
        </p:nvSpPr>
        <p:spPr/>
        <p:txBody>
          <a:bodyPr/>
          <a:lstStyle/>
          <a:p>
            <a:fld id="{E579C637-2005-48CD-9D46-5C8F520F1236}" type="slidenum">
              <a:rPr lang="en-US" smtClean="0"/>
              <a:pPr/>
              <a:t>73</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normAutofit/>
          </a:bodyPr>
          <a:lstStyle/>
          <a:p>
            <a:pPr defTabSz="928299">
              <a:defRPr/>
            </a:pPr>
            <a:r>
              <a:rPr lang="en-US" dirty="0" smtClean="0"/>
              <a:t>Only 19% (47 of the 254) measures were shared</a:t>
            </a:r>
          </a:p>
          <a:p>
            <a:r>
              <a:rPr lang="en-US" dirty="0" smtClean="0"/>
              <a:t>82%</a:t>
            </a:r>
            <a:r>
              <a:rPr lang="en-US" baseline="0" dirty="0" smtClean="0"/>
              <a:t> (207 of the 254) measures were exclusively used by one state</a:t>
            </a:r>
            <a:endParaRPr lang="en-US" dirty="0"/>
          </a:p>
        </p:txBody>
      </p:sp>
      <p:sp>
        <p:nvSpPr>
          <p:cNvPr id="4" name="Slide Number Placeholder 3"/>
          <p:cNvSpPr>
            <a:spLocks noGrp="1"/>
          </p:cNvSpPr>
          <p:nvPr>
            <p:ph type="sldNum" sz="quarter" idx="10"/>
          </p:nvPr>
        </p:nvSpPr>
        <p:spPr/>
        <p:txBody>
          <a:bodyPr/>
          <a:lstStyle/>
          <a:p>
            <a:fld id="{E579C637-2005-48CD-9D46-5C8F520F1236}" type="slidenum">
              <a:rPr lang="en-US" smtClean="0"/>
              <a:pPr/>
              <a:t>78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normAutofit/>
          </a:bodyPr>
          <a:lstStyle/>
          <a:p>
            <a:pPr defTabSz="928299">
              <a:defRPr/>
            </a:pPr>
            <a:r>
              <a:rPr lang="en-US" dirty="0" smtClean="0"/>
              <a:t>Only 19% (47 of the 254) measures were shared</a:t>
            </a:r>
          </a:p>
          <a:p>
            <a:r>
              <a:rPr lang="en-US" dirty="0" smtClean="0"/>
              <a:t>82%</a:t>
            </a:r>
            <a:r>
              <a:rPr lang="en-US" baseline="0" dirty="0" smtClean="0"/>
              <a:t> (207 of the 254) measures were exclusively used by one state</a:t>
            </a:r>
            <a:endParaRPr lang="en-US" dirty="0"/>
          </a:p>
        </p:txBody>
      </p:sp>
      <p:sp>
        <p:nvSpPr>
          <p:cNvPr id="4" name="Slide Number Placeholder 3"/>
          <p:cNvSpPr>
            <a:spLocks noGrp="1"/>
          </p:cNvSpPr>
          <p:nvPr>
            <p:ph type="sldNum" sz="quarter" idx="10"/>
          </p:nvPr>
        </p:nvSpPr>
        <p:spPr/>
        <p:txBody>
          <a:bodyPr/>
          <a:lstStyle/>
          <a:p>
            <a:fld id="{E579C637-2005-48CD-9D46-5C8F520F1236}" type="slidenum">
              <a:rPr lang="en-US" smtClean="0"/>
              <a:pPr/>
              <a:t>83</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normAutofit/>
          </a:bodyPr>
          <a:lstStyle/>
          <a:p>
            <a:pPr defTabSz="928299">
              <a:defRPr/>
            </a:pPr>
            <a:r>
              <a:rPr lang="en-US" dirty="0" smtClean="0"/>
              <a:t>Only 19% (47 of the 254) measures were shared</a:t>
            </a:r>
          </a:p>
          <a:p>
            <a:r>
              <a:rPr lang="en-US" dirty="0" smtClean="0"/>
              <a:t>82%</a:t>
            </a:r>
            <a:r>
              <a:rPr lang="en-US" baseline="0" dirty="0" smtClean="0"/>
              <a:t> (207 of the 254) measures were exclusively used by one state</a:t>
            </a:r>
            <a:endParaRPr lang="en-US" dirty="0"/>
          </a:p>
        </p:txBody>
      </p:sp>
      <p:sp>
        <p:nvSpPr>
          <p:cNvPr id="4" name="Slide Number Placeholder 3"/>
          <p:cNvSpPr>
            <a:spLocks noGrp="1"/>
          </p:cNvSpPr>
          <p:nvPr>
            <p:ph type="sldNum" sz="quarter" idx="10"/>
          </p:nvPr>
        </p:nvSpPr>
        <p:spPr/>
        <p:txBody>
          <a:bodyPr/>
          <a:lstStyle/>
          <a:p>
            <a:fld id="{E579C637-2005-48CD-9D46-5C8F520F1236}" type="slidenum">
              <a:rPr lang="en-US" smtClean="0"/>
              <a:pPr/>
              <a:t>95</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normAutofit/>
          </a:bodyPr>
          <a:lstStyle/>
          <a:p>
            <a:pPr defTabSz="928299">
              <a:defRPr/>
            </a:pPr>
            <a:r>
              <a:rPr lang="en-US" dirty="0" smtClean="0"/>
              <a:t>Only 19% (47 of the 254) measures were shared</a:t>
            </a:r>
          </a:p>
          <a:p>
            <a:r>
              <a:rPr lang="en-US" dirty="0" smtClean="0"/>
              <a:t>82%</a:t>
            </a:r>
            <a:r>
              <a:rPr lang="en-US" baseline="0" dirty="0" smtClean="0"/>
              <a:t> (207 of the 254) measures were exclusively used by one state</a:t>
            </a:r>
            <a:endParaRPr lang="en-US" dirty="0"/>
          </a:p>
        </p:txBody>
      </p:sp>
      <p:sp>
        <p:nvSpPr>
          <p:cNvPr id="4" name="Slide Number Placeholder 3"/>
          <p:cNvSpPr>
            <a:spLocks noGrp="1"/>
          </p:cNvSpPr>
          <p:nvPr>
            <p:ph type="sldNum" sz="quarter" idx="10"/>
          </p:nvPr>
        </p:nvSpPr>
        <p:spPr/>
        <p:txBody>
          <a:bodyPr/>
          <a:lstStyle/>
          <a:p>
            <a:fld id="{E579C637-2005-48CD-9D46-5C8F520F1236}" type="slidenum">
              <a:rPr lang="en-US" smtClean="0"/>
              <a:pPr/>
              <a:t>100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normAutofit/>
          </a:bodyPr>
          <a:lstStyle/>
          <a:p>
            <a:pPr defTabSz="928299">
              <a:defRPr/>
            </a:pPr>
            <a:r>
              <a:rPr lang="en-US" dirty="0" smtClean="0"/>
              <a:t>Only 19% (47 of the 254) measures were shared</a:t>
            </a:r>
          </a:p>
          <a:p>
            <a:r>
              <a:rPr lang="en-US" dirty="0" smtClean="0"/>
              <a:t>82%</a:t>
            </a:r>
            <a:r>
              <a:rPr lang="en-US" baseline="0" dirty="0" smtClean="0"/>
              <a:t> (207 of the 254) measures were exclusively used by one state</a:t>
            </a:r>
            <a:endParaRPr lang="en-US" dirty="0"/>
          </a:p>
        </p:txBody>
      </p:sp>
      <p:sp>
        <p:nvSpPr>
          <p:cNvPr id="4" name="Slide Number Placeholder 3"/>
          <p:cNvSpPr>
            <a:spLocks noGrp="1"/>
          </p:cNvSpPr>
          <p:nvPr>
            <p:ph type="sldNum" sz="quarter" idx="10"/>
          </p:nvPr>
        </p:nvSpPr>
        <p:spPr/>
        <p:txBody>
          <a:bodyPr/>
          <a:lstStyle/>
          <a:p>
            <a:fld id="{E579C637-2005-48CD-9D46-5C8F520F1236}" type="slidenum">
              <a:rPr lang="en-US" smtClean="0"/>
              <a:pPr/>
              <a:t>107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107" name="Picture 11" descr="covver"/>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099" name="Rectangle 3"/>
          <p:cNvSpPr>
            <a:spLocks noGrp="1" noChangeArrowheads="1"/>
          </p:cNvSpPr>
          <p:nvPr>
            <p:ph type="ctrTitle"/>
          </p:nvPr>
        </p:nvSpPr>
        <p:spPr>
          <a:xfrm>
            <a:off x="304800" y="1447800"/>
            <a:ext cx="8305800" cy="1600200"/>
          </a:xfrm>
        </p:spPr>
        <p:txBody>
          <a:bodyPr anchor="t"/>
          <a:lstStyle>
            <a:lvl1pPr>
              <a:defRPr sz="3600" baseline="0">
                <a:solidFill>
                  <a:srgbClr val="526F86"/>
                </a:solidFill>
              </a:defRPr>
            </a:lvl1pPr>
          </a:lstStyle>
          <a:p>
            <a:r>
              <a:rPr lang="en-US" smtClean="0"/>
              <a:t>Click to edit Master title style</a:t>
            </a:r>
            <a:endParaRPr lang="en-US" dirty="0"/>
          </a:p>
        </p:txBody>
      </p:sp>
      <p:sp>
        <p:nvSpPr>
          <p:cNvPr id="4100" name="Rectangle 4"/>
          <p:cNvSpPr>
            <a:spLocks noGrp="1" noChangeArrowheads="1"/>
          </p:cNvSpPr>
          <p:nvPr>
            <p:ph type="subTitle" idx="1"/>
          </p:nvPr>
        </p:nvSpPr>
        <p:spPr>
          <a:xfrm>
            <a:off x="228600" y="5943600"/>
            <a:ext cx="5715000" cy="685800"/>
          </a:xfrm>
        </p:spPr>
        <p:txBody>
          <a:bodyPr/>
          <a:lstStyle>
            <a:lvl1pPr marL="0" indent="0">
              <a:lnSpc>
                <a:spcPct val="100000"/>
              </a:lnSpc>
              <a:buFont typeface="Wingdings" pitchFamily="16" charset="2"/>
              <a:buNone/>
              <a:defRPr sz="1400" b="1" baseline="0">
                <a:solidFill>
                  <a:schemeClr val="bg1"/>
                </a:solidFill>
              </a:defRPr>
            </a:lvl1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6CDFDD91-9DC5-443A-B5D4-A4D827708E6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170613" y="-76200"/>
            <a:ext cx="1979612"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76200"/>
            <a:ext cx="578961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6CDFDD91-9DC5-443A-B5D4-A4D827708E6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6CDFDD91-9DC5-443A-B5D4-A4D827708E6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6CDFDD91-9DC5-443A-B5D4-A4D827708E68}"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524000"/>
            <a:ext cx="3808413"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341813" y="1524000"/>
            <a:ext cx="38084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6CDFDD91-9DC5-443A-B5D4-A4D827708E6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6CDFDD91-9DC5-443A-B5D4-A4D827708E6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6CDFDD91-9DC5-443A-B5D4-A4D827708E6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6CDFDD91-9DC5-443A-B5D4-A4D827708E6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6CDFDD91-9DC5-443A-B5D4-A4D827708E6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6CDFDD91-9DC5-443A-B5D4-A4D827708E6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5" name="Picture 11" descr="inner_01"/>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sp>
        <p:nvSpPr>
          <p:cNvPr id="1026" name="Rectangle 2"/>
          <p:cNvSpPr>
            <a:spLocks noGrp="1" noChangeArrowheads="1"/>
          </p:cNvSpPr>
          <p:nvPr>
            <p:ph type="title"/>
          </p:nvPr>
        </p:nvSpPr>
        <p:spPr bwMode="auto">
          <a:xfrm>
            <a:off x="228600" y="-762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81000" y="1524000"/>
            <a:ext cx="7769225"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30" name="Rectangle 6"/>
          <p:cNvSpPr>
            <a:spLocks noGrp="1" noChangeArrowheads="1"/>
          </p:cNvSpPr>
          <p:nvPr>
            <p:ph type="sldNum" sz="quarter" idx="4"/>
          </p:nvPr>
        </p:nvSpPr>
        <p:spPr bwMode="auto">
          <a:xfrm>
            <a:off x="8382000" y="6400800"/>
            <a:ext cx="5334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6CDFDD91-9DC5-443A-B5D4-A4D827708E68}" type="slidenum">
              <a:rPr lang="en-US" smtClean="0"/>
              <a:pPr/>
              <a:t>‹#›</a:t>
            </a:fld>
            <a:endParaRPr lang="en-US" dirty="0"/>
          </a:p>
        </p:txBody>
      </p:sp>
      <p:sp>
        <p:nvSpPr>
          <p:cNvPr id="1034" name="Rectangle 10"/>
          <p:cNvSpPr>
            <a:spLocks noChangeArrowheads="1"/>
          </p:cNvSpPr>
          <p:nvPr/>
        </p:nvSpPr>
        <p:spPr bwMode="auto">
          <a:xfrm>
            <a:off x="1143000" y="6096000"/>
            <a:ext cx="6477000" cy="762000"/>
          </a:xfrm>
          <a:prstGeom prst="rect">
            <a:avLst/>
          </a:prstGeom>
          <a:noFill/>
          <a:ln w="9525">
            <a:noFill/>
            <a:miter lim="800000"/>
            <a:headEnd/>
            <a:tailEnd/>
          </a:ln>
        </p:spPr>
        <p:txBody>
          <a:bodyPr anchor="ctr"/>
          <a:lstStyle/>
          <a:p>
            <a:pPr eaLnBrk="1" hangingPunct="1"/>
            <a:endParaRPr lang="en-US" sz="2000" dirty="0">
              <a:solidFill>
                <a:schemeClr val="bg1">
                  <a:lumMod val="50000"/>
                </a:scheme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fontAlgn="base" hangingPunct="1">
        <a:spcBef>
          <a:spcPct val="0"/>
        </a:spcBef>
        <a:spcAft>
          <a:spcPct val="0"/>
        </a:spcAft>
        <a:defRPr sz="3200">
          <a:solidFill>
            <a:schemeClr val="accent1"/>
          </a:solidFill>
          <a:latin typeface="+mj-lt"/>
          <a:ea typeface="+mj-ea"/>
          <a:cs typeface="+mj-cs"/>
        </a:defRPr>
      </a:lvl1pPr>
      <a:lvl2pPr algn="l" rtl="0" eaLnBrk="1" fontAlgn="base" hangingPunct="1">
        <a:spcBef>
          <a:spcPct val="0"/>
        </a:spcBef>
        <a:spcAft>
          <a:spcPct val="0"/>
        </a:spcAft>
        <a:defRPr sz="3200">
          <a:solidFill>
            <a:schemeClr val="accent1"/>
          </a:solidFill>
          <a:latin typeface="Arial" charset="0"/>
          <a:ea typeface="ＭＳ Ｐゴシック" pitchFamily="16" charset="-128"/>
        </a:defRPr>
      </a:lvl2pPr>
      <a:lvl3pPr algn="l" rtl="0" eaLnBrk="1" fontAlgn="base" hangingPunct="1">
        <a:spcBef>
          <a:spcPct val="0"/>
        </a:spcBef>
        <a:spcAft>
          <a:spcPct val="0"/>
        </a:spcAft>
        <a:defRPr sz="3200">
          <a:solidFill>
            <a:schemeClr val="accent1"/>
          </a:solidFill>
          <a:latin typeface="Arial" charset="0"/>
          <a:ea typeface="ＭＳ Ｐゴシック" pitchFamily="16" charset="-128"/>
        </a:defRPr>
      </a:lvl3pPr>
      <a:lvl4pPr algn="l" rtl="0" eaLnBrk="1" fontAlgn="base" hangingPunct="1">
        <a:spcBef>
          <a:spcPct val="0"/>
        </a:spcBef>
        <a:spcAft>
          <a:spcPct val="0"/>
        </a:spcAft>
        <a:defRPr sz="3200">
          <a:solidFill>
            <a:schemeClr val="accent1"/>
          </a:solidFill>
          <a:latin typeface="Arial" charset="0"/>
          <a:ea typeface="ＭＳ Ｐゴシック" pitchFamily="16" charset="-128"/>
        </a:defRPr>
      </a:lvl4pPr>
      <a:lvl5pPr algn="l" rtl="0" eaLnBrk="1" fontAlgn="base" hangingPunct="1">
        <a:spcBef>
          <a:spcPct val="0"/>
        </a:spcBef>
        <a:spcAft>
          <a:spcPct val="0"/>
        </a:spcAft>
        <a:defRPr sz="3200">
          <a:solidFill>
            <a:schemeClr val="accent1"/>
          </a:solidFill>
          <a:latin typeface="Arial" charset="0"/>
          <a:ea typeface="ＭＳ Ｐゴシック" pitchFamily="16" charset="-128"/>
        </a:defRPr>
      </a:lvl5pPr>
      <a:lvl6pPr marL="457200" algn="l" rtl="0" eaLnBrk="1" fontAlgn="base" hangingPunct="1">
        <a:spcBef>
          <a:spcPct val="0"/>
        </a:spcBef>
        <a:spcAft>
          <a:spcPct val="0"/>
        </a:spcAft>
        <a:defRPr sz="3200">
          <a:solidFill>
            <a:schemeClr val="accent1"/>
          </a:solidFill>
          <a:latin typeface="Arial" charset="0"/>
          <a:ea typeface="ＭＳ Ｐゴシック" pitchFamily="16" charset="-128"/>
        </a:defRPr>
      </a:lvl6pPr>
      <a:lvl7pPr marL="914400" algn="l" rtl="0" eaLnBrk="1" fontAlgn="base" hangingPunct="1">
        <a:spcBef>
          <a:spcPct val="0"/>
        </a:spcBef>
        <a:spcAft>
          <a:spcPct val="0"/>
        </a:spcAft>
        <a:defRPr sz="3200">
          <a:solidFill>
            <a:schemeClr val="accent1"/>
          </a:solidFill>
          <a:latin typeface="Arial" charset="0"/>
          <a:ea typeface="ＭＳ Ｐゴシック" pitchFamily="16" charset="-128"/>
        </a:defRPr>
      </a:lvl7pPr>
      <a:lvl8pPr marL="1371600" algn="l" rtl="0" eaLnBrk="1" fontAlgn="base" hangingPunct="1">
        <a:spcBef>
          <a:spcPct val="0"/>
        </a:spcBef>
        <a:spcAft>
          <a:spcPct val="0"/>
        </a:spcAft>
        <a:defRPr sz="3200">
          <a:solidFill>
            <a:schemeClr val="accent1"/>
          </a:solidFill>
          <a:latin typeface="Arial" charset="0"/>
          <a:ea typeface="ＭＳ Ｐゴシック" pitchFamily="16" charset="-128"/>
        </a:defRPr>
      </a:lvl8pPr>
      <a:lvl9pPr marL="1828800" algn="l" rtl="0" eaLnBrk="1" fontAlgn="base" hangingPunct="1">
        <a:spcBef>
          <a:spcPct val="0"/>
        </a:spcBef>
        <a:spcAft>
          <a:spcPct val="0"/>
        </a:spcAft>
        <a:defRPr sz="3200">
          <a:solidFill>
            <a:schemeClr val="accent1"/>
          </a:solidFill>
          <a:latin typeface="Arial" charset="0"/>
          <a:ea typeface="ＭＳ Ｐゴシック" pitchFamily="16" charset="-128"/>
        </a:defRPr>
      </a:lvl9pPr>
    </p:titleStyle>
    <p:bodyStyle>
      <a:lvl1pPr marL="342900" indent="-342900" algn="l" rtl="0" eaLnBrk="1" fontAlgn="base" hangingPunct="1">
        <a:spcBef>
          <a:spcPct val="20000"/>
        </a:spcBef>
        <a:spcAft>
          <a:spcPct val="0"/>
        </a:spcAft>
        <a:buClr>
          <a:srgbClr val="57768E"/>
        </a:buClr>
        <a:buFont typeface="Wingdings" pitchFamily="16" charset="2"/>
        <a:buChar char="§"/>
        <a:defRPr sz="2400">
          <a:solidFill>
            <a:srgbClr val="25325B"/>
          </a:solidFill>
          <a:latin typeface="+mn-lt"/>
          <a:ea typeface="+mn-ea"/>
          <a:cs typeface="+mn-cs"/>
        </a:defRPr>
      </a:lvl1pPr>
      <a:lvl2pPr marL="742950" indent="-285750" algn="l" rtl="0" eaLnBrk="1" fontAlgn="base" hangingPunct="1">
        <a:spcBef>
          <a:spcPct val="20000"/>
        </a:spcBef>
        <a:spcAft>
          <a:spcPct val="0"/>
        </a:spcAft>
        <a:buChar char="–"/>
        <a:defRPr sz="2000">
          <a:solidFill>
            <a:srgbClr val="486176"/>
          </a:solidFill>
          <a:latin typeface="+mn-lt"/>
          <a:ea typeface="+mn-ea"/>
        </a:defRPr>
      </a:lvl2pPr>
      <a:lvl3pPr marL="1143000" indent="-228600" algn="l" rtl="0" eaLnBrk="1" fontAlgn="base" hangingPunct="1">
        <a:spcBef>
          <a:spcPct val="20000"/>
        </a:spcBef>
        <a:spcAft>
          <a:spcPct val="0"/>
        </a:spcAft>
        <a:buChar char="•"/>
        <a:defRPr>
          <a:solidFill>
            <a:srgbClr val="25325B"/>
          </a:solidFill>
          <a:latin typeface="+mn-lt"/>
          <a:ea typeface="+mn-ea"/>
        </a:defRPr>
      </a:lvl3pPr>
      <a:lvl4pPr marL="1600200" indent="-228600" algn="l" rtl="0" eaLnBrk="1" fontAlgn="base" hangingPunct="1">
        <a:spcBef>
          <a:spcPct val="20000"/>
        </a:spcBef>
        <a:spcAft>
          <a:spcPct val="0"/>
        </a:spcAft>
        <a:buChar char="–"/>
        <a:defRPr sz="1400">
          <a:solidFill>
            <a:srgbClr val="57768E"/>
          </a:solidFill>
          <a:latin typeface="+mn-lt"/>
          <a:ea typeface="+mn-ea"/>
        </a:defRPr>
      </a:lvl4pPr>
      <a:lvl5pPr marL="2057400" indent="-228600" algn="l" rtl="0" eaLnBrk="1" fontAlgn="base" hangingPunct="1">
        <a:spcBef>
          <a:spcPct val="20000"/>
        </a:spcBef>
        <a:spcAft>
          <a:spcPct val="0"/>
        </a:spcAft>
        <a:buChar char="»"/>
        <a:defRPr sz="1200">
          <a:solidFill>
            <a:srgbClr val="25325B"/>
          </a:solidFill>
          <a:latin typeface="+mn-lt"/>
          <a:ea typeface="+mn-ea"/>
        </a:defRPr>
      </a:lvl5pPr>
      <a:lvl6pPr marL="2514600" indent="-228600" algn="l" rtl="0" eaLnBrk="1" fontAlgn="base" hangingPunct="1">
        <a:spcBef>
          <a:spcPct val="20000"/>
        </a:spcBef>
        <a:spcAft>
          <a:spcPct val="0"/>
        </a:spcAft>
        <a:buChar char="»"/>
        <a:defRPr sz="1200">
          <a:solidFill>
            <a:srgbClr val="25325B"/>
          </a:solidFill>
          <a:latin typeface="+mn-lt"/>
          <a:ea typeface="+mn-ea"/>
        </a:defRPr>
      </a:lvl6pPr>
      <a:lvl7pPr marL="2971800" indent="-228600" algn="l" rtl="0" eaLnBrk="1" fontAlgn="base" hangingPunct="1">
        <a:spcBef>
          <a:spcPct val="20000"/>
        </a:spcBef>
        <a:spcAft>
          <a:spcPct val="0"/>
        </a:spcAft>
        <a:buChar char="»"/>
        <a:defRPr sz="1200">
          <a:solidFill>
            <a:srgbClr val="25325B"/>
          </a:solidFill>
          <a:latin typeface="+mn-lt"/>
          <a:ea typeface="+mn-ea"/>
        </a:defRPr>
      </a:lvl7pPr>
      <a:lvl8pPr marL="3429000" indent="-228600" algn="l" rtl="0" eaLnBrk="1" fontAlgn="base" hangingPunct="1">
        <a:spcBef>
          <a:spcPct val="20000"/>
        </a:spcBef>
        <a:spcAft>
          <a:spcPct val="0"/>
        </a:spcAft>
        <a:buChar char="»"/>
        <a:defRPr sz="1200">
          <a:solidFill>
            <a:srgbClr val="25325B"/>
          </a:solidFill>
          <a:latin typeface="+mn-lt"/>
          <a:ea typeface="+mn-ea"/>
        </a:defRPr>
      </a:lvl8pPr>
      <a:lvl9pPr marL="3886200" indent="-228600" algn="l" rtl="0" eaLnBrk="1" fontAlgn="base" hangingPunct="1">
        <a:spcBef>
          <a:spcPct val="20000"/>
        </a:spcBef>
        <a:spcAft>
          <a:spcPct val="0"/>
        </a:spcAft>
        <a:buChar char="»"/>
        <a:defRPr sz="1200">
          <a:solidFill>
            <a:srgbClr val="25325B"/>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chart" Target="../charts/chart42.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chart" Target="../charts/chart43.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chart" Target="../charts/chart44.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chart" Target="../charts/chart45.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chart" Target="../charts/chart46.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chart" Target="../charts/chart4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chart" Target="../charts/chart48.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chart" Target="../charts/chart49.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chart" Target="../charts/chart50.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chart" Target="../charts/chart51.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chart" Target="../charts/chart52.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chart" Target="../charts/chart5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chart" Target="../charts/chart54.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chart" Target="../charts/chart55.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chart" Target="../charts/chart56.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chart" Target="../charts/chart57.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chart" Target="../charts/chart58.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3" Type="http://schemas.openxmlformats.org/officeDocument/2006/relationships/chart" Target="../charts/chart59.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chart" Target="../charts/chart60.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chart" Target="../charts/chart61.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chart" Target="../charts/chart62.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chart" Target="../charts/chart63.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chart" Target="../charts/chart64.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chart" Target="../charts/chart65.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chart" Target="../charts/chart66.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chart" Target="../charts/chart67.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chart" Target="../charts/chart68.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chart" Target="../charts/chart6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chart" Target="../charts/chart70.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chart" Target="../charts/chart71.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3" Type="http://schemas.openxmlformats.org/officeDocument/2006/relationships/chart" Target="../charts/chart72.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chart" Target="../charts/chart73.xml"/><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chart" Target="../charts/chart74.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3" Type="http://schemas.openxmlformats.org/officeDocument/2006/relationships/chart" Target="../charts/chart75.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chart" Target="../charts/chart76.xm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chart" Target="../charts/chart7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hyperlink" Target="mailto:mbailit@bailit-health.com" TargetMode="External"/><Relationship Id="rId4" Type="http://schemas.openxmlformats.org/officeDocument/2006/relationships/image" Target="../media/image4.jpeg"/></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chart" Target="../charts/chart2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chart" Target="../charts/chart2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chart" Target="../charts/chart2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28.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chart" Target="../charts/chart29.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chart" Target="../charts/chart3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chart" Target="../charts/chart32.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chart" Target="../charts/chart3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chart" Target="../charts/chart3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chart" Target="../charts/chart36.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chart" Target="../charts/chart37.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chart" Target="../charts/chart38.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chart" Target="../charts/chart39.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chart" Target="../charts/chart40.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chart" Target="../charts/chart41.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914400"/>
            <a:ext cx="8305800" cy="1752600"/>
          </a:xfrm>
        </p:spPr>
        <p:txBody>
          <a:bodyPr/>
          <a:lstStyle/>
          <a:p>
            <a:r>
              <a:rPr lang="en-US" dirty="0" smtClean="0"/>
              <a:t/>
            </a:r>
            <a:br>
              <a:rPr lang="en-US" dirty="0" smtClean="0"/>
            </a:br>
            <a:r>
              <a:rPr lang="en-US" b="1" dirty="0"/>
              <a:t>The Significant Lack of Alignment </a:t>
            </a:r>
            <a:r>
              <a:rPr lang="en-US" b="1" dirty="0" smtClean="0"/>
              <a:t>Across </a:t>
            </a:r>
            <a:r>
              <a:rPr lang="en-US" b="1" dirty="0"/>
              <a:t>State and Regional Health Measure </a:t>
            </a:r>
            <a:r>
              <a:rPr lang="en-US" b="1" dirty="0" smtClean="0"/>
              <a:t>Sets:</a:t>
            </a:r>
            <a:br>
              <a:rPr lang="en-US" b="1" dirty="0" smtClean="0"/>
            </a:br>
            <a:r>
              <a:rPr lang="en-US" i="1" dirty="0"/>
              <a:t>An Analysis of 48 State and Regional Measure </a:t>
            </a:r>
            <a:r>
              <a:rPr lang="en-US" i="1" dirty="0" smtClean="0"/>
              <a:t>Sets, Resource Document</a:t>
            </a:r>
            <a:endParaRPr lang="en-US" dirty="0"/>
          </a:p>
        </p:txBody>
      </p:sp>
      <p:sp>
        <p:nvSpPr>
          <p:cNvPr id="3" name="Subtitle 2"/>
          <p:cNvSpPr>
            <a:spLocks noGrp="1"/>
          </p:cNvSpPr>
          <p:nvPr>
            <p:ph type="subTitle" idx="1"/>
          </p:nvPr>
        </p:nvSpPr>
        <p:spPr>
          <a:xfrm>
            <a:off x="228600" y="5791200"/>
            <a:ext cx="5715000" cy="838200"/>
          </a:xfrm>
        </p:spPr>
        <p:txBody>
          <a:bodyPr/>
          <a:lstStyle/>
          <a:p>
            <a:r>
              <a:rPr lang="en-US" dirty="0" smtClean="0"/>
              <a:t>Kate Reinhalter Bazinsky</a:t>
            </a:r>
          </a:p>
          <a:p>
            <a:r>
              <a:rPr lang="en-US" dirty="0" smtClean="0"/>
              <a:t>Michael Bailit</a:t>
            </a:r>
          </a:p>
          <a:p>
            <a:r>
              <a:rPr lang="en-US" smtClean="0"/>
              <a:t>September </a:t>
            </a:r>
            <a:r>
              <a:rPr lang="en-US" smtClean="0"/>
              <a:t>10, </a:t>
            </a:r>
            <a:r>
              <a:rPr lang="en-US" dirty="0" smtClean="0"/>
              <a:t>2013</a:t>
            </a:r>
            <a:endParaRPr lang="en-US" dirty="0"/>
          </a:p>
          <a:p>
            <a:endParaRPr lang="en-US" dirty="0"/>
          </a:p>
        </p:txBody>
      </p:sp>
    </p:spTree>
    <p:extLst>
      <p:ext uri="{BB962C8B-B14F-4D97-AF65-F5344CB8AC3E}">
        <p14:creationId xmlns:p14="http://schemas.microsoft.com/office/powerpoint/2010/main" val="21669700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dirty="0" smtClean="0"/>
              <a:t>Table of contents</a:t>
            </a:r>
          </a:p>
        </p:txBody>
      </p:sp>
      <p:sp>
        <p:nvSpPr>
          <p:cNvPr id="4099"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87DF93A4-C68F-4B88-A62C-67E2BA4A257A}" type="slidenum">
              <a:rPr lang="en-US" sz="1400" smtClean="0"/>
              <a:pPr/>
              <a:t>10</a:t>
            </a:fld>
            <a:endParaRPr lang="en-US" sz="1400" dirty="0" smtClean="0"/>
          </a:p>
        </p:txBody>
      </p:sp>
      <p:sp>
        <p:nvSpPr>
          <p:cNvPr id="4100" name="Rectangle 6"/>
          <p:cNvSpPr>
            <a:spLocks noChangeArrowheads="1"/>
          </p:cNvSpPr>
          <p:nvPr/>
        </p:nvSpPr>
        <p:spPr bwMode="auto">
          <a:xfrm>
            <a:off x="2019300" y="1066800"/>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b="1" dirty="0" smtClean="0"/>
              <a:t>1. Overview of measure </a:t>
            </a:r>
            <a:r>
              <a:rPr lang="en-US" sz="2000" b="1" dirty="0"/>
              <a:t>s</a:t>
            </a:r>
            <a:r>
              <a:rPr lang="en-US" sz="2000" b="1" dirty="0" smtClean="0"/>
              <a:t>ets</a:t>
            </a:r>
            <a:endParaRPr lang="en-US" sz="2000" b="1" dirty="0"/>
          </a:p>
        </p:txBody>
      </p:sp>
      <p:sp>
        <p:nvSpPr>
          <p:cNvPr id="11" name="Rectangle 6"/>
          <p:cNvSpPr>
            <a:spLocks noChangeArrowheads="1"/>
          </p:cNvSpPr>
          <p:nvPr/>
        </p:nvSpPr>
        <p:spPr bwMode="auto">
          <a:xfrm>
            <a:off x="2019300" y="1785257"/>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2. Overview of measures</a:t>
            </a:r>
            <a:endParaRPr lang="en-US" sz="2000" dirty="0"/>
          </a:p>
        </p:txBody>
      </p:sp>
      <p:sp>
        <p:nvSpPr>
          <p:cNvPr id="12" name="Rectangle 6"/>
          <p:cNvSpPr>
            <a:spLocks noChangeArrowheads="1"/>
          </p:cNvSpPr>
          <p:nvPr/>
        </p:nvSpPr>
        <p:spPr bwMode="auto">
          <a:xfrm>
            <a:off x="2019300" y="2503714"/>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3. Non-standard measures</a:t>
            </a:r>
            <a:endParaRPr lang="en-US" sz="2000" dirty="0"/>
          </a:p>
        </p:txBody>
      </p:sp>
      <p:sp>
        <p:nvSpPr>
          <p:cNvPr id="13" name="Rectangle 6"/>
          <p:cNvSpPr>
            <a:spLocks noChangeArrowheads="1"/>
          </p:cNvSpPr>
          <p:nvPr/>
        </p:nvSpPr>
        <p:spPr bwMode="auto">
          <a:xfrm>
            <a:off x="2019300" y="3222171"/>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4. Analysis by </a:t>
            </a:r>
            <a:r>
              <a:rPr lang="en-US" sz="2000" dirty="0"/>
              <a:t>m</a:t>
            </a:r>
            <a:r>
              <a:rPr lang="en-US" sz="2000" dirty="0" smtClean="0"/>
              <a:t>easure set type</a:t>
            </a:r>
            <a:endParaRPr lang="en-US" sz="2000" dirty="0"/>
          </a:p>
        </p:txBody>
      </p:sp>
      <p:sp>
        <p:nvSpPr>
          <p:cNvPr id="14" name="Rectangle 6"/>
          <p:cNvSpPr>
            <a:spLocks noChangeArrowheads="1"/>
          </p:cNvSpPr>
          <p:nvPr/>
        </p:nvSpPr>
        <p:spPr bwMode="auto">
          <a:xfrm>
            <a:off x="2019300" y="3940628"/>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5. Analysis </a:t>
            </a:r>
            <a:r>
              <a:rPr lang="en-US" sz="2000" dirty="0"/>
              <a:t>by </a:t>
            </a:r>
            <a:r>
              <a:rPr lang="en-US" sz="2000" dirty="0" smtClean="0"/>
              <a:t>measure </a:t>
            </a:r>
            <a:r>
              <a:rPr lang="en-US" sz="2000" dirty="0"/>
              <a:t>s</a:t>
            </a:r>
            <a:r>
              <a:rPr lang="en-US" sz="2000" dirty="0" smtClean="0"/>
              <a:t>et </a:t>
            </a:r>
            <a:r>
              <a:rPr lang="en-US" sz="2000" dirty="0"/>
              <a:t>p</a:t>
            </a:r>
            <a:r>
              <a:rPr lang="en-US" sz="2000" dirty="0" smtClean="0"/>
              <a:t>urpose</a:t>
            </a:r>
            <a:endParaRPr lang="en-US" sz="2000" dirty="0"/>
          </a:p>
        </p:txBody>
      </p:sp>
      <p:sp>
        <p:nvSpPr>
          <p:cNvPr id="15" name="Rectangle 6"/>
          <p:cNvSpPr>
            <a:spLocks noChangeArrowheads="1"/>
          </p:cNvSpPr>
          <p:nvPr/>
        </p:nvSpPr>
        <p:spPr bwMode="auto">
          <a:xfrm>
            <a:off x="2019300" y="4659085"/>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6. Analysis </a:t>
            </a:r>
            <a:r>
              <a:rPr lang="en-US" sz="2000" dirty="0"/>
              <a:t>by m</a:t>
            </a:r>
            <a:r>
              <a:rPr lang="en-US" sz="2000" dirty="0" smtClean="0"/>
              <a:t>easure </a:t>
            </a:r>
            <a:r>
              <a:rPr lang="en-US" sz="2000" dirty="0"/>
              <a:t>d</a:t>
            </a:r>
            <a:r>
              <a:rPr lang="en-US" sz="2000" dirty="0" smtClean="0"/>
              <a:t>omain/clinical </a:t>
            </a:r>
            <a:r>
              <a:rPr lang="en-US" sz="2000" dirty="0"/>
              <a:t>a</a:t>
            </a:r>
            <a:r>
              <a:rPr lang="en-US" sz="2000" dirty="0" smtClean="0"/>
              <a:t>rea</a:t>
            </a:r>
            <a:endParaRPr lang="en-US" sz="2000" dirty="0"/>
          </a:p>
        </p:txBody>
      </p:sp>
      <p:sp>
        <p:nvSpPr>
          <p:cNvPr id="16" name="Rectangle 6"/>
          <p:cNvSpPr>
            <a:spLocks noChangeArrowheads="1"/>
          </p:cNvSpPr>
          <p:nvPr/>
        </p:nvSpPr>
        <p:spPr bwMode="auto">
          <a:xfrm>
            <a:off x="2019300" y="5377542"/>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7. Intrastate analysis of CA and MA</a:t>
            </a:r>
            <a:endParaRPr lang="en-US" sz="2000" dirty="0"/>
          </a:p>
        </p:txBody>
      </p:sp>
      <p:sp>
        <p:nvSpPr>
          <p:cNvPr id="17" name="Rectangle 6"/>
          <p:cNvSpPr>
            <a:spLocks noChangeArrowheads="1"/>
          </p:cNvSpPr>
          <p:nvPr/>
        </p:nvSpPr>
        <p:spPr bwMode="auto">
          <a:xfrm>
            <a:off x="2019300" y="6096000"/>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8. </a:t>
            </a:r>
            <a:r>
              <a:rPr lang="en-US" sz="2000" dirty="0"/>
              <a:t>Conclusions / recommendations </a:t>
            </a:r>
          </a:p>
        </p:txBody>
      </p:sp>
    </p:spTree>
    <p:extLst>
      <p:ext uri="{BB962C8B-B14F-4D97-AF65-F5344CB8AC3E}">
        <p14:creationId xmlns:p14="http://schemas.microsoft.com/office/powerpoint/2010/main" val="595162068"/>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Payment: Shares slightly more than the general, but less than the reporting</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100</a:t>
            </a:fld>
            <a:endParaRPr lang="en-US" dirty="0"/>
          </a:p>
        </p:txBody>
      </p:sp>
      <p:graphicFrame>
        <p:nvGraphicFramePr>
          <p:cNvPr id="9" name="Chart 8"/>
          <p:cNvGraphicFramePr/>
          <p:nvPr>
            <p:extLst>
              <p:ext uri="{D42A27DB-BD31-4B8C-83A1-F6EECF244321}">
                <p14:modId xmlns:p14="http://schemas.microsoft.com/office/powerpoint/2010/main" val="604737724"/>
              </p:ext>
            </p:extLst>
          </p:nvPr>
        </p:nvGraphicFramePr>
        <p:xfrm>
          <a:off x="152400" y="1066800"/>
          <a:ext cx="8991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2133600" y="5181600"/>
            <a:ext cx="4851399" cy="923330"/>
          </a:xfrm>
          <a:prstGeom prst="rect">
            <a:avLst/>
          </a:prstGeom>
          <a:noFill/>
        </p:spPr>
        <p:txBody>
          <a:bodyPr wrap="square" rtlCol="0">
            <a:spAutoFit/>
          </a:bodyPr>
          <a:lstStyle/>
          <a:p>
            <a:pPr algn="ctr"/>
            <a:r>
              <a:rPr lang="en-US" dirty="0" smtClean="0"/>
              <a:t>Number of distinct payment measures shared by multiple measure sets</a:t>
            </a:r>
          </a:p>
          <a:p>
            <a:pPr algn="ctr"/>
            <a:r>
              <a:rPr lang="en-US" i="1" dirty="0" smtClean="0"/>
              <a:t>n = 250</a:t>
            </a:r>
            <a:endParaRPr lang="en-US" i="1" dirty="0"/>
          </a:p>
        </p:txBody>
      </p:sp>
      <p:cxnSp>
        <p:nvCxnSpPr>
          <p:cNvPr id="18" name="Straight Connector 17"/>
          <p:cNvCxnSpPr/>
          <p:nvPr/>
        </p:nvCxnSpPr>
        <p:spPr bwMode="auto">
          <a:xfrm flipH="1">
            <a:off x="2590800"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4004224049"/>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1143000"/>
          </a:xfrm>
        </p:spPr>
        <p:txBody>
          <a:bodyPr/>
          <a:lstStyle/>
          <a:p>
            <a:r>
              <a:rPr lang="en-US" dirty="0" smtClean="0"/>
              <a:t>Payment: Most implemented measures are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1957062"/>
              </p:ext>
            </p:extLst>
          </p:nvPr>
        </p:nvGraphicFramePr>
        <p:xfrm>
          <a:off x="152400" y="991063"/>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101</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payment measures that are NQF-endorsed</a:t>
            </a:r>
          </a:p>
          <a:p>
            <a:pPr algn="ctr"/>
            <a:r>
              <a:rPr lang="en-US" i="1" dirty="0" smtClean="0"/>
              <a:t>n = 563</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232523258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1143000"/>
          </a:xfrm>
        </p:spPr>
        <p:txBody>
          <a:bodyPr/>
          <a:lstStyle/>
          <a:p>
            <a:r>
              <a:rPr lang="en-US" dirty="0" smtClean="0"/>
              <a:t>Payment: …but most distinct measures are not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07999462"/>
              </p:ext>
            </p:extLst>
          </p:nvPr>
        </p:nvGraphicFramePr>
        <p:xfrm>
          <a:off x="152400" y="685800"/>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102</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distinct payment measures that are NQ- endorsed</a:t>
            </a:r>
          </a:p>
          <a:p>
            <a:pPr algn="ctr"/>
            <a:r>
              <a:rPr lang="en-US" i="1" dirty="0" smtClean="0"/>
              <a:t>n = 250</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1514639623"/>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frequently used payment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19185578"/>
              </p:ext>
            </p:extLst>
          </p:nvPr>
        </p:nvGraphicFramePr>
        <p:xfrm>
          <a:off x="304800" y="1066800"/>
          <a:ext cx="8534400" cy="5026660"/>
        </p:xfrm>
        <a:graphic>
          <a:graphicData uri="http://schemas.openxmlformats.org/drawingml/2006/table">
            <a:tbl>
              <a:tblPr firstRow="1" bandRow="1">
                <a:tableStyleId>{5C22544A-7EE6-4342-B048-85BDC9FD1C3A}</a:tableStyleId>
              </a:tblPr>
              <a:tblGrid>
                <a:gridCol w="1229532"/>
                <a:gridCol w="4637868"/>
                <a:gridCol w="1636986"/>
                <a:gridCol w="1030014"/>
              </a:tblGrid>
              <a:tr h="370840">
                <a:tc>
                  <a:txBody>
                    <a:bodyPr/>
                    <a:lstStyle/>
                    <a:p>
                      <a:r>
                        <a:rPr lang="en-US" sz="1600" dirty="0" smtClean="0">
                          <a:solidFill>
                            <a:schemeClr val="tx1"/>
                          </a:solidFill>
                        </a:rPr>
                        <a:t>#</a:t>
                      </a:r>
                      <a:r>
                        <a:rPr lang="en-US" sz="1600" baseline="0" dirty="0" smtClean="0">
                          <a:solidFill>
                            <a:schemeClr val="tx1"/>
                          </a:solidFill>
                        </a:rPr>
                        <a:t> p</a:t>
                      </a:r>
                      <a:r>
                        <a:rPr lang="en-US" sz="1600" dirty="0" smtClean="0">
                          <a:solidFill>
                            <a:schemeClr val="tx1"/>
                          </a:solidFill>
                        </a:rPr>
                        <a:t>rograms modifying the measure</a:t>
                      </a:r>
                      <a:endParaRPr lang="en-US" sz="1600" dirty="0">
                        <a:solidFill>
                          <a:schemeClr val="tx1"/>
                        </a:solidFill>
                      </a:endParaRPr>
                    </a:p>
                  </a:txBody>
                  <a:tcPr/>
                </a:tc>
                <a:tc>
                  <a:txBody>
                    <a:bodyPr/>
                    <a:lstStyle/>
                    <a:p>
                      <a:r>
                        <a:rPr lang="en-US" sz="1600" dirty="0" smtClean="0">
                          <a:solidFill>
                            <a:schemeClr val="tx1"/>
                          </a:solidFill>
                        </a:rPr>
                        <a:t>Measure</a:t>
                      </a:r>
                      <a:r>
                        <a:rPr lang="en-US" sz="1600" baseline="0" dirty="0" smtClean="0">
                          <a:solidFill>
                            <a:schemeClr val="tx1"/>
                          </a:solidFill>
                        </a:rPr>
                        <a:t> Name</a:t>
                      </a:r>
                      <a:endParaRPr lang="en-US" sz="1600" dirty="0">
                        <a:solidFill>
                          <a:schemeClr val="tx1"/>
                        </a:solidFill>
                      </a:endParaRPr>
                    </a:p>
                  </a:txBody>
                  <a:tcPr/>
                </a:tc>
                <a:tc>
                  <a:txBody>
                    <a:bodyPr/>
                    <a:lstStyle/>
                    <a:p>
                      <a:r>
                        <a:rPr lang="en-US" sz="1600" dirty="0" smtClean="0">
                          <a:solidFill>
                            <a:schemeClr val="tx1"/>
                          </a:solidFill>
                        </a:rPr>
                        <a:t>Steward</a:t>
                      </a:r>
                      <a:endParaRPr lang="en-US" sz="1600" dirty="0">
                        <a:solidFill>
                          <a:schemeClr val="tx1"/>
                        </a:solidFill>
                      </a:endParaRPr>
                    </a:p>
                  </a:txBody>
                  <a:tcPr/>
                </a:tc>
                <a:tc>
                  <a:txBody>
                    <a:bodyPr/>
                    <a:lstStyle/>
                    <a:p>
                      <a:r>
                        <a:rPr lang="en-US" sz="1600" dirty="0" smtClean="0">
                          <a:solidFill>
                            <a:schemeClr val="tx1"/>
                          </a:solidFill>
                        </a:rPr>
                        <a:t>NQF #</a:t>
                      </a:r>
                      <a:endParaRPr lang="en-US" sz="1600" dirty="0">
                        <a:solidFill>
                          <a:schemeClr val="tx1"/>
                        </a:solidFill>
                      </a:endParaRPr>
                    </a:p>
                  </a:txBody>
                  <a:tcPr/>
                </a:tc>
              </a:tr>
              <a:tr h="370840">
                <a:tc>
                  <a:txBody>
                    <a:bodyPr/>
                    <a:lstStyle/>
                    <a:p>
                      <a:pPr algn="ctr" fontAlgn="t"/>
                      <a:r>
                        <a:rPr lang="en-US" sz="1600" b="0" i="0" u="none" strike="noStrike" dirty="0">
                          <a:solidFill>
                            <a:srgbClr val="000000"/>
                          </a:solidFill>
                          <a:effectLst/>
                          <a:latin typeface="+mj-lt"/>
                        </a:rPr>
                        <a:t>13</a:t>
                      </a:r>
                    </a:p>
                  </a:txBody>
                  <a:tcPr marL="9525" marR="9525" marT="9525" marB="0" anchor="ctr"/>
                </a:tc>
                <a:tc>
                  <a:txBody>
                    <a:bodyPr/>
                    <a:lstStyle/>
                    <a:p>
                      <a:pPr algn="l" fontAlgn="t"/>
                      <a:r>
                        <a:rPr lang="en-US" sz="1600" b="0" i="0" u="none" strike="noStrike" dirty="0">
                          <a:solidFill>
                            <a:srgbClr val="000000"/>
                          </a:solidFill>
                          <a:effectLst/>
                          <a:latin typeface="+mj-lt"/>
                        </a:rPr>
                        <a:t>Breast Cancer Screening</a:t>
                      </a:r>
                    </a:p>
                  </a:txBody>
                  <a:tcPr marL="9525" marR="9525" marT="9525" marB="0" anchor="ctr"/>
                </a:tc>
                <a:tc>
                  <a:txBody>
                    <a:bodyPr/>
                    <a:lstStyle/>
                    <a:p>
                      <a:pPr algn="l" fontAlgn="t"/>
                      <a:r>
                        <a:rPr lang="en-US" sz="1600" b="0" i="0" u="none" strike="noStrike" dirty="0" smtClean="0">
                          <a:solidFill>
                            <a:srgbClr val="000000"/>
                          </a:solidFill>
                          <a:effectLst/>
                          <a:latin typeface="+mj-lt"/>
                        </a:rPr>
                        <a:t>NCQA</a:t>
                      </a:r>
                      <a:r>
                        <a:rPr lang="en-US" sz="1600" b="0" i="0" u="none" strike="noStrike" baseline="0" dirty="0" smtClean="0">
                          <a:solidFill>
                            <a:srgbClr val="000000"/>
                          </a:solidFill>
                          <a:effectLst/>
                          <a:latin typeface="+mj-lt"/>
                        </a:rPr>
                        <a:t> (HEDIS)</a:t>
                      </a:r>
                      <a:endParaRPr lang="en-US" sz="1600" b="0" i="0" u="none" strike="noStrike" dirty="0">
                        <a:solidFill>
                          <a:srgbClr val="000000"/>
                        </a:solidFill>
                        <a:effectLst/>
                        <a:latin typeface="+mj-lt"/>
                      </a:endParaRPr>
                    </a:p>
                  </a:txBody>
                  <a:tcPr marL="9525" marR="9525" marT="9525" marB="0" anchor="ctr"/>
                </a:tc>
                <a:tc>
                  <a:txBody>
                    <a:bodyPr/>
                    <a:lstStyle/>
                    <a:p>
                      <a:pPr algn="ctr" fontAlgn="t"/>
                      <a:r>
                        <a:rPr lang="en-US" sz="1600" b="0" i="0" u="none" strike="noStrike" dirty="0">
                          <a:solidFill>
                            <a:srgbClr val="000000"/>
                          </a:solidFill>
                          <a:effectLst/>
                          <a:latin typeface="+mj-lt"/>
                        </a:rPr>
                        <a:t>31 (no longer endorsed)</a:t>
                      </a:r>
                    </a:p>
                  </a:txBody>
                  <a:tcPr marL="9525" marR="9525" marT="9525" marB="0" anchor="ctr"/>
                </a:tc>
              </a:tr>
              <a:tr h="370840">
                <a:tc>
                  <a:txBody>
                    <a:bodyPr/>
                    <a:lstStyle/>
                    <a:p>
                      <a:pPr algn="ctr" fontAlgn="t"/>
                      <a:r>
                        <a:rPr lang="en-US" sz="1600" b="0" i="0" u="none" strike="noStrike" dirty="0">
                          <a:solidFill>
                            <a:srgbClr val="000000"/>
                          </a:solidFill>
                          <a:effectLst/>
                          <a:latin typeface="+mj-lt"/>
                        </a:rPr>
                        <a:t>12</a:t>
                      </a:r>
                    </a:p>
                  </a:txBody>
                  <a:tcPr marL="9525" marR="9525" marT="9525" marB="0" anchor="ctr"/>
                </a:tc>
                <a:tc>
                  <a:txBody>
                    <a:bodyPr/>
                    <a:lstStyle/>
                    <a:p>
                      <a:pPr algn="l" fontAlgn="t"/>
                      <a:r>
                        <a:rPr lang="en-US" sz="1600" b="0" i="0" u="none" strike="noStrike" dirty="0">
                          <a:solidFill>
                            <a:srgbClr val="000000"/>
                          </a:solidFill>
                          <a:effectLst/>
                          <a:latin typeface="+mj-lt"/>
                        </a:rPr>
                        <a:t>Controlling High Blood Pressure</a:t>
                      </a:r>
                    </a:p>
                  </a:txBody>
                  <a:tcPr marL="9525" marR="9525" marT="9525" marB="0" anchor="ctr"/>
                </a:tc>
                <a:tc>
                  <a:txBody>
                    <a:bodyPr/>
                    <a:lstStyle/>
                    <a:p>
                      <a:pPr algn="l" fontAlgn="t"/>
                      <a:r>
                        <a:rPr lang="en-US" sz="1600" b="0" i="0" u="none" strike="noStrike" dirty="0" smtClean="0">
                          <a:solidFill>
                            <a:srgbClr val="000000"/>
                          </a:solidFill>
                          <a:effectLst/>
                          <a:latin typeface="+mj-lt"/>
                        </a:rPr>
                        <a:t>NCQA</a:t>
                      </a:r>
                      <a:r>
                        <a:rPr lang="en-US" sz="1600" b="0" i="0" u="none" strike="noStrike" baseline="0" dirty="0" smtClean="0">
                          <a:solidFill>
                            <a:srgbClr val="000000"/>
                          </a:solidFill>
                          <a:effectLst/>
                          <a:latin typeface="+mj-lt"/>
                        </a:rPr>
                        <a:t> (HEDIS)</a:t>
                      </a:r>
                      <a:endParaRPr lang="en-US" sz="1600" b="0" i="0" u="none" strike="noStrike" dirty="0">
                        <a:solidFill>
                          <a:srgbClr val="000000"/>
                        </a:solidFill>
                        <a:effectLst/>
                        <a:latin typeface="+mj-lt"/>
                      </a:endParaRPr>
                    </a:p>
                  </a:txBody>
                  <a:tcPr marL="9525" marR="9525" marT="9525" marB="0" anchor="ctr"/>
                </a:tc>
                <a:tc>
                  <a:txBody>
                    <a:bodyPr/>
                    <a:lstStyle/>
                    <a:p>
                      <a:pPr algn="ctr" fontAlgn="t"/>
                      <a:r>
                        <a:rPr lang="en-US" sz="1600" b="0" i="0" u="none" strike="noStrike" dirty="0">
                          <a:solidFill>
                            <a:srgbClr val="000000"/>
                          </a:solidFill>
                          <a:effectLst/>
                          <a:latin typeface="+mj-lt"/>
                        </a:rPr>
                        <a:t>18</a:t>
                      </a:r>
                    </a:p>
                  </a:txBody>
                  <a:tcPr marL="9525" marR="9525" marT="9525" marB="0" anchor="ctr"/>
                </a:tc>
              </a:tr>
              <a:tr h="370840">
                <a:tc>
                  <a:txBody>
                    <a:bodyPr/>
                    <a:lstStyle/>
                    <a:p>
                      <a:pPr algn="ctr" fontAlgn="t"/>
                      <a:r>
                        <a:rPr lang="en-US" sz="1600" b="0" i="0" u="none" strike="noStrike" dirty="0">
                          <a:solidFill>
                            <a:srgbClr val="000000"/>
                          </a:solidFill>
                          <a:effectLst/>
                          <a:latin typeface="+mj-lt"/>
                        </a:rPr>
                        <a:t>10</a:t>
                      </a:r>
                    </a:p>
                  </a:txBody>
                  <a:tcPr marL="9525" marR="9525" marT="9525" marB="0" anchor="ctr"/>
                </a:tc>
                <a:tc>
                  <a:txBody>
                    <a:bodyPr/>
                    <a:lstStyle/>
                    <a:p>
                      <a:pPr algn="l" fontAlgn="t"/>
                      <a:r>
                        <a:rPr lang="en-US" sz="1600" b="0" i="0" u="none" strike="noStrike" dirty="0">
                          <a:solidFill>
                            <a:srgbClr val="000000"/>
                          </a:solidFill>
                          <a:effectLst/>
                          <a:latin typeface="+mj-lt"/>
                        </a:rPr>
                        <a:t>Cervical Cancer Screening</a:t>
                      </a:r>
                    </a:p>
                  </a:txBody>
                  <a:tcPr marL="9525" marR="9525" marT="9525" marB="0" anchor="ctr"/>
                </a:tc>
                <a:tc>
                  <a:txBody>
                    <a:bodyPr/>
                    <a:lstStyle/>
                    <a:p>
                      <a:pPr algn="l" fontAlgn="t"/>
                      <a:r>
                        <a:rPr lang="en-US" sz="1600" b="0" i="0" u="none" strike="noStrike" dirty="0" smtClean="0">
                          <a:solidFill>
                            <a:srgbClr val="000000"/>
                          </a:solidFill>
                          <a:effectLst/>
                          <a:latin typeface="+mj-lt"/>
                        </a:rPr>
                        <a:t>NCQA</a:t>
                      </a:r>
                      <a:r>
                        <a:rPr lang="en-US" sz="1600" b="0" i="0" u="none" strike="noStrike" baseline="0" dirty="0" smtClean="0">
                          <a:solidFill>
                            <a:srgbClr val="000000"/>
                          </a:solidFill>
                          <a:effectLst/>
                          <a:latin typeface="+mj-lt"/>
                        </a:rPr>
                        <a:t> (HEDIS)</a:t>
                      </a:r>
                      <a:endParaRPr lang="en-US" sz="1600" b="0" i="0" u="none" strike="noStrike" dirty="0">
                        <a:solidFill>
                          <a:srgbClr val="000000"/>
                        </a:solidFill>
                        <a:effectLst/>
                        <a:latin typeface="+mj-lt"/>
                      </a:endParaRPr>
                    </a:p>
                  </a:txBody>
                  <a:tcPr marL="9525" marR="9525" marT="9525" marB="0" anchor="ctr"/>
                </a:tc>
                <a:tc>
                  <a:txBody>
                    <a:bodyPr/>
                    <a:lstStyle/>
                    <a:p>
                      <a:pPr algn="ctr" fontAlgn="t"/>
                      <a:r>
                        <a:rPr lang="en-US" sz="1600" b="0" i="0" u="none" strike="noStrike" dirty="0">
                          <a:solidFill>
                            <a:srgbClr val="000000"/>
                          </a:solidFill>
                          <a:effectLst/>
                          <a:latin typeface="+mj-lt"/>
                        </a:rPr>
                        <a:t>32</a:t>
                      </a:r>
                    </a:p>
                  </a:txBody>
                  <a:tcPr marL="9525" marR="9525" marT="9525" marB="0" anchor="ctr"/>
                </a:tc>
              </a:tr>
              <a:tr h="370840">
                <a:tc>
                  <a:txBody>
                    <a:bodyPr/>
                    <a:lstStyle/>
                    <a:p>
                      <a:pPr algn="ctr" fontAlgn="t"/>
                      <a:r>
                        <a:rPr lang="en-US" sz="1600" b="0" i="0" u="none" strike="noStrike" dirty="0">
                          <a:solidFill>
                            <a:srgbClr val="000000"/>
                          </a:solidFill>
                          <a:effectLst/>
                          <a:latin typeface="+mj-lt"/>
                        </a:rPr>
                        <a:t>10</a:t>
                      </a:r>
                    </a:p>
                  </a:txBody>
                  <a:tcPr marL="9525" marR="9525" marT="9525" marB="0" anchor="ctr"/>
                </a:tc>
                <a:tc>
                  <a:txBody>
                    <a:bodyPr/>
                    <a:lstStyle/>
                    <a:p>
                      <a:pPr algn="l" fontAlgn="t"/>
                      <a:r>
                        <a:rPr lang="en-US" sz="1600" b="0" i="0" u="none" strike="noStrike" dirty="0">
                          <a:solidFill>
                            <a:srgbClr val="000000"/>
                          </a:solidFill>
                          <a:effectLst/>
                          <a:latin typeface="+mj-lt"/>
                        </a:rPr>
                        <a:t>Follow-Up After Hospitalization for Mental Illness (7 day rate only)</a:t>
                      </a:r>
                    </a:p>
                  </a:txBody>
                  <a:tcPr marL="9525" marR="9525" marT="9525" marB="0" anchor="ctr"/>
                </a:tc>
                <a:tc>
                  <a:txBody>
                    <a:bodyPr/>
                    <a:lstStyle/>
                    <a:p>
                      <a:pPr algn="l" fontAlgn="t"/>
                      <a:r>
                        <a:rPr lang="en-US" sz="1600" b="0" i="0" u="none" strike="noStrike" dirty="0" smtClean="0">
                          <a:solidFill>
                            <a:srgbClr val="000000"/>
                          </a:solidFill>
                          <a:effectLst/>
                          <a:latin typeface="+mj-lt"/>
                        </a:rPr>
                        <a:t>NCQA</a:t>
                      </a:r>
                      <a:r>
                        <a:rPr lang="en-US" sz="1600" b="0" i="0" u="none" strike="noStrike" baseline="0" dirty="0" smtClean="0">
                          <a:solidFill>
                            <a:srgbClr val="000000"/>
                          </a:solidFill>
                          <a:effectLst/>
                          <a:latin typeface="+mj-lt"/>
                        </a:rPr>
                        <a:t> (HEDIS)</a:t>
                      </a:r>
                      <a:endParaRPr lang="en-US" sz="1600" b="0" i="0" u="none" strike="noStrike" dirty="0">
                        <a:solidFill>
                          <a:srgbClr val="000000"/>
                        </a:solidFill>
                        <a:effectLst/>
                        <a:latin typeface="+mj-lt"/>
                      </a:endParaRPr>
                    </a:p>
                  </a:txBody>
                  <a:tcPr marL="9525" marR="9525" marT="9525" marB="0" anchor="ctr"/>
                </a:tc>
                <a:tc>
                  <a:txBody>
                    <a:bodyPr/>
                    <a:lstStyle/>
                    <a:p>
                      <a:pPr algn="ctr" fontAlgn="t"/>
                      <a:r>
                        <a:rPr lang="en-US" sz="1600" b="0" i="0" u="none" strike="noStrike" dirty="0">
                          <a:solidFill>
                            <a:srgbClr val="000000"/>
                          </a:solidFill>
                          <a:effectLst/>
                          <a:latin typeface="+mj-lt"/>
                        </a:rPr>
                        <a:t>576</a:t>
                      </a:r>
                    </a:p>
                  </a:txBody>
                  <a:tcPr marL="9525" marR="9525" marT="9525" marB="0" anchor="ctr"/>
                </a:tc>
              </a:tr>
              <a:tr h="370840">
                <a:tc>
                  <a:txBody>
                    <a:bodyPr/>
                    <a:lstStyle/>
                    <a:p>
                      <a:pPr algn="ctr" fontAlgn="t"/>
                      <a:r>
                        <a:rPr lang="en-US" sz="1600" b="0" i="0" u="none" strike="noStrike" dirty="0">
                          <a:solidFill>
                            <a:srgbClr val="000000"/>
                          </a:solidFill>
                          <a:effectLst/>
                          <a:latin typeface="+mj-lt"/>
                        </a:rPr>
                        <a:t>9</a:t>
                      </a:r>
                    </a:p>
                  </a:txBody>
                  <a:tcPr marL="9525" marR="9525" marT="9525" marB="0" anchor="ctr"/>
                </a:tc>
                <a:tc>
                  <a:txBody>
                    <a:bodyPr/>
                    <a:lstStyle/>
                    <a:p>
                      <a:pPr algn="l" fontAlgn="t"/>
                      <a:r>
                        <a:rPr lang="en-US" sz="1600" b="0" i="0" u="none" strike="noStrike" dirty="0">
                          <a:solidFill>
                            <a:srgbClr val="000000"/>
                          </a:solidFill>
                          <a:effectLst/>
                          <a:latin typeface="+mj-lt"/>
                        </a:rPr>
                        <a:t>Use of Appropriate Medications for Asthma</a:t>
                      </a:r>
                    </a:p>
                  </a:txBody>
                  <a:tcPr marL="9525" marR="9525" marT="9525" marB="0" anchor="ctr"/>
                </a:tc>
                <a:tc>
                  <a:txBody>
                    <a:bodyPr/>
                    <a:lstStyle/>
                    <a:p>
                      <a:pPr algn="l" fontAlgn="t"/>
                      <a:r>
                        <a:rPr lang="en-US" sz="1600" b="0" i="0" u="none" strike="noStrike" dirty="0" smtClean="0">
                          <a:solidFill>
                            <a:srgbClr val="000000"/>
                          </a:solidFill>
                          <a:effectLst/>
                          <a:latin typeface="+mj-lt"/>
                        </a:rPr>
                        <a:t>NCQA</a:t>
                      </a:r>
                      <a:r>
                        <a:rPr lang="en-US" sz="1600" b="0" i="0" u="none" strike="noStrike" baseline="0" dirty="0" smtClean="0">
                          <a:solidFill>
                            <a:srgbClr val="000000"/>
                          </a:solidFill>
                          <a:effectLst/>
                          <a:latin typeface="+mj-lt"/>
                        </a:rPr>
                        <a:t> (HEDIS)</a:t>
                      </a:r>
                      <a:endParaRPr lang="en-US" sz="1600" b="0" i="0" u="none" strike="noStrike" dirty="0">
                        <a:solidFill>
                          <a:srgbClr val="000000"/>
                        </a:solidFill>
                        <a:effectLst/>
                        <a:latin typeface="+mj-lt"/>
                      </a:endParaRPr>
                    </a:p>
                  </a:txBody>
                  <a:tcPr marL="9525" marR="9525" marT="9525" marB="0" anchor="ctr"/>
                </a:tc>
                <a:tc>
                  <a:txBody>
                    <a:bodyPr/>
                    <a:lstStyle/>
                    <a:p>
                      <a:pPr algn="ctr" fontAlgn="t"/>
                      <a:r>
                        <a:rPr lang="en-US" sz="1600" b="0" i="0" u="none" strike="noStrike" dirty="0">
                          <a:solidFill>
                            <a:srgbClr val="000000"/>
                          </a:solidFill>
                          <a:effectLst/>
                          <a:latin typeface="+mj-lt"/>
                        </a:rPr>
                        <a:t>36</a:t>
                      </a:r>
                    </a:p>
                  </a:txBody>
                  <a:tcPr marL="9525" marR="9525" marT="9525" marB="0" anchor="ctr"/>
                </a:tc>
              </a:tr>
              <a:tr h="370840">
                <a:tc>
                  <a:txBody>
                    <a:bodyPr/>
                    <a:lstStyle/>
                    <a:p>
                      <a:pPr algn="ctr" fontAlgn="t"/>
                      <a:r>
                        <a:rPr lang="en-US" sz="1600" b="0" i="0" u="none" strike="noStrike" dirty="0">
                          <a:solidFill>
                            <a:srgbClr val="000000"/>
                          </a:solidFill>
                          <a:effectLst/>
                          <a:latin typeface="+mj-lt"/>
                        </a:rPr>
                        <a:t>9</a:t>
                      </a:r>
                    </a:p>
                  </a:txBody>
                  <a:tcPr marL="9525" marR="9525" marT="9525" marB="0" anchor="ctr"/>
                </a:tc>
                <a:tc>
                  <a:txBody>
                    <a:bodyPr/>
                    <a:lstStyle/>
                    <a:p>
                      <a:pPr algn="l" fontAlgn="t"/>
                      <a:r>
                        <a:rPr lang="en-US" sz="1600" b="0" i="0" u="none" strike="noStrike" dirty="0">
                          <a:solidFill>
                            <a:srgbClr val="000000"/>
                          </a:solidFill>
                          <a:effectLst/>
                          <a:latin typeface="+mj-lt"/>
                        </a:rPr>
                        <a:t>Childhood Immunization Status</a:t>
                      </a:r>
                    </a:p>
                  </a:txBody>
                  <a:tcPr marL="9525" marR="9525" marT="9525" marB="0" anchor="ctr"/>
                </a:tc>
                <a:tc>
                  <a:txBody>
                    <a:bodyPr/>
                    <a:lstStyle/>
                    <a:p>
                      <a:pPr algn="l" fontAlgn="t"/>
                      <a:r>
                        <a:rPr lang="en-US" sz="1600" b="0" i="0" u="none" strike="noStrike" dirty="0" smtClean="0">
                          <a:solidFill>
                            <a:srgbClr val="000000"/>
                          </a:solidFill>
                          <a:effectLst/>
                          <a:latin typeface="+mj-lt"/>
                        </a:rPr>
                        <a:t>NCQA</a:t>
                      </a:r>
                      <a:r>
                        <a:rPr lang="en-US" sz="1600" b="0" i="0" u="none" strike="noStrike" baseline="0" dirty="0" smtClean="0">
                          <a:solidFill>
                            <a:srgbClr val="000000"/>
                          </a:solidFill>
                          <a:effectLst/>
                          <a:latin typeface="+mj-lt"/>
                        </a:rPr>
                        <a:t> (HEDIS)</a:t>
                      </a:r>
                      <a:endParaRPr lang="en-US" sz="1600" b="0" i="0" u="none" strike="noStrike" dirty="0">
                        <a:solidFill>
                          <a:srgbClr val="000000"/>
                        </a:solidFill>
                        <a:effectLst/>
                        <a:latin typeface="+mj-lt"/>
                      </a:endParaRPr>
                    </a:p>
                  </a:txBody>
                  <a:tcPr marL="9525" marR="9525" marT="9525" marB="0" anchor="ctr"/>
                </a:tc>
                <a:tc>
                  <a:txBody>
                    <a:bodyPr/>
                    <a:lstStyle/>
                    <a:p>
                      <a:pPr algn="ctr" fontAlgn="t"/>
                      <a:r>
                        <a:rPr lang="en-US" sz="1600" b="0" i="0" u="none" strike="noStrike" dirty="0">
                          <a:solidFill>
                            <a:srgbClr val="000000"/>
                          </a:solidFill>
                          <a:effectLst/>
                          <a:latin typeface="+mj-lt"/>
                        </a:rPr>
                        <a:t>38</a:t>
                      </a:r>
                    </a:p>
                  </a:txBody>
                  <a:tcPr marL="9525" marR="9525" marT="9525" marB="0" anchor="ctr"/>
                </a:tc>
              </a:tr>
              <a:tr h="370840">
                <a:tc>
                  <a:txBody>
                    <a:bodyPr/>
                    <a:lstStyle/>
                    <a:p>
                      <a:pPr algn="ctr" fontAlgn="t"/>
                      <a:r>
                        <a:rPr lang="en-US" sz="1600" b="0" i="0" u="none" strike="noStrike" dirty="0">
                          <a:solidFill>
                            <a:srgbClr val="000000"/>
                          </a:solidFill>
                          <a:effectLst/>
                          <a:latin typeface="+mj-lt"/>
                        </a:rPr>
                        <a:t>9</a:t>
                      </a:r>
                    </a:p>
                  </a:txBody>
                  <a:tcPr marL="9525" marR="9525" marT="9525" marB="0" anchor="ctr"/>
                </a:tc>
                <a:tc>
                  <a:txBody>
                    <a:bodyPr/>
                    <a:lstStyle/>
                    <a:p>
                      <a:pPr algn="l" fontAlgn="t"/>
                      <a:r>
                        <a:rPr lang="en-US" sz="1600" b="0" i="0" u="none" strike="noStrike" dirty="0">
                          <a:solidFill>
                            <a:srgbClr val="000000"/>
                          </a:solidFill>
                          <a:effectLst/>
                          <a:latin typeface="+mj-lt"/>
                        </a:rPr>
                        <a:t>CDC: Hemoglobin A1c (HbA1c) Poor Control (&gt;9.0%)</a:t>
                      </a:r>
                    </a:p>
                  </a:txBody>
                  <a:tcPr marL="9525" marR="9525" marT="9525" marB="0" anchor="ctr"/>
                </a:tc>
                <a:tc>
                  <a:txBody>
                    <a:bodyPr/>
                    <a:lstStyle/>
                    <a:p>
                      <a:pPr algn="l" fontAlgn="t"/>
                      <a:r>
                        <a:rPr lang="en-US" sz="1600" b="0" i="0" u="none" strike="noStrike" dirty="0" smtClean="0">
                          <a:solidFill>
                            <a:srgbClr val="000000"/>
                          </a:solidFill>
                          <a:effectLst/>
                          <a:latin typeface="+mj-lt"/>
                        </a:rPr>
                        <a:t>NCQA</a:t>
                      </a:r>
                      <a:r>
                        <a:rPr lang="en-US" sz="1600" b="0" i="0" u="none" strike="noStrike" baseline="0" dirty="0" smtClean="0">
                          <a:solidFill>
                            <a:srgbClr val="000000"/>
                          </a:solidFill>
                          <a:effectLst/>
                          <a:latin typeface="+mj-lt"/>
                        </a:rPr>
                        <a:t> (HEDIS)</a:t>
                      </a:r>
                      <a:endParaRPr lang="en-US" sz="1600" b="0" i="0" u="none" strike="noStrike" dirty="0">
                        <a:solidFill>
                          <a:srgbClr val="000000"/>
                        </a:solidFill>
                        <a:effectLst/>
                        <a:latin typeface="+mj-lt"/>
                      </a:endParaRPr>
                    </a:p>
                  </a:txBody>
                  <a:tcPr marL="9525" marR="9525" marT="9525" marB="0" anchor="ctr"/>
                </a:tc>
                <a:tc>
                  <a:txBody>
                    <a:bodyPr/>
                    <a:lstStyle/>
                    <a:p>
                      <a:pPr algn="ctr" fontAlgn="t"/>
                      <a:r>
                        <a:rPr lang="en-US" sz="1600" b="0" i="0" u="none" strike="noStrike" dirty="0">
                          <a:solidFill>
                            <a:srgbClr val="000000"/>
                          </a:solidFill>
                          <a:effectLst/>
                          <a:latin typeface="+mj-lt"/>
                        </a:rPr>
                        <a:t>59</a:t>
                      </a:r>
                    </a:p>
                  </a:txBody>
                  <a:tcPr marL="9525" marR="9525" marT="9525" marB="0" anchor="ctr"/>
                </a:tc>
              </a:tr>
              <a:tr h="370840">
                <a:tc>
                  <a:txBody>
                    <a:bodyPr/>
                    <a:lstStyle/>
                    <a:p>
                      <a:pPr algn="ctr" fontAlgn="t"/>
                      <a:r>
                        <a:rPr lang="en-US" sz="1600" b="0" i="0" u="none" strike="noStrike" dirty="0">
                          <a:solidFill>
                            <a:srgbClr val="000000"/>
                          </a:solidFill>
                          <a:effectLst/>
                          <a:latin typeface="+mj-lt"/>
                        </a:rPr>
                        <a:t>9</a:t>
                      </a:r>
                    </a:p>
                  </a:txBody>
                  <a:tcPr marL="9525" marR="9525" marT="9525" marB="0" anchor="ctr"/>
                </a:tc>
                <a:tc>
                  <a:txBody>
                    <a:bodyPr/>
                    <a:lstStyle/>
                    <a:p>
                      <a:pPr algn="l" fontAlgn="t"/>
                      <a:r>
                        <a:rPr lang="en-US" sz="1600" b="0" i="0" u="none" strike="noStrike" dirty="0">
                          <a:solidFill>
                            <a:srgbClr val="000000"/>
                          </a:solidFill>
                          <a:effectLst/>
                          <a:latin typeface="+mj-lt"/>
                        </a:rPr>
                        <a:t>Screening for Clinical Depression and Follow-up Plan</a:t>
                      </a:r>
                    </a:p>
                  </a:txBody>
                  <a:tcPr marL="9525" marR="9525" marT="9525" marB="0" anchor="ctr"/>
                </a:tc>
                <a:tc>
                  <a:txBody>
                    <a:bodyPr/>
                    <a:lstStyle/>
                    <a:p>
                      <a:pPr algn="l" fontAlgn="t"/>
                      <a:r>
                        <a:rPr lang="en-US" sz="1600" b="0" i="0" u="none" strike="noStrike" dirty="0">
                          <a:solidFill>
                            <a:srgbClr val="000000"/>
                          </a:solidFill>
                          <a:effectLst/>
                          <a:latin typeface="+mj-lt"/>
                        </a:rPr>
                        <a:t>CMS (PQRI 134)</a:t>
                      </a:r>
                    </a:p>
                  </a:txBody>
                  <a:tcPr marL="9525" marR="9525" marT="9525" marB="0" anchor="ctr"/>
                </a:tc>
                <a:tc>
                  <a:txBody>
                    <a:bodyPr/>
                    <a:lstStyle/>
                    <a:p>
                      <a:pPr algn="ctr" fontAlgn="t"/>
                      <a:r>
                        <a:rPr lang="en-US" sz="1600" b="0" i="0" u="none" strike="noStrike" dirty="0">
                          <a:solidFill>
                            <a:srgbClr val="000000"/>
                          </a:solidFill>
                          <a:effectLst/>
                          <a:latin typeface="+mj-lt"/>
                        </a:rPr>
                        <a:t>418</a:t>
                      </a:r>
                    </a:p>
                  </a:txBody>
                  <a:tcPr marL="9525" marR="9525" marT="9525"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103</a:t>
            </a:fld>
            <a:endParaRPr lang="en-US" dirty="0"/>
          </a:p>
        </p:txBody>
      </p:sp>
    </p:spTree>
    <p:extLst>
      <p:ext uri="{BB962C8B-B14F-4D97-AF65-F5344CB8AC3E}">
        <p14:creationId xmlns:p14="http://schemas.microsoft.com/office/powerpoint/2010/main" val="2536823487"/>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dirty="0" smtClean="0"/>
              <a:t>Table of contents</a:t>
            </a:r>
          </a:p>
        </p:txBody>
      </p:sp>
      <p:sp>
        <p:nvSpPr>
          <p:cNvPr id="4099"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87DF93A4-C68F-4B88-A62C-67E2BA4A257A}" type="slidenum">
              <a:rPr lang="en-US" sz="1400" smtClean="0"/>
              <a:pPr/>
              <a:t>104</a:t>
            </a:fld>
            <a:endParaRPr lang="en-US" sz="1400" dirty="0" smtClean="0"/>
          </a:p>
        </p:txBody>
      </p:sp>
      <p:sp>
        <p:nvSpPr>
          <p:cNvPr id="4100" name="Rectangle 6"/>
          <p:cNvSpPr>
            <a:spLocks noChangeArrowheads="1"/>
          </p:cNvSpPr>
          <p:nvPr/>
        </p:nvSpPr>
        <p:spPr bwMode="auto">
          <a:xfrm>
            <a:off x="2019300" y="1066800"/>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1. Overview of measure </a:t>
            </a:r>
            <a:r>
              <a:rPr lang="en-US" sz="2000" dirty="0"/>
              <a:t>s</a:t>
            </a:r>
            <a:r>
              <a:rPr lang="en-US" sz="2000" dirty="0" smtClean="0"/>
              <a:t>ets</a:t>
            </a:r>
            <a:endParaRPr lang="en-US" sz="2000" dirty="0"/>
          </a:p>
        </p:txBody>
      </p:sp>
      <p:sp>
        <p:nvSpPr>
          <p:cNvPr id="11" name="Rectangle 6"/>
          <p:cNvSpPr>
            <a:spLocks noChangeArrowheads="1"/>
          </p:cNvSpPr>
          <p:nvPr/>
        </p:nvSpPr>
        <p:spPr bwMode="auto">
          <a:xfrm>
            <a:off x="2019300" y="1785257"/>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2. Overview of measures</a:t>
            </a:r>
            <a:endParaRPr lang="en-US" sz="2000" dirty="0"/>
          </a:p>
        </p:txBody>
      </p:sp>
      <p:sp>
        <p:nvSpPr>
          <p:cNvPr id="12" name="Rectangle 6"/>
          <p:cNvSpPr>
            <a:spLocks noChangeArrowheads="1"/>
          </p:cNvSpPr>
          <p:nvPr/>
        </p:nvSpPr>
        <p:spPr bwMode="auto">
          <a:xfrm>
            <a:off x="2019300" y="2503714"/>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3. Non-standard measures</a:t>
            </a:r>
            <a:endParaRPr lang="en-US" sz="2000" dirty="0"/>
          </a:p>
        </p:txBody>
      </p:sp>
      <p:sp>
        <p:nvSpPr>
          <p:cNvPr id="13" name="Rectangle 6"/>
          <p:cNvSpPr>
            <a:spLocks noChangeArrowheads="1"/>
          </p:cNvSpPr>
          <p:nvPr/>
        </p:nvSpPr>
        <p:spPr bwMode="auto">
          <a:xfrm>
            <a:off x="2019300" y="3222171"/>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4. Analysis by measure </a:t>
            </a:r>
            <a:r>
              <a:rPr lang="en-US" sz="2000" dirty="0"/>
              <a:t>s</a:t>
            </a:r>
            <a:r>
              <a:rPr lang="en-US" sz="2000" dirty="0" smtClean="0"/>
              <a:t>et </a:t>
            </a:r>
            <a:r>
              <a:rPr lang="en-US" sz="2000" dirty="0"/>
              <a:t>t</a:t>
            </a:r>
            <a:r>
              <a:rPr lang="en-US" sz="2000" dirty="0" smtClean="0"/>
              <a:t>ype</a:t>
            </a:r>
            <a:endParaRPr lang="en-US" sz="2000" dirty="0"/>
          </a:p>
        </p:txBody>
      </p:sp>
      <p:sp>
        <p:nvSpPr>
          <p:cNvPr id="14" name="Rectangle 6"/>
          <p:cNvSpPr>
            <a:spLocks noChangeArrowheads="1"/>
          </p:cNvSpPr>
          <p:nvPr/>
        </p:nvSpPr>
        <p:spPr bwMode="auto">
          <a:xfrm>
            <a:off x="2019300" y="3940628"/>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5. Analysis </a:t>
            </a:r>
            <a:r>
              <a:rPr lang="en-US" sz="2000" dirty="0"/>
              <a:t>by m</a:t>
            </a:r>
            <a:r>
              <a:rPr lang="en-US" sz="2000" dirty="0" smtClean="0"/>
              <a:t>easure </a:t>
            </a:r>
            <a:r>
              <a:rPr lang="en-US" sz="2000" dirty="0"/>
              <a:t>s</a:t>
            </a:r>
            <a:r>
              <a:rPr lang="en-US" sz="2000" dirty="0" smtClean="0"/>
              <a:t>et </a:t>
            </a:r>
            <a:r>
              <a:rPr lang="en-US" sz="2000" dirty="0"/>
              <a:t>p</a:t>
            </a:r>
            <a:r>
              <a:rPr lang="en-US" sz="2000" dirty="0" smtClean="0"/>
              <a:t>urpose</a:t>
            </a:r>
            <a:endParaRPr lang="en-US" sz="2000" dirty="0"/>
          </a:p>
        </p:txBody>
      </p:sp>
      <p:sp>
        <p:nvSpPr>
          <p:cNvPr id="15" name="Rectangle 6"/>
          <p:cNvSpPr>
            <a:spLocks noChangeArrowheads="1"/>
          </p:cNvSpPr>
          <p:nvPr/>
        </p:nvSpPr>
        <p:spPr bwMode="auto">
          <a:xfrm>
            <a:off x="2019300" y="4659085"/>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b="1" dirty="0" smtClean="0"/>
              <a:t>6. Analysis </a:t>
            </a:r>
            <a:r>
              <a:rPr lang="en-US" sz="2000" b="1" dirty="0"/>
              <a:t>by m</a:t>
            </a:r>
            <a:r>
              <a:rPr lang="en-US" sz="2000" b="1" dirty="0" smtClean="0"/>
              <a:t>easure domain/clinical </a:t>
            </a:r>
            <a:r>
              <a:rPr lang="en-US" sz="2000" b="1" dirty="0"/>
              <a:t>a</a:t>
            </a:r>
            <a:r>
              <a:rPr lang="en-US" sz="2000" b="1" dirty="0" smtClean="0"/>
              <a:t>rea</a:t>
            </a:r>
            <a:endParaRPr lang="en-US" sz="2000" b="1" dirty="0"/>
          </a:p>
        </p:txBody>
      </p:sp>
      <p:sp>
        <p:nvSpPr>
          <p:cNvPr id="16" name="Rectangle 6"/>
          <p:cNvSpPr>
            <a:spLocks noChangeArrowheads="1"/>
          </p:cNvSpPr>
          <p:nvPr/>
        </p:nvSpPr>
        <p:spPr bwMode="auto">
          <a:xfrm>
            <a:off x="2019300" y="5377542"/>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7. Intrastate analysis of CA and MA</a:t>
            </a:r>
            <a:endParaRPr lang="en-US" sz="2000" dirty="0"/>
          </a:p>
        </p:txBody>
      </p:sp>
      <p:sp>
        <p:nvSpPr>
          <p:cNvPr id="17" name="Rectangle 6"/>
          <p:cNvSpPr>
            <a:spLocks noChangeArrowheads="1"/>
          </p:cNvSpPr>
          <p:nvPr/>
        </p:nvSpPr>
        <p:spPr bwMode="auto">
          <a:xfrm>
            <a:off x="2019300" y="6096000"/>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8. </a:t>
            </a:r>
            <a:r>
              <a:rPr lang="en-US" sz="2000" dirty="0"/>
              <a:t>Conclusions / recommendations  </a:t>
            </a:r>
          </a:p>
        </p:txBody>
      </p:sp>
    </p:spTree>
    <p:extLst>
      <p:ext uri="{BB962C8B-B14F-4D97-AF65-F5344CB8AC3E}">
        <p14:creationId xmlns:p14="http://schemas.microsoft.com/office/powerpoint/2010/main" val="1529293215"/>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domain analysis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65277959"/>
              </p:ext>
            </p:extLst>
          </p:nvPr>
        </p:nvGraphicFramePr>
        <p:xfrm>
          <a:off x="304800" y="1143000"/>
          <a:ext cx="8610600" cy="4700905"/>
        </p:xfrm>
        <a:graphic>
          <a:graphicData uri="http://schemas.openxmlformats.org/drawingml/2006/table">
            <a:tbl>
              <a:tblPr firstRow="1" bandRow="1">
                <a:tableStyleId>{5C22544A-7EE6-4342-B048-85BDC9FD1C3A}</a:tableStyleId>
              </a:tblPr>
              <a:tblGrid>
                <a:gridCol w="2438400"/>
                <a:gridCol w="990600"/>
                <a:gridCol w="990600"/>
                <a:gridCol w="1320800"/>
                <a:gridCol w="1435100"/>
                <a:gridCol w="1435100"/>
              </a:tblGrid>
              <a:tr h="370840">
                <a:tc>
                  <a:txBody>
                    <a:bodyPr/>
                    <a:lstStyle/>
                    <a:p>
                      <a:pPr algn="l" rtl="0" fontAlgn="ctr"/>
                      <a:r>
                        <a:rPr lang="en-US" sz="1600" b="1" i="0" u="none" strike="noStrike" dirty="0" smtClean="0">
                          <a:solidFill>
                            <a:srgbClr val="000000"/>
                          </a:solidFill>
                          <a:effectLst/>
                          <a:latin typeface="+mn-lt"/>
                          <a:cs typeface="Calibri" pitchFamily="34" charset="0"/>
                        </a:rPr>
                        <a:t>Domain</a:t>
                      </a:r>
                      <a:endParaRPr lang="en-US" sz="1600" b="1" i="0" u="none" strike="noStrike" dirty="0">
                        <a:solidFill>
                          <a:srgbClr val="000000"/>
                        </a:solidFill>
                        <a:effectLst/>
                        <a:latin typeface="+mn-lt"/>
                        <a:cs typeface="Calibri" pitchFamily="34" charset="0"/>
                      </a:endParaRPr>
                    </a:p>
                  </a:txBody>
                  <a:tcPr marL="9525" marR="9525" marT="9525" marB="0" anchor="ctr"/>
                </a:tc>
                <a:tc>
                  <a:txBody>
                    <a:bodyPr/>
                    <a:lstStyle/>
                    <a:p>
                      <a:pPr algn="ctr" rtl="0" fontAlgn="ctr"/>
                      <a:r>
                        <a:rPr lang="en-US" sz="1600" b="1" i="0" u="none" strike="noStrike" dirty="0" smtClean="0">
                          <a:solidFill>
                            <a:srgbClr val="000000"/>
                          </a:solidFill>
                          <a:effectLst/>
                          <a:latin typeface="+mn-lt"/>
                          <a:cs typeface="Calibri" pitchFamily="34" charset="0"/>
                        </a:rPr>
                        <a:t>Total # </a:t>
                      </a:r>
                      <a:r>
                        <a:rPr lang="en-US" sz="1600" b="1" i="0" u="none" strike="noStrike" dirty="0">
                          <a:solidFill>
                            <a:srgbClr val="000000"/>
                          </a:solidFill>
                          <a:effectLst/>
                          <a:latin typeface="+mn-lt"/>
                          <a:cs typeface="Calibri" pitchFamily="34" charset="0"/>
                        </a:rPr>
                        <a:t>of measures</a:t>
                      </a:r>
                    </a:p>
                  </a:txBody>
                  <a:tcPr marL="9525" marR="9525" marT="9525" marB="0" anchor="ctr"/>
                </a:tc>
                <a:tc>
                  <a:txBody>
                    <a:bodyPr/>
                    <a:lstStyle/>
                    <a:p>
                      <a:pPr algn="ctr" rtl="0" fontAlgn="ctr"/>
                      <a:r>
                        <a:rPr lang="en-US" sz="1600" b="1" i="0" u="none" strike="noStrike" dirty="0" smtClean="0">
                          <a:solidFill>
                            <a:srgbClr val="000000"/>
                          </a:solidFill>
                          <a:effectLst/>
                          <a:latin typeface="+mn-lt"/>
                          <a:cs typeface="Calibri" pitchFamily="34" charset="0"/>
                        </a:rPr>
                        <a:t>#of  </a:t>
                      </a:r>
                      <a:r>
                        <a:rPr lang="en-US" sz="1600" b="1" i="0" u="none" strike="noStrike" dirty="0">
                          <a:solidFill>
                            <a:srgbClr val="000000"/>
                          </a:solidFill>
                          <a:effectLst/>
                          <a:latin typeface="+mn-lt"/>
                          <a:cs typeface="Calibri" pitchFamily="34" charset="0"/>
                        </a:rPr>
                        <a:t>distinct measures</a:t>
                      </a:r>
                    </a:p>
                  </a:txBody>
                  <a:tcPr marL="9525" marR="9525" marT="9525" marB="0" anchor="ctr"/>
                </a:tc>
                <a:tc>
                  <a:txBody>
                    <a:bodyPr/>
                    <a:lstStyle/>
                    <a:p>
                      <a:pPr algn="ctr" rtl="0" fontAlgn="ctr"/>
                      <a:r>
                        <a:rPr lang="en-US" sz="1600" b="1" i="0" u="none" strike="noStrike" dirty="0" smtClean="0">
                          <a:solidFill>
                            <a:srgbClr val="000000"/>
                          </a:solidFill>
                          <a:effectLst/>
                          <a:latin typeface="+mn-lt"/>
                          <a:cs typeface="Calibri" pitchFamily="34" charset="0"/>
                        </a:rPr>
                        <a:t>% of </a:t>
                      </a:r>
                      <a:r>
                        <a:rPr lang="en-US" sz="1600" b="1" i="0" u="none" strike="noStrike" dirty="0">
                          <a:solidFill>
                            <a:srgbClr val="000000"/>
                          </a:solidFill>
                          <a:effectLst/>
                          <a:latin typeface="+mn-lt"/>
                          <a:cs typeface="Calibri" pitchFamily="34" charset="0"/>
                        </a:rPr>
                        <a:t>measures shared</a:t>
                      </a:r>
                    </a:p>
                  </a:txBody>
                  <a:tcPr marL="9525" marR="9525" marT="9525" marB="0" anchor="ctr"/>
                </a:tc>
                <a:tc>
                  <a:txBody>
                    <a:bodyPr/>
                    <a:lstStyle/>
                    <a:p>
                      <a:pPr algn="ctr" rtl="0" fontAlgn="ctr"/>
                      <a:r>
                        <a:rPr lang="en-US" sz="1600" b="1" i="0" u="none" strike="noStrike" dirty="0" smtClean="0">
                          <a:solidFill>
                            <a:srgbClr val="000000"/>
                          </a:solidFill>
                          <a:effectLst/>
                          <a:latin typeface="+mn-lt"/>
                          <a:cs typeface="Calibri" pitchFamily="34" charset="0"/>
                        </a:rPr>
                        <a:t>% of </a:t>
                      </a:r>
                      <a:r>
                        <a:rPr lang="en-US" sz="1600" b="1" i="0" u="none" strike="noStrike" dirty="0">
                          <a:solidFill>
                            <a:srgbClr val="000000"/>
                          </a:solidFill>
                          <a:effectLst/>
                          <a:latin typeface="+mn-lt"/>
                          <a:cs typeface="Calibri" pitchFamily="34" charset="0"/>
                        </a:rPr>
                        <a:t>distinct measures NQF- endorsed</a:t>
                      </a:r>
                    </a:p>
                  </a:txBody>
                  <a:tcPr marL="9525" marR="9525" marT="9525" marB="0" anchor="ctr"/>
                </a:tc>
                <a:tc>
                  <a:txBody>
                    <a:bodyPr/>
                    <a:lstStyle/>
                    <a:p>
                      <a:pPr algn="ctr" fontAlgn="t"/>
                      <a:r>
                        <a:rPr lang="en-US" sz="1600" b="1" i="0" u="none" strike="noStrike" dirty="0" smtClean="0">
                          <a:solidFill>
                            <a:srgbClr val="000000"/>
                          </a:solidFill>
                          <a:effectLst/>
                          <a:latin typeface="+mn-lt"/>
                        </a:rPr>
                        <a:t># </a:t>
                      </a:r>
                      <a:r>
                        <a:rPr lang="en-US" sz="1600" b="1" i="0" u="none" strike="noStrike" dirty="0">
                          <a:solidFill>
                            <a:srgbClr val="000000"/>
                          </a:solidFill>
                          <a:effectLst/>
                          <a:latin typeface="+mn-lt"/>
                        </a:rPr>
                        <a:t>of programs that share the most frequently used measure</a:t>
                      </a:r>
                    </a:p>
                  </a:txBody>
                  <a:tcPr marL="9525" marR="9525" marT="9525" marB="0"/>
                </a:tc>
              </a:tr>
              <a:tr h="370840">
                <a:tc>
                  <a:txBody>
                    <a:bodyPr/>
                    <a:lstStyle/>
                    <a:p>
                      <a:pPr algn="l" fontAlgn="b"/>
                      <a:r>
                        <a:rPr lang="en-US" sz="1600" b="0" i="0" u="none" strike="noStrike" dirty="0" smtClean="0">
                          <a:solidFill>
                            <a:srgbClr val="25325B"/>
                          </a:solidFill>
                          <a:effectLst/>
                          <a:latin typeface="+mn-lt"/>
                          <a:cs typeface="Calibri" pitchFamily="34" charset="0"/>
                        </a:rPr>
                        <a:t>Access</a:t>
                      </a:r>
                      <a:r>
                        <a:rPr lang="en-US" sz="1600" b="0" i="0" u="none" strike="noStrike" dirty="0">
                          <a:solidFill>
                            <a:srgbClr val="25325B"/>
                          </a:solidFill>
                          <a:effectLst/>
                          <a:latin typeface="+mn-lt"/>
                          <a:cs typeface="Calibri" pitchFamily="34" charset="0"/>
                        </a:rPr>
                        <a:t>, affordability, and inappropriate care </a:t>
                      </a:r>
                    </a:p>
                  </a:txBody>
                  <a:tcPr marL="9525" marR="9525" marT="9525" marB="0" anchor="b"/>
                </a:tc>
                <a:tc>
                  <a:txBody>
                    <a:bodyPr/>
                    <a:lstStyle/>
                    <a:p>
                      <a:pPr algn="ctr" fontAlgn="t"/>
                      <a:r>
                        <a:rPr lang="en-US" sz="1600" b="0" i="0" u="none" strike="noStrike" dirty="0">
                          <a:solidFill>
                            <a:srgbClr val="000000"/>
                          </a:solidFill>
                          <a:effectLst/>
                          <a:latin typeface="+mn-lt"/>
                        </a:rPr>
                        <a:t>120</a:t>
                      </a:r>
                    </a:p>
                  </a:txBody>
                  <a:tcPr marL="9525" marR="9525" marT="9525" marB="0" anchor="ctr"/>
                </a:tc>
                <a:tc>
                  <a:txBody>
                    <a:bodyPr/>
                    <a:lstStyle/>
                    <a:p>
                      <a:pPr algn="ctr" fontAlgn="t"/>
                      <a:r>
                        <a:rPr lang="en-US" sz="1600" b="0" i="0" u="none" strike="noStrike" dirty="0">
                          <a:solidFill>
                            <a:srgbClr val="000000"/>
                          </a:solidFill>
                          <a:effectLst/>
                          <a:latin typeface="+mn-lt"/>
                        </a:rPr>
                        <a:t>55</a:t>
                      </a:r>
                    </a:p>
                  </a:txBody>
                  <a:tcPr marL="9525" marR="9525" marT="9525" marB="0" anchor="ctr"/>
                </a:tc>
                <a:tc>
                  <a:txBody>
                    <a:bodyPr/>
                    <a:lstStyle/>
                    <a:p>
                      <a:pPr algn="ctr" fontAlgn="t"/>
                      <a:r>
                        <a:rPr lang="en-US" sz="1600" b="0" i="0" u="none" strike="noStrike" dirty="0">
                          <a:solidFill>
                            <a:srgbClr val="000000"/>
                          </a:solidFill>
                          <a:effectLst/>
                          <a:latin typeface="+mn-lt"/>
                        </a:rPr>
                        <a:t>21%</a:t>
                      </a:r>
                    </a:p>
                  </a:txBody>
                  <a:tcPr marL="9525" marR="9525" marT="9525" marB="0" anchor="ctr"/>
                </a:tc>
                <a:tc>
                  <a:txBody>
                    <a:bodyPr/>
                    <a:lstStyle/>
                    <a:p>
                      <a:pPr algn="ctr" fontAlgn="t"/>
                      <a:r>
                        <a:rPr lang="en-US" sz="1600" b="0" i="0" u="none" strike="noStrike" dirty="0">
                          <a:solidFill>
                            <a:srgbClr val="000000"/>
                          </a:solidFill>
                          <a:effectLst/>
                          <a:latin typeface="+mn-lt"/>
                        </a:rPr>
                        <a:t>24%</a:t>
                      </a:r>
                    </a:p>
                  </a:txBody>
                  <a:tcPr marL="9525" marR="9525" marT="9525" marB="0" anchor="ctr"/>
                </a:tc>
                <a:tc>
                  <a:txBody>
                    <a:bodyPr/>
                    <a:lstStyle/>
                    <a:p>
                      <a:pPr algn="ctr" fontAlgn="t"/>
                      <a:r>
                        <a:rPr lang="en-US" sz="1600" b="0" i="0" u="none" strike="noStrike" dirty="0">
                          <a:solidFill>
                            <a:srgbClr val="000000"/>
                          </a:solidFill>
                          <a:effectLst/>
                          <a:latin typeface="+mn-lt"/>
                        </a:rPr>
                        <a:t>12</a:t>
                      </a:r>
                    </a:p>
                  </a:txBody>
                  <a:tcPr marL="9525" marR="9525" marT="9525" marB="0" anchor="ctr"/>
                </a:tc>
              </a:tr>
              <a:tr h="370840">
                <a:tc>
                  <a:txBody>
                    <a:bodyPr/>
                    <a:lstStyle/>
                    <a:p>
                      <a:pPr algn="l" rtl="0" fontAlgn="t">
                        <a:buClr>
                          <a:srgbClr val="25325B"/>
                        </a:buClr>
                        <a:buSzPts val="2400"/>
                        <a:buFont typeface="Arial"/>
                        <a:buNone/>
                      </a:pPr>
                      <a:r>
                        <a:rPr lang="en-US" sz="1600" b="0" i="0" u="none" strike="noStrike" dirty="0" smtClean="0">
                          <a:solidFill>
                            <a:srgbClr val="25325B"/>
                          </a:solidFill>
                          <a:effectLst/>
                          <a:latin typeface="+mn-lt"/>
                          <a:cs typeface="Calibri" pitchFamily="34" charset="0"/>
                        </a:rPr>
                        <a:t>Communication and care coordination</a:t>
                      </a:r>
                      <a:endParaRPr lang="en-US" sz="1600" b="0" i="0" u="none" strike="noStrike" dirty="0">
                        <a:solidFill>
                          <a:srgbClr val="25325B"/>
                        </a:solidFill>
                        <a:effectLst/>
                        <a:latin typeface="+mn-lt"/>
                        <a:cs typeface="Calibri" pitchFamily="34" charset="0"/>
                      </a:endParaRPr>
                    </a:p>
                  </a:txBody>
                  <a:tcPr marL="9525" marR="9525" marT="9525" marB="0"/>
                </a:tc>
                <a:tc>
                  <a:txBody>
                    <a:bodyPr/>
                    <a:lstStyle/>
                    <a:p>
                      <a:pPr algn="ctr" fontAlgn="t"/>
                      <a:r>
                        <a:rPr lang="en-US" sz="1600" b="0" i="0" u="none" strike="noStrike" dirty="0">
                          <a:solidFill>
                            <a:srgbClr val="000000"/>
                          </a:solidFill>
                          <a:effectLst/>
                          <a:latin typeface="+mn-lt"/>
                        </a:rPr>
                        <a:t>32</a:t>
                      </a:r>
                    </a:p>
                  </a:txBody>
                  <a:tcPr marL="9525" marR="9525" marT="9525" marB="0" anchor="ctr"/>
                </a:tc>
                <a:tc>
                  <a:txBody>
                    <a:bodyPr/>
                    <a:lstStyle/>
                    <a:p>
                      <a:pPr algn="ctr" fontAlgn="t"/>
                      <a:r>
                        <a:rPr lang="en-US" sz="1600" b="0" i="0" u="none" strike="noStrike" dirty="0">
                          <a:solidFill>
                            <a:srgbClr val="000000"/>
                          </a:solidFill>
                          <a:effectLst/>
                          <a:latin typeface="+mn-lt"/>
                        </a:rPr>
                        <a:t>26</a:t>
                      </a:r>
                    </a:p>
                  </a:txBody>
                  <a:tcPr marL="9525" marR="9525" marT="9525" marB="0" anchor="ctr"/>
                </a:tc>
                <a:tc>
                  <a:txBody>
                    <a:bodyPr/>
                    <a:lstStyle/>
                    <a:p>
                      <a:pPr algn="ctr" fontAlgn="t"/>
                      <a:r>
                        <a:rPr lang="en-US" sz="1600" b="0" i="0" u="none" strike="noStrike" dirty="0">
                          <a:solidFill>
                            <a:srgbClr val="000000"/>
                          </a:solidFill>
                          <a:effectLst/>
                          <a:latin typeface="+mn-lt"/>
                        </a:rPr>
                        <a:t>12%</a:t>
                      </a:r>
                    </a:p>
                  </a:txBody>
                  <a:tcPr marL="9525" marR="9525" marT="9525" marB="0" anchor="ctr"/>
                </a:tc>
                <a:tc>
                  <a:txBody>
                    <a:bodyPr/>
                    <a:lstStyle/>
                    <a:p>
                      <a:pPr algn="ctr" fontAlgn="t"/>
                      <a:r>
                        <a:rPr lang="en-US" sz="1600" b="0" i="0" u="none" strike="noStrike" dirty="0">
                          <a:solidFill>
                            <a:srgbClr val="000000"/>
                          </a:solidFill>
                          <a:effectLst/>
                          <a:latin typeface="+mn-lt"/>
                        </a:rPr>
                        <a:t>25%</a:t>
                      </a:r>
                    </a:p>
                  </a:txBody>
                  <a:tcPr marL="9525" marR="9525" marT="9525" marB="0" anchor="ctr"/>
                </a:tc>
                <a:tc>
                  <a:txBody>
                    <a:bodyPr/>
                    <a:lstStyle/>
                    <a:p>
                      <a:pPr algn="ctr" fontAlgn="t"/>
                      <a:r>
                        <a:rPr lang="en-US" sz="1600" b="0" i="0" u="none" strike="noStrike" dirty="0">
                          <a:solidFill>
                            <a:srgbClr val="000000"/>
                          </a:solidFill>
                          <a:effectLst/>
                          <a:latin typeface="+mn-lt"/>
                        </a:rPr>
                        <a:t>4</a:t>
                      </a:r>
                    </a:p>
                  </a:txBody>
                  <a:tcPr marL="9525" marR="9525" marT="9525" marB="0" anchor="ctr"/>
                </a:tc>
              </a:tr>
              <a:tr h="370840">
                <a:tc>
                  <a:txBody>
                    <a:bodyPr/>
                    <a:lstStyle/>
                    <a:p>
                      <a:pPr algn="l" fontAlgn="t"/>
                      <a:r>
                        <a:rPr lang="en-US" sz="1600" b="0" i="0" u="none" strike="noStrike" dirty="0" smtClean="0">
                          <a:solidFill>
                            <a:srgbClr val="000000"/>
                          </a:solidFill>
                          <a:effectLst/>
                          <a:latin typeface="+mn-lt"/>
                          <a:cs typeface="Calibri" pitchFamily="34" charset="0"/>
                        </a:rPr>
                        <a:t>Health </a:t>
                      </a:r>
                      <a:r>
                        <a:rPr lang="en-US" sz="1600" b="0" i="0" u="none" strike="noStrike" dirty="0">
                          <a:solidFill>
                            <a:srgbClr val="000000"/>
                          </a:solidFill>
                          <a:effectLst/>
                          <a:latin typeface="+mn-lt"/>
                          <a:cs typeface="Calibri" pitchFamily="34" charset="0"/>
                        </a:rPr>
                        <a:t>and well-being</a:t>
                      </a:r>
                    </a:p>
                  </a:txBody>
                  <a:tcPr marL="9525" marR="9525" marT="9525" marB="0"/>
                </a:tc>
                <a:tc>
                  <a:txBody>
                    <a:bodyPr/>
                    <a:lstStyle/>
                    <a:p>
                      <a:pPr algn="ctr" fontAlgn="t"/>
                      <a:r>
                        <a:rPr lang="en-US" sz="1600" b="0" i="0" u="none" strike="noStrike" dirty="0">
                          <a:solidFill>
                            <a:srgbClr val="000000"/>
                          </a:solidFill>
                          <a:effectLst/>
                          <a:latin typeface="+mn-lt"/>
                        </a:rPr>
                        <a:t>371</a:t>
                      </a:r>
                    </a:p>
                  </a:txBody>
                  <a:tcPr marL="9525" marR="9525" marT="9525" marB="0" anchor="ctr"/>
                </a:tc>
                <a:tc>
                  <a:txBody>
                    <a:bodyPr/>
                    <a:lstStyle/>
                    <a:p>
                      <a:pPr algn="ctr" fontAlgn="t"/>
                      <a:r>
                        <a:rPr lang="en-US" sz="1600" b="0" i="0" u="none" strike="noStrike" dirty="0">
                          <a:solidFill>
                            <a:srgbClr val="000000"/>
                          </a:solidFill>
                          <a:effectLst/>
                          <a:latin typeface="+mn-lt"/>
                        </a:rPr>
                        <a:t>70</a:t>
                      </a:r>
                    </a:p>
                  </a:txBody>
                  <a:tcPr marL="9525" marR="9525" marT="9525" marB="0" anchor="ctr"/>
                </a:tc>
                <a:tc>
                  <a:txBody>
                    <a:bodyPr/>
                    <a:lstStyle/>
                    <a:p>
                      <a:pPr algn="ctr" fontAlgn="t"/>
                      <a:r>
                        <a:rPr lang="en-US" sz="1600" b="0" i="0" u="none" strike="noStrike" dirty="0">
                          <a:solidFill>
                            <a:srgbClr val="000000"/>
                          </a:solidFill>
                          <a:effectLst/>
                          <a:latin typeface="+mn-lt"/>
                        </a:rPr>
                        <a:t>40%</a:t>
                      </a:r>
                    </a:p>
                  </a:txBody>
                  <a:tcPr marL="9525" marR="9525" marT="9525" marB="0" anchor="ctr"/>
                </a:tc>
                <a:tc>
                  <a:txBody>
                    <a:bodyPr/>
                    <a:lstStyle/>
                    <a:p>
                      <a:pPr algn="ctr" fontAlgn="t"/>
                      <a:r>
                        <a:rPr lang="en-US" sz="1600" b="0" i="0" u="none" strike="noStrike" dirty="0">
                          <a:solidFill>
                            <a:srgbClr val="000000"/>
                          </a:solidFill>
                          <a:effectLst/>
                          <a:latin typeface="+mn-lt"/>
                        </a:rPr>
                        <a:t>44%</a:t>
                      </a:r>
                    </a:p>
                  </a:txBody>
                  <a:tcPr marL="9525" marR="9525" marT="9525" marB="0" anchor="ctr"/>
                </a:tc>
                <a:tc>
                  <a:txBody>
                    <a:bodyPr/>
                    <a:lstStyle/>
                    <a:p>
                      <a:pPr algn="ctr" fontAlgn="t"/>
                      <a:r>
                        <a:rPr lang="en-US" sz="1600" b="0" i="0" u="none" strike="noStrike" dirty="0">
                          <a:solidFill>
                            <a:srgbClr val="000000"/>
                          </a:solidFill>
                          <a:effectLst/>
                          <a:latin typeface="+mn-lt"/>
                        </a:rPr>
                        <a:t>30</a:t>
                      </a:r>
                    </a:p>
                  </a:txBody>
                  <a:tcPr marL="9525" marR="9525" marT="9525" marB="0" anchor="ctr"/>
                </a:tc>
              </a:tr>
              <a:tr h="370840">
                <a:tc>
                  <a:txBody>
                    <a:bodyPr/>
                    <a:lstStyle/>
                    <a:p>
                      <a:pPr algn="l" fontAlgn="t"/>
                      <a:r>
                        <a:rPr lang="en-US" sz="1600" b="0" i="0" u="none" strike="noStrike" dirty="0" smtClean="0">
                          <a:solidFill>
                            <a:srgbClr val="000000"/>
                          </a:solidFill>
                          <a:effectLst/>
                          <a:latin typeface="+mn-lt"/>
                          <a:cs typeface="Calibri" pitchFamily="34" charset="0"/>
                        </a:rPr>
                        <a:t>Infrastructure</a:t>
                      </a:r>
                      <a:endParaRPr lang="en-US" sz="1600" b="0" i="0" u="none" strike="noStrike" dirty="0">
                        <a:solidFill>
                          <a:srgbClr val="000000"/>
                        </a:solidFill>
                        <a:effectLst/>
                        <a:latin typeface="+mn-lt"/>
                        <a:cs typeface="Calibri" pitchFamily="34" charset="0"/>
                      </a:endParaRPr>
                    </a:p>
                  </a:txBody>
                  <a:tcPr marL="9525" marR="9525" marT="9525" marB="0"/>
                </a:tc>
                <a:tc>
                  <a:txBody>
                    <a:bodyPr/>
                    <a:lstStyle/>
                    <a:p>
                      <a:pPr algn="ctr" fontAlgn="t"/>
                      <a:r>
                        <a:rPr lang="en-US" sz="1600" b="0" i="0" u="none" strike="noStrike" dirty="0">
                          <a:solidFill>
                            <a:srgbClr val="000000"/>
                          </a:solidFill>
                          <a:effectLst/>
                          <a:latin typeface="+mn-lt"/>
                        </a:rPr>
                        <a:t>23</a:t>
                      </a:r>
                    </a:p>
                  </a:txBody>
                  <a:tcPr marL="9525" marR="9525" marT="9525" marB="0" anchor="ctr"/>
                </a:tc>
                <a:tc>
                  <a:txBody>
                    <a:bodyPr/>
                    <a:lstStyle/>
                    <a:p>
                      <a:pPr algn="ctr" fontAlgn="t"/>
                      <a:r>
                        <a:rPr lang="en-US" sz="1600" b="0" i="0" u="none" strike="noStrike" dirty="0">
                          <a:solidFill>
                            <a:srgbClr val="000000"/>
                          </a:solidFill>
                          <a:effectLst/>
                          <a:latin typeface="+mn-lt"/>
                        </a:rPr>
                        <a:t>20</a:t>
                      </a:r>
                    </a:p>
                  </a:txBody>
                  <a:tcPr marL="9525" marR="9525" marT="9525" marB="0" anchor="ctr"/>
                </a:tc>
                <a:tc>
                  <a:txBody>
                    <a:bodyPr/>
                    <a:lstStyle/>
                    <a:p>
                      <a:pPr algn="ctr" fontAlgn="t"/>
                      <a:r>
                        <a:rPr lang="en-US" sz="1600" b="0" i="0" u="none" strike="noStrike" dirty="0">
                          <a:solidFill>
                            <a:srgbClr val="000000"/>
                          </a:solidFill>
                          <a:effectLst/>
                          <a:latin typeface="+mn-lt"/>
                        </a:rPr>
                        <a:t>0</a:t>
                      </a:r>
                    </a:p>
                  </a:txBody>
                  <a:tcPr marL="9525" marR="9525" marT="9525" marB="0" anchor="ctr"/>
                </a:tc>
                <a:tc>
                  <a:txBody>
                    <a:bodyPr/>
                    <a:lstStyle/>
                    <a:p>
                      <a:pPr algn="ctr" fontAlgn="t"/>
                      <a:r>
                        <a:rPr lang="en-US" sz="1600" b="0" i="0" u="none" strike="noStrike" dirty="0">
                          <a:solidFill>
                            <a:srgbClr val="000000"/>
                          </a:solidFill>
                          <a:effectLst/>
                          <a:latin typeface="+mn-lt"/>
                        </a:rPr>
                        <a:t>0</a:t>
                      </a:r>
                    </a:p>
                  </a:txBody>
                  <a:tcPr marL="9525" marR="9525" marT="9525" marB="0" anchor="ctr"/>
                </a:tc>
                <a:tc>
                  <a:txBody>
                    <a:bodyPr/>
                    <a:lstStyle/>
                    <a:p>
                      <a:pPr algn="ctr" fontAlgn="t"/>
                      <a:r>
                        <a:rPr lang="en-US" sz="1600" b="0" i="0" u="none" strike="noStrike" dirty="0">
                          <a:solidFill>
                            <a:srgbClr val="000000"/>
                          </a:solidFill>
                          <a:effectLst/>
                          <a:latin typeface="+mn-lt"/>
                        </a:rPr>
                        <a:t>0</a:t>
                      </a:r>
                    </a:p>
                  </a:txBody>
                  <a:tcPr marL="9525" marR="9525" marT="9525" marB="0" anchor="ctr"/>
                </a:tc>
              </a:tr>
              <a:tr h="370840">
                <a:tc>
                  <a:txBody>
                    <a:bodyPr/>
                    <a:lstStyle/>
                    <a:p>
                      <a:pPr algn="l" fontAlgn="b"/>
                      <a:r>
                        <a:rPr lang="en-US" sz="1600" b="0" i="0" u="none" strike="noStrike" dirty="0" smtClean="0">
                          <a:solidFill>
                            <a:srgbClr val="25325B"/>
                          </a:solidFill>
                          <a:effectLst/>
                          <a:latin typeface="+mn-lt"/>
                          <a:cs typeface="Calibri" pitchFamily="34" charset="0"/>
                        </a:rPr>
                        <a:t>Person </a:t>
                      </a:r>
                      <a:r>
                        <a:rPr lang="en-US" sz="1600" b="0" i="0" u="none" strike="noStrike" dirty="0">
                          <a:solidFill>
                            <a:srgbClr val="25325B"/>
                          </a:solidFill>
                          <a:effectLst/>
                          <a:latin typeface="+mn-lt"/>
                          <a:cs typeface="Calibri" pitchFamily="34" charset="0"/>
                        </a:rPr>
                        <a:t>and family-centered care </a:t>
                      </a:r>
                    </a:p>
                  </a:txBody>
                  <a:tcPr marL="9525" marR="9525" marT="9525" marB="0" anchor="b"/>
                </a:tc>
                <a:tc>
                  <a:txBody>
                    <a:bodyPr/>
                    <a:lstStyle/>
                    <a:p>
                      <a:pPr algn="ctr" fontAlgn="t"/>
                      <a:r>
                        <a:rPr lang="en-US" sz="1600" b="0" i="0" u="none" strike="noStrike" dirty="0">
                          <a:solidFill>
                            <a:srgbClr val="000000"/>
                          </a:solidFill>
                          <a:effectLst/>
                          <a:latin typeface="+mn-lt"/>
                        </a:rPr>
                        <a:t>127</a:t>
                      </a:r>
                    </a:p>
                  </a:txBody>
                  <a:tcPr marL="9525" marR="9525" marT="9525" marB="0" anchor="ctr"/>
                </a:tc>
                <a:tc>
                  <a:txBody>
                    <a:bodyPr/>
                    <a:lstStyle/>
                    <a:p>
                      <a:pPr algn="ctr" fontAlgn="t"/>
                      <a:r>
                        <a:rPr lang="en-US" sz="1600" b="0" i="0" u="none" strike="noStrike" dirty="0">
                          <a:solidFill>
                            <a:srgbClr val="000000"/>
                          </a:solidFill>
                          <a:effectLst/>
                          <a:latin typeface="+mn-lt"/>
                        </a:rPr>
                        <a:t>58</a:t>
                      </a:r>
                    </a:p>
                  </a:txBody>
                  <a:tcPr marL="9525" marR="9525" marT="9525" marB="0" anchor="ctr"/>
                </a:tc>
                <a:tc>
                  <a:txBody>
                    <a:bodyPr/>
                    <a:lstStyle/>
                    <a:p>
                      <a:pPr algn="ctr" fontAlgn="t"/>
                      <a:r>
                        <a:rPr lang="en-US" sz="1600" b="0" i="0" u="none" strike="noStrike" dirty="0">
                          <a:solidFill>
                            <a:srgbClr val="000000"/>
                          </a:solidFill>
                          <a:effectLst/>
                          <a:latin typeface="+mn-lt"/>
                        </a:rPr>
                        <a:t>5%</a:t>
                      </a:r>
                    </a:p>
                  </a:txBody>
                  <a:tcPr marL="9525" marR="9525" marT="9525" marB="0" anchor="ctr"/>
                </a:tc>
                <a:tc>
                  <a:txBody>
                    <a:bodyPr/>
                    <a:lstStyle/>
                    <a:p>
                      <a:pPr algn="ctr" fontAlgn="t"/>
                      <a:r>
                        <a:rPr lang="en-US" sz="1600" b="0" i="0" u="none" strike="noStrike" dirty="0">
                          <a:solidFill>
                            <a:srgbClr val="000000"/>
                          </a:solidFill>
                          <a:effectLst/>
                          <a:latin typeface="+mn-lt"/>
                        </a:rPr>
                        <a:t>12%</a:t>
                      </a:r>
                    </a:p>
                  </a:txBody>
                  <a:tcPr marL="9525" marR="9525" marT="9525" marB="0" anchor="ctr"/>
                </a:tc>
                <a:tc>
                  <a:txBody>
                    <a:bodyPr/>
                    <a:lstStyle/>
                    <a:p>
                      <a:pPr algn="ctr" fontAlgn="t"/>
                      <a:r>
                        <a:rPr lang="en-US" sz="1600" b="0" i="0" u="none" strike="noStrike" dirty="0">
                          <a:solidFill>
                            <a:srgbClr val="000000"/>
                          </a:solidFill>
                          <a:effectLst/>
                          <a:latin typeface="+mn-lt"/>
                        </a:rPr>
                        <a:t>16</a:t>
                      </a:r>
                    </a:p>
                  </a:txBody>
                  <a:tcPr marL="9525" marR="9525" marT="9525" marB="0" anchor="ctr"/>
                </a:tc>
              </a:tr>
              <a:tr h="370840">
                <a:tc>
                  <a:txBody>
                    <a:bodyPr/>
                    <a:lstStyle/>
                    <a:p>
                      <a:pPr algn="l" fontAlgn="b"/>
                      <a:r>
                        <a:rPr lang="en-US" sz="1600" b="0" i="0" u="none" strike="noStrike" dirty="0" smtClean="0">
                          <a:solidFill>
                            <a:srgbClr val="000000"/>
                          </a:solidFill>
                          <a:effectLst/>
                          <a:latin typeface="+mn-lt"/>
                          <a:cs typeface="Calibri" pitchFamily="34" charset="0"/>
                        </a:rPr>
                        <a:t>Safety</a:t>
                      </a:r>
                      <a:endParaRPr lang="en-US" sz="1600" b="0" i="0" u="none" strike="noStrike" dirty="0">
                        <a:solidFill>
                          <a:srgbClr val="000000"/>
                        </a:solidFill>
                        <a:effectLst/>
                        <a:latin typeface="+mn-lt"/>
                        <a:cs typeface="Calibri" pitchFamily="34" charset="0"/>
                      </a:endParaRPr>
                    </a:p>
                  </a:txBody>
                  <a:tcPr marL="9525" marR="9525" marT="9525" marB="0" anchor="b"/>
                </a:tc>
                <a:tc>
                  <a:txBody>
                    <a:bodyPr/>
                    <a:lstStyle/>
                    <a:p>
                      <a:pPr algn="ctr" fontAlgn="t"/>
                      <a:r>
                        <a:rPr lang="en-US" sz="1600" b="0" i="0" u="none" strike="noStrike" dirty="0">
                          <a:solidFill>
                            <a:srgbClr val="000000"/>
                          </a:solidFill>
                          <a:effectLst/>
                          <a:latin typeface="+mn-lt"/>
                        </a:rPr>
                        <a:t>181</a:t>
                      </a:r>
                    </a:p>
                  </a:txBody>
                  <a:tcPr marL="9525" marR="9525" marT="9525" marB="0" anchor="ctr"/>
                </a:tc>
                <a:tc>
                  <a:txBody>
                    <a:bodyPr/>
                    <a:lstStyle/>
                    <a:p>
                      <a:pPr algn="ctr" fontAlgn="t"/>
                      <a:r>
                        <a:rPr lang="en-US" sz="1600" b="0" i="0" u="none" strike="noStrike" dirty="0">
                          <a:solidFill>
                            <a:srgbClr val="000000"/>
                          </a:solidFill>
                          <a:effectLst/>
                          <a:latin typeface="+mn-lt"/>
                        </a:rPr>
                        <a:t>95</a:t>
                      </a:r>
                    </a:p>
                  </a:txBody>
                  <a:tcPr marL="9525" marR="9525" marT="9525" marB="0" anchor="ctr"/>
                </a:tc>
                <a:tc>
                  <a:txBody>
                    <a:bodyPr/>
                    <a:lstStyle/>
                    <a:p>
                      <a:pPr algn="ctr" fontAlgn="t"/>
                      <a:r>
                        <a:rPr lang="en-US" sz="1600" b="0" i="0" u="none" strike="noStrike" dirty="0">
                          <a:solidFill>
                            <a:srgbClr val="000000"/>
                          </a:solidFill>
                          <a:effectLst/>
                          <a:latin typeface="+mn-lt"/>
                        </a:rPr>
                        <a:t>16%</a:t>
                      </a:r>
                    </a:p>
                  </a:txBody>
                  <a:tcPr marL="9525" marR="9525" marT="9525" marB="0" anchor="ctr"/>
                </a:tc>
                <a:tc>
                  <a:txBody>
                    <a:bodyPr/>
                    <a:lstStyle/>
                    <a:p>
                      <a:pPr algn="ctr" fontAlgn="t"/>
                      <a:r>
                        <a:rPr lang="en-US" sz="1600" b="0" i="0" u="none" strike="noStrike" dirty="0">
                          <a:solidFill>
                            <a:srgbClr val="000000"/>
                          </a:solidFill>
                          <a:effectLst/>
                          <a:latin typeface="+mn-lt"/>
                        </a:rPr>
                        <a:t>34%</a:t>
                      </a:r>
                    </a:p>
                  </a:txBody>
                  <a:tcPr marL="9525" marR="9525" marT="9525" marB="0" anchor="ctr"/>
                </a:tc>
                <a:tc>
                  <a:txBody>
                    <a:bodyPr/>
                    <a:lstStyle/>
                    <a:p>
                      <a:pPr algn="ctr" fontAlgn="t"/>
                      <a:r>
                        <a:rPr lang="en-US" sz="1600" b="0" i="0" u="none" strike="noStrike" dirty="0">
                          <a:solidFill>
                            <a:srgbClr val="000000"/>
                          </a:solidFill>
                          <a:effectLst/>
                          <a:latin typeface="+mn-lt"/>
                        </a:rPr>
                        <a:t>19</a:t>
                      </a:r>
                    </a:p>
                  </a:txBody>
                  <a:tcPr marL="9525" marR="9525" marT="9525" marB="0" anchor="ctr"/>
                </a:tc>
              </a:tr>
              <a:tr h="370840">
                <a:tc>
                  <a:txBody>
                    <a:bodyPr/>
                    <a:lstStyle/>
                    <a:p>
                      <a:pPr algn="l" fontAlgn="b"/>
                      <a:r>
                        <a:rPr lang="en-US" sz="1600" b="0" i="0" u="none" strike="noStrike" dirty="0" smtClean="0">
                          <a:solidFill>
                            <a:srgbClr val="25325B"/>
                          </a:solidFill>
                          <a:effectLst/>
                          <a:latin typeface="+mn-lt"/>
                          <a:cs typeface="Calibri" pitchFamily="34" charset="0"/>
                        </a:rPr>
                        <a:t>Treatment </a:t>
                      </a:r>
                      <a:r>
                        <a:rPr lang="en-US" sz="1600" b="0" i="0" u="none" strike="noStrike" dirty="0">
                          <a:solidFill>
                            <a:srgbClr val="25325B"/>
                          </a:solidFill>
                          <a:effectLst/>
                          <a:latin typeface="+mn-lt"/>
                          <a:cs typeface="Calibri" pitchFamily="34" charset="0"/>
                        </a:rPr>
                        <a:t>and secondary prevention </a:t>
                      </a:r>
                    </a:p>
                  </a:txBody>
                  <a:tcPr marL="9525" marR="9525" marT="9525" marB="0" anchor="b"/>
                </a:tc>
                <a:tc>
                  <a:txBody>
                    <a:bodyPr/>
                    <a:lstStyle/>
                    <a:p>
                      <a:pPr algn="ctr" fontAlgn="t"/>
                      <a:r>
                        <a:rPr lang="en-US" sz="1600" b="0" i="0" u="none" strike="noStrike" dirty="0">
                          <a:solidFill>
                            <a:srgbClr val="000000"/>
                          </a:solidFill>
                          <a:effectLst/>
                          <a:latin typeface="+mn-lt"/>
                        </a:rPr>
                        <a:t>448</a:t>
                      </a:r>
                    </a:p>
                  </a:txBody>
                  <a:tcPr marL="9525" marR="9525" marT="9525" marB="0" anchor="ctr"/>
                </a:tc>
                <a:tc>
                  <a:txBody>
                    <a:bodyPr/>
                    <a:lstStyle/>
                    <a:p>
                      <a:pPr algn="ctr" fontAlgn="t"/>
                      <a:r>
                        <a:rPr lang="en-US" sz="1600" b="0" i="0" u="none" strike="noStrike" dirty="0">
                          <a:solidFill>
                            <a:srgbClr val="000000"/>
                          </a:solidFill>
                          <a:effectLst/>
                          <a:latin typeface="+mn-lt"/>
                        </a:rPr>
                        <a:t>143</a:t>
                      </a:r>
                    </a:p>
                  </a:txBody>
                  <a:tcPr marL="9525" marR="9525" marT="9525" marB="0" anchor="ctr"/>
                </a:tc>
                <a:tc>
                  <a:txBody>
                    <a:bodyPr/>
                    <a:lstStyle/>
                    <a:p>
                      <a:pPr algn="ctr" fontAlgn="t"/>
                      <a:r>
                        <a:rPr lang="en-US" sz="1600" b="0" i="0" u="none" strike="noStrike" dirty="0">
                          <a:solidFill>
                            <a:srgbClr val="000000"/>
                          </a:solidFill>
                          <a:effectLst/>
                          <a:latin typeface="+mn-lt"/>
                        </a:rPr>
                        <a:t>25%</a:t>
                      </a:r>
                    </a:p>
                  </a:txBody>
                  <a:tcPr marL="9525" marR="9525" marT="9525" marB="0" anchor="ctr"/>
                </a:tc>
                <a:tc>
                  <a:txBody>
                    <a:bodyPr/>
                    <a:lstStyle/>
                    <a:p>
                      <a:pPr algn="ctr" fontAlgn="t"/>
                      <a:r>
                        <a:rPr lang="en-US" sz="1600" b="0" i="0" u="none" strike="noStrike" dirty="0">
                          <a:solidFill>
                            <a:srgbClr val="000000"/>
                          </a:solidFill>
                          <a:effectLst/>
                          <a:latin typeface="+mn-lt"/>
                        </a:rPr>
                        <a:t>49%</a:t>
                      </a:r>
                    </a:p>
                  </a:txBody>
                  <a:tcPr marL="9525" marR="9525" marT="9525" marB="0" anchor="ctr"/>
                </a:tc>
                <a:tc>
                  <a:txBody>
                    <a:bodyPr/>
                    <a:lstStyle/>
                    <a:p>
                      <a:pPr algn="ctr" fontAlgn="t"/>
                      <a:r>
                        <a:rPr lang="en-US" sz="1600" b="0" i="0" u="none" strike="noStrike" dirty="0">
                          <a:solidFill>
                            <a:srgbClr val="000000"/>
                          </a:solidFill>
                          <a:effectLst/>
                          <a:latin typeface="+mn-lt"/>
                        </a:rPr>
                        <a:t>29</a:t>
                      </a:r>
                    </a:p>
                  </a:txBody>
                  <a:tcPr marL="9525" marR="9525" marT="9525" marB="0" anchor="ctr"/>
                </a:tc>
              </a:tr>
              <a:tr h="370840">
                <a:tc>
                  <a:txBody>
                    <a:bodyPr/>
                    <a:lstStyle/>
                    <a:p>
                      <a:pPr algn="l" fontAlgn="b"/>
                      <a:r>
                        <a:rPr lang="en-US" sz="1600" b="0" i="0" u="none" strike="noStrike" dirty="0" smtClean="0">
                          <a:solidFill>
                            <a:srgbClr val="000000"/>
                          </a:solidFill>
                          <a:effectLst/>
                          <a:latin typeface="+mn-lt"/>
                          <a:cs typeface="Calibri" pitchFamily="34" charset="0"/>
                        </a:rPr>
                        <a:t>Utilization </a:t>
                      </a:r>
                      <a:endParaRPr lang="en-US" sz="1600" b="0" i="0" u="none" strike="noStrike" dirty="0">
                        <a:solidFill>
                          <a:srgbClr val="000000"/>
                        </a:solidFill>
                        <a:effectLst/>
                        <a:latin typeface="+mn-lt"/>
                        <a:cs typeface="Calibri" pitchFamily="34" charset="0"/>
                      </a:endParaRPr>
                    </a:p>
                  </a:txBody>
                  <a:tcPr marL="9525" marR="9525" marT="9525" marB="0" anchor="b"/>
                </a:tc>
                <a:tc>
                  <a:txBody>
                    <a:bodyPr/>
                    <a:lstStyle/>
                    <a:p>
                      <a:pPr algn="ctr" fontAlgn="t"/>
                      <a:r>
                        <a:rPr lang="en-US" sz="1600" b="0" i="0" u="none" strike="noStrike" dirty="0">
                          <a:solidFill>
                            <a:srgbClr val="000000"/>
                          </a:solidFill>
                          <a:effectLst/>
                          <a:latin typeface="+mn-lt"/>
                        </a:rPr>
                        <a:t>65</a:t>
                      </a:r>
                    </a:p>
                  </a:txBody>
                  <a:tcPr marL="9525" marR="9525" marT="9525" marB="0" anchor="ctr"/>
                </a:tc>
                <a:tc>
                  <a:txBody>
                    <a:bodyPr/>
                    <a:lstStyle/>
                    <a:p>
                      <a:pPr algn="ctr" fontAlgn="t"/>
                      <a:r>
                        <a:rPr lang="en-US" sz="1600" b="0" i="0" u="none" strike="noStrike" dirty="0">
                          <a:solidFill>
                            <a:srgbClr val="000000"/>
                          </a:solidFill>
                          <a:effectLst/>
                          <a:latin typeface="+mn-lt"/>
                        </a:rPr>
                        <a:t>38</a:t>
                      </a:r>
                    </a:p>
                  </a:txBody>
                  <a:tcPr marL="9525" marR="9525" marT="9525" marB="0" anchor="ctr"/>
                </a:tc>
                <a:tc>
                  <a:txBody>
                    <a:bodyPr/>
                    <a:lstStyle/>
                    <a:p>
                      <a:pPr algn="ctr" fontAlgn="t"/>
                      <a:r>
                        <a:rPr lang="en-US" sz="1600" b="0" i="0" u="none" strike="noStrike" dirty="0">
                          <a:solidFill>
                            <a:srgbClr val="000000"/>
                          </a:solidFill>
                          <a:effectLst/>
                          <a:latin typeface="+mn-lt"/>
                        </a:rPr>
                        <a:t>8%</a:t>
                      </a:r>
                    </a:p>
                  </a:txBody>
                  <a:tcPr marL="9525" marR="9525" marT="9525" marB="0" anchor="ctr"/>
                </a:tc>
                <a:tc>
                  <a:txBody>
                    <a:bodyPr/>
                    <a:lstStyle/>
                    <a:p>
                      <a:pPr algn="ctr" fontAlgn="t"/>
                      <a:r>
                        <a:rPr lang="en-US" sz="1600" b="0" i="0" u="none" strike="noStrike" dirty="0">
                          <a:solidFill>
                            <a:srgbClr val="000000"/>
                          </a:solidFill>
                          <a:effectLst/>
                          <a:latin typeface="+mn-lt"/>
                        </a:rPr>
                        <a:t>3%</a:t>
                      </a:r>
                    </a:p>
                  </a:txBody>
                  <a:tcPr marL="9525" marR="9525" marT="9525" marB="0" anchor="ctr"/>
                </a:tc>
                <a:tc>
                  <a:txBody>
                    <a:bodyPr/>
                    <a:lstStyle/>
                    <a:p>
                      <a:pPr algn="ctr" fontAlgn="t"/>
                      <a:r>
                        <a:rPr lang="en-US" sz="1600" b="0" i="0" u="none" strike="noStrike" dirty="0">
                          <a:solidFill>
                            <a:srgbClr val="000000"/>
                          </a:solidFill>
                          <a:effectLst/>
                          <a:latin typeface="+mn-lt"/>
                        </a:rPr>
                        <a:t>9</a:t>
                      </a:r>
                    </a:p>
                  </a:txBody>
                  <a:tcPr marL="9525" marR="9525" marT="9525"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105</a:t>
            </a:fld>
            <a:endParaRPr lang="en-US" dirty="0"/>
          </a:p>
        </p:txBody>
      </p:sp>
    </p:spTree>
    <p:extLst>
      <p:ext uri="{BB962C8B-B14F-4D97-AF65-F5344CB8AC3E}">
        <p14:creationId xmlns:p14="http://schemas.microsoft.com/office/powerpoint/2010/main" val="292177635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6933"/>
            <a:ext cx="8686800" cy="1143000"/>
          </a:xfrm>
        </p:spPr>
        <p:txBody>
          <a:bodyPr/>
          <a:lstStyle/>
          <a:p>
            <a:r>
              <a:rPr lang="en-US" dirty="0" smtClean="0"/>
              <a:t>6. Access</a:t>
            </a:r>
            <a:r>
              <a:rPr lang="en-US" dirty="0"/>
              <a:t>, </a:t>
            </a:r>
            <a:r>
              <a:rPr lang="en-US" dirty="0" smtClean="0"/>
              <a:t>affordability</a:t>
            </a:r>
            <a:r>
              <a:rPr lang="en-US" dirty="0"/>
              <a:t>, and </a:t>
            </a:r>
            <a:r>
              <a:rPr lang="en-US" dirty="0" smtClean="0"/>
              <a:t>inappropriate </a:t>
            </a:r>
            <a:r>
              <a:rPr lang="en-US" dirty="0"/>
              <a:t>c</a:t>
            </a:r>
            <a:r>
              <a:rPr lang="en-US" dirty="0" smtClean="0"/>
              <a:t>are</a:t>
            </a:r>
            <a:endParaRPr lang="en-US" dirty="0"/>
          </a:p>
        </p:txBody>
      </p:sp>
      <p:sp>
        <p:nvSpPr>
          <p:cNvPr id="3" name="Content Placeholder 2"/>
          <p:cNvSpPr>
            <a:spLocks noGrp="1"/>
          </p:cNvSpPr>
          <p:nvPr>
            <p:ph idx="1"/>
          </p:nvPr>
        </p:nvSpPr>
        <p:spPr/>
        <p:txBody>
          <a:bodyPr/>
          <a:lstStyle/>
          <a:p>
            <a:r>
              <a:rPr lang="en-US" dirty="0"/>
              <a:t>120 </a:t>
            </a:r>
            <a:r>
              <a:rPr lang="en-US" dirty="0" smtClean="0"/>
              <a:t>access</a:t>
            </a:r>
            <a:r>
              <a:rPr lang="en-US" dirty="0"/>
              <a:t>, </a:t>
            </a:r>
            <a:r>
              <a:rPr lang="en-US" dirty="0" smtClean="0"/>
              <a:t>affordability</a:t>
            </a:r>
            <a:r>
              <a:rPr lang="en-US" dirty="0"/>
              <a:t>, and </a:t>
            </a:r>
            <a:r>
              <a:rPr lang="en-US" dirty="0" smtClean="0"/>
              <a:t>inappropriate care (AAIC) measures</a:t>
            </a:r>
          </a:p>
          <a:p>
            <a:pPr lvl="1"/>
            <a:r>
              <a:rPr lang="en-US" dirty="0" smtClean="0"/>
              <a:t>Only 4% were modified </a:t>
            </a:r>
          </a:p>
          <a:p>
            <a:pPr marL="457200" lvl="1" indent="0">
              <a:buNone/>
            </a:pPr>
            <a:endParaRPr lang="en-US" dirty="0"/>
          </a:p>
          <a:p>
            <a:r>
              <a:rPr lang="en-US" dirty="0" smtClean="0"/>
              <a:t>55 distinct measures</a:t>
            </a:r>
          </a:p>
        </p:txBody>
      </p:sp>
      <p:sp>
        <p:nvSpPr>
          <p:cNvPr id="4" name="Slide Number Placeholder 3"/>
          <p:cNvSpPr>
            <a:spLocks noGrp="1"/>
          </p:cNvSpPr>
          <p:nvPr>
            <p:ph type="sldNum" sz="quarter" idx="10"/>
          </p:nvPr>
        </p:nvSpPr>
        <p:spPr/>
        <p:txBody>
          <a:bodyPr/>
          <a:lstStyle/>
          <a:p>
            <a:fld id="{6CDFDD91-9DC5-443A-B5D4-A4D827708E68}" type="slidenum">
              <a:rPr lang="en-US" smtClean="0"/>
              <a:pPr/>
              <a:t>106</a:t>
            </a:fld>
            <a:endParaRPr lang="en-US" dirty="0"/>
          </a:p>
        </p:txBody>
      </p:sp>
    </p:spTree>
    <p:extLst>
      <p:ext uri="{BB962C8B-B14F-4D97-AF65-F5344CB8AC3E}">
        <p14:creationId xmlns:p14="http://schemas.microsoft.com/office/powerpoint/2010/main" val="217779153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1143000"/>
          </a:xfrm>
        </p:spPr>
        <p:txBody>
          <a:bodyPr/>
          <a:lstStyle/>
          <a:p>
            <a:r>
              <a:rPr lang="en-US" dirty="0" smtClean="0"/>
              <a:t>AAIC:</a:t>
            </a:r>
            <a:r>
              <a:rPr lang="en-US" dirty="0"/>
              <a:t> </a:t>
            </a:r>
            <a:r>
              <a:rPr lang="en-US" dirty="0" smtClean="0"/>
              <a:t>Many measures used by only one program</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107</a:t>
            </a:fld>
            <a:endParaRPr lang="en-US" dirty="0"/>
          </a:p>
        </p:txBody>
      </p:sp>
      <p:graphicFrame>
        <p:nvGraphicFramePr>
          <p:cNvPr id="9" name="Chart 8"/>
          <p:cNvGraphicFramePr/>
          <p:nvPr>
            <p:extLst>
              <p:ext uri="{D42A27DB-BD31-4B8C-83A1-F6EECF244321}">
                <p14:modId xmlns:p14="http://schemas.microsoft.com/office/powerpoint/2010/main" val="4219019992"/>
              </p:ext>
            </p:extLst>
          </p:nvPr>
        </p:nvGraphicFramePr>
        <p:xfrm>
          <a:off x="152400" y="1066800"/>
          <a:ext cx="8991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2133600" y="5181600"/>
            <a:ext cx="4851399" cy="923330"/>
          </a:xfrm>
          <a:prstGeom prst="rect">
            <a:avLst/>
          </a:prstGeom>
          <a:noFill/>
        </p:spPr>
        <p:txBody>
          <a:bodyPr wrap="square" rtlCol="0">
            <a:spAutoFit/>
          </a:bodyPr>
          <a:lstStyle/>
          <a:p>
            <a:pPr algn="ctr"/>
            <a:r>
              <a:rPr lang="en-US" dirty="0" smtClean="0"/>
              <a:t>Number of distinct AAIC measures shared by multiple measure sets</a:t>
            </a:r>
          </a:p>
          <a:p>
            <a:pPr algn="ctr"/>
            <a:r>
              <a:rPr lang="en-US" i="1" dirty="0" smtClean="0"/>
              <a:t>n = 55</a:t>
            </a:r>
            <a:endParaRPr lang="en-US" i="1" dirty="0"/>
          </a:p>
        </p:txBody>
      </p:sp>
      <p:cxnSp>
        <p:nvCxnSpPr>
          <p:cNvPr id="18" name="Straight Connector 17"/>
          <p:cNvCxnSpPr/>
          <p:nvPr/>
        </p:nvCxnSpPr>
        <p:spPr bwMode="auto">
          <a:xfrm flipH="1">
            <a:off x="2590800"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2204935755"/>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1143000"/>
          </a:xfrm>
        </p:spPr>
        <p:txBody>
          <a:bodyPr/>
          <a:lstStyle/>
          <a:p>
            <a:r>
              <a:rPr lang="en-US" dirty="0" smtClean="0"/>
              <a:t>AAIC: Exactly half of the measures are NQF 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7607357"/>
              </p:ext>
            </p:extLst>
          </p:nvPr>
        </p:nvGraphicFramePr>
        <p:xfrm>
          <a:off x="139699" y="762000"/>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108</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total AAIC measures that are NQF-endorsed</a:t>
            </a:r>
          </a:p>
          <a:p>
            <a:pPr algn="ctr"/>
            <a:r>
              <a:rPr lang="en-US" i="1" dirty="0" smtClean="0"/>
              <a:t>n = 120</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3543898491"/>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1143000"/>
          </a:xfrm>
        </p:spPr>
        <p:txBody>
          <a:bodyPr/>
          <a:lstStyle/>
          <a:p>
            <a:r>
              <a:rPr lang="en-US" dirty="0" smtClean="0"/>
              <a:t>AAIC: …but most of the distinct measures are not 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49060027"/>
              </p:ext>
            </p:extLst>
          </p:nvPr>
        </p:nvGraphicFramePr>
        <p:xfrm>
          <a:off x="139699" y="762000"/>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109</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distinct AAIC measures that are NQF-endorsed</a:t>
            </a:r>
          </a:p>
          <a:p>
            <a:pPr algn="ctr"/>
            <a:r>
              <a:rPr lang="en-US" i="1" dirty="0" smtClean="0"/>
              <a:t>n =55</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31589727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Overview of measure sets</a:t>
            </a:r>
            <a:endParaRPr lang="en-US" dirty="0"/>
          </a:p>
        </p:txBody>
      </p:sp>
      <p:sp>
        <p:nvSpPr>
          <p:cNvPr id="3" name="Content Placeholder 2"/>
          <p:cNvSpPr>
            <a:spLocks noGrp="1"/>
          </p:cNvSpPr>
          <p:nvPr>
            <p:ph idx="1"/>
          </p:nvPr>
        </p:nvSpPr>
        <p:spPr/>
        <p:txBody>
          <a:bodyPr/>
          <a:lstStyle/>
          <a:p>
            <a:r>
              <a:rPr lang="en-US" b="1" dirty="0" smtClean="0"/>
              <a:t>Goal: </a:t>
            </a:r>
            <a:r>
              <a:rPr lang="en-US" dirty="0" smtClean="0"/>
              <a:t>provide </a:t>
            </a:r>
            <a:r>
              <a:rPr lang="en-US" dirty="0"/>
              <a:t>some basic summary information to describe the group of measures sets and answer </a:t>
            </a:r>
            <a:r>
              <a:rPr lang="en-US" dirty="0" smtClean="0"/>
              <a:t>the following questions:</a:t>
            </a:r>
            <a:endParaRPr lang="en-US" dirty="0"/>
          </a:p>
          <a:p>
            <a:pPr marL="914400" lvl="1" indent="-457200">
              <a:buFont typeface="+mj-lt"/>
              <a:buAutoNum type="arabicPeriod"/>
            </a:pPr>
            <a:r>
              <a:rPr lang="en-US" dirty="0" smtClean="0"/>
              <a:t>How many measures are included across the measure sets?</a:t>
            </a:r>
          </a:p>
          <a:p>
            <a:pPr marL="914400" lvl="1" indent="-457200">
              <a:buFont typeface="+mj-lt"/>
              <a:buAutoNum type="arabicPeriod"/>
            </a:pPr>
            <a:r>
              <a:rPr lang="en-US" dirty="0" smtClean="0"/>
              <a:t>How many measures are included in the average measure set? </a:t>
            </a:r>
            <a:endParaRPr lang="en-US" dirty="0"/>
          </a:p>
          <a:p>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11</a:t>
            </a:fld>
            <a:endParaRPr lang="en-US" dirty="0"/>
          </a:p>
        </p:txBody>
      </p:sp>
    </p:spTree>
    <p:extLst>
      <p:ext uri="{BB962C8B-B14F-4D97-AF65-F5344CB8AC3E}">
        <p14:creationId xmlns:p14="http://schemas.microsoft.com/office/powerpoint/2010/main" val="3710483755"/>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frequently used AAIC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144743594"/>
              </p:ext>
            </p:extLst>
          </p:nvPr>
        </p:nvGraphicFramePr>
        <p:xfrm>
          <a:off x="228600" y="1066800"/>
          <a:ext cx="8610602" cy="5140960"/>
        </p:xfrm>
        <a:graphic>
          <a:graphicData uri="http://schemas.openxmlformats.org/drawingml/2006/table">
            <a:tbl>
              <a:tblPr firstRow="1" bandRow="1">
                <a:tableStyleId>{5C22544A-7EE6-4342-B048-85BDC9FD1C3A}</a:tableStyleId>
              </a:tblPr>
              <a:tblGrid>
                <a:gridCol w="1240510"/>
                <a:gridCol w="4920523"/>
                <a:gridCol w="1535167"/>
                <a:gridCol w="914402"/>
              </a:tblGrid>
              <a:tr h="685800">
                <a:tc>
                  <a:txBody>
                    <a:bodyPr/>
                    <a:lstStyle/>
                    <a:p>
                      <a:r>
                        <a:rPr lang="en-US" sz="1400" dirty="0" smtClean="0">
                          <a:solidFill>
                            <a:schemeClr val="tx1"/>
                          </a:solidFill>
                        </a:rPr>
                        <a:t>#</a:t>
                      </a:r>
                      <a:r>
                        <a:rPr lang="en-US" sz="1400" baseline="0" dirty="0" smtClean="0">
                          <a:solidFill>
                            <a:schemeClr val="tx1"/>
                          </a:solidFill>
                        </a:rPr>
                        <a:t> p</a:t>
                      </a:r>
                      <a:r>
                        <a:rPr lang="en-US" sz="1400" dirty="0" smtClean="0">
                          <a:solidFill>
                            <a:schemeClr val="tx1"/>
                          </a:solidFill>
                        </a:rPr>
                        <a:t>rograms modifying the measure</a:t>
                      </a:r>
                      <a:endParaRPr lang="en-US" sz="1400" dirty="0">
                        <a:solidFill>
                          <a:schemeClr val="tx1"/>
                        </a:solidFill>
                      </a:endParaRPr>
                    </a:p>
                  </a:txBody>
                  <a:tcPr/>
                </a:tc>
                <a:tc>
                  <a:txBody>
                    <a:bodyPr/>
                    <a:lstStyle/>
                    <a:p>
                      <a:r>
                        <a:rPr lang="en-US" sz="1400" dirty="0" smtClean="0">
                          <a:solidFill>
                            <a:schemeClr val="tx1"/>
                          </a:solidFill>
                        </a:rPr>
                        <a:t>Measure</a:t>
                      </a:r>
                      <a:r>
                        <a:rPr lang="en-US" sz="1400" baseline="0" dirty="0" smtClean="0">
                          <a:solidFill>
                            <a:schemeClr val="tx1"/>
                          </a:solidFill>
                        </a:rPr>
                        <a:t> Name</a:t>
                      </a:r>
                      <a:endParaRPr lang="en-US" sz="1400" dirty="0">
                        <a:solidFill>
                          <a:schemeClr val="tx1"/>
                        </a:solidFill>
                      </a:endParaRPr>
                    </a:p>
                  </a:txBody>
                  <a:tcPr/>
                </a:tc>
                <a:tc>
                  <a:txBody>
                    <a:bodyPr/>
                    <a:lstStyle/>
                    <a:p>
                      <a:r>
                        <a:rPr lang="en-US" sz="1400" dirty="0" smtClean="0">
                          <a:solidFill>
                            <a:schemeClr val="tx1"/>
                          </a:solidFill>
                        </a:rPr>
                        <a:t>Steward</a:t>
                      </a:r>
                      <a:endParaRPr lang="en-US" sz="1400" dirty="0">
                        <a:solidFill>
                          <a:schemeClr val="tx1"/>
                        </a:solidFill>
                      </a:endParaRPr>
                    </a:p>
                  </a:txBody>
                  <a:tcPr/>
                </a:tc>
                <a:tc>
                  <a:txBody>
                    <a:bodyPr/>
                    <a:lstStyle/>
                    <a:p>
                      <a:r>
                        <a:rPr lang="en-US" sz="1400" dirty="0" smtClean="0">
                          <a:solidFill>
                            <a:schemeClr val="tx1"/>
                          </a:solidFill>
                        </a:rPr>
                        <a:t>NQF #</a:t>
                      </a:r>
                      <a:endParaRPr lang="en-US" sz="1400" dirty="0">
                        <a:solidFill>
                          <a:schemeClr val="tx1"/>
                        </a:solidFill>
                      </a:endParaRPr>
                    </a:p>
                  </a:txBody>
                  <a:tcPr/>
                </a:tc>
              </a:tr>
              <a:tr h="370840">
                <a:tc>
                  <a:txBody>
                    <a:bodyPr/>
                    <a:lstStyle/>
                    <a:p>
                      <a:pPr algn="ctr" fontAlgn="ctr"/>
                      <a:r>
                        <a:rPr lang="en-US" sz="1600" b="0" i="0" u="none" strike="noStrike" dirty="0">
                          <a:solidFill>
                            <a:srgbClr val="000000"/>
                          </a:solidFill>
                          <a:effectLst/>
                          <a:latin typeface="+mn-lt"/>
                        </a:rPr>
                        <a:t>12</a:t>
                      </a:r>
                    </a:p>
                  </a:txBody>
                  <a:tcPr marL="0" marR="0" marT="0" marB="0" anchor="ctr"/>
                </a:tc>
                <a:tc>
                  <a:txBody>
                    <a:bodyPr/>
                    <a:lstStyle/>
                    <a:p>
                      <a:pPr algn="l" fontAlgn="t"/>
                      <a:r>
                        <a:rPr lang="en-US" sz="1600" b="0" i="0" u="none" strike="noStrike" dirty="0">
                          <a:solidFill>
                            <a:srgbClr val="000000"/>
                          </a:solidFill>
                          <a:effectLst/>
                          <a:latin typeface="+mn-lt"/>
                        </a:rPr>
                        <a:t>Appropriate Testing for Children With Pharyngitis</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2</a:t>
                      </a:r>
                    </a:p>
                  </a:txBody>
                  <a:tcPr marL="0" marR="0" marT="0" marB="0" anchor="ctr"/>
                </a:tc>
              </a:tr>
              <a:tr h="213360">
                <a:tc>
                  <a:txBody>
                    <a:bodyPr/>
                    <a:lstStyle/>
                    <a:p>
                      <a:pPr algn="ctr" fontAlgn="ctr"/>
                      <a:r>
                        <a:rPr lang="en-US" sz="1600" b="0" i="0" u="none" strike="noStrike" dirty="0">
                          <a:solidFill>
                            <a:srgbClr val="000000"/>
                          </a:solidFill>
                          <a:effectLst/>
                          <a:latin typeface="+mn-lt"/>
                        </a:rPr>
                        <a:t>11</a:t>
                      </a:r>
                    </a:p>
                  </a:txBody>
                  <a:tcPr marL="0" marR="0" marT="0" marB="0" anchor="ctr"/>
                </a:tc>
                <a:tc>
                  <a:txBody>
                    <a:bodyPr/>
                    <a:lstStyle/>
                    <a:p>
                      <a:pPr algn="l" fontAlgn="t"/>
                      <a:r>
                        <a:rPr lang="en-US" sz="1600" b="0" i="0" u="none" strike="noStrike" dirty="0">
                          <a:solidFill>
                            <a:srgbClr val="000000"/>
                          </a:solidFill>
                          <a:effectLst/>
                          <a:latin typeface="+mn-lt"/>
                        </a:rPr>
                        <a:t>Avoidance of Antibiotic Treatment in Adults with Acute Bronchitis</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58</a:t>
                      </a:r>
                    </a:p>
                  </a:txBody>
                  <a:tcPr marL="0" marR="0" marT="0" marB="0" anchor="ctr"/>
                </a:tc>
              </a:tr>
              <a:tr h="370840">
                <a:tc>
                  <a:txBody>
                    <a:bodyPr/>
                    <a:lstStyle/>
                    <a:p>
                      <a:pPr algn="ctr" fontAlgn="ctr"/>
                      <a:r>
                        <a:rPr lang="en-US" sz="1600" b="0" i="0" u="none" strike="noStrike" dirty="0">
                          <a:solidFill>
                            <a:srgbClr val="000000"/>
                          </a:solidFill>
                          <a:effectLst/>
                          <a:latin typeface="+mn-lt"/>
                        </a:rPr>
                        <a:t>10</a:t>
                      </a:r>
                    </a:p>
                  </a:txBody>
                  <a:tcPr marL="0" marR="0" marT="0" marB="0" anchor="ctr"/>
                </a:tc>
                <a:tc>
                  <a:txBody>
                    <a:bodyPr/>
                    <a:lstStyle/>
                    <a:p>
                      <a:pPr algn="l" fontAlgn="t"/>
                      <a:r>
                        <a:rPr lang="en-US" sz="1600" b="0" i="0" u="none" strike="noStrike" dirty="0">
                          <a:solidFill>
                            <a:srgbClr val="000000"/>
                          </a:solidFill>
                          <a:effectLst/>
                          <a:latin typeface="+mn-lt"/>
                        </a:rPr>
                        <a:t>Appropriate Treatment for Children with Upper Respiratory Infections</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69</a:t>
                      </a:r>
                    </a:p>
                  </a:txBody>
                  <a:tcPr marL="0" marR="0" marT="0" marB="0" anchor="ctr"/>
                </a:tc>
              </a:tr>
              <a:tr h="370840">
                <a:tc>
                  <a:txBody>
                    <a:bodyPr/>
                    <a:lstStyle/>
                    <a:p>
                      <a:pPr algn="ctr" fontAlgn="ctr"/>
                      <a:r>
                        <a:rPr lang="en-US" sz="1600" b="0" i="0" u="none" strike="noStrike" dirty="0">
                          <a:solidFill>
                            <a:srgbClr val="000000"/>
                          </a:solidFill>
                          <a:effectLst/>
                          <a:latin typeface="+mn-lt"/>
                        </a:rPr>
                        <a:t>7</a:t>
                      </a:r>
                    </a:p>
                  </a:txBody>
                  <a:tcPr marL="0" marR="0" marT="0" marB="0" anchor="ctr"/>
                </a:tc>
                <a:tc>
                  <a:txBody>
                    <a:bodyPr/>
                    <a:lstStyle/>
                    <a:p>
                      <a:pPr algn="l" fontAlgn="t"/>
                      <a:r>
                        <a:rPr lang="en-US" sz="1600" b="0" i="0" u="none" strike="noStrike" dirty="0">
                          <a:solidFill>
                            <a:srgbClr val="000000"/>
                          </a:solidFill>
                          <a:effectLst/>
                          <a:latin typeface="+mn-lt"/>
                        </a:rPr>
                        <a:t>Child and Adolescent Access to Primary Care Practitioners (12-14, 25mo-6yr, 7-11, 12-19)  HEDIS</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NA</a:t>
                      </a:r>
                    </a:p>
                  </a:txBody>
                  <a:tcPr marL="0" marR="0" marT="0" marB="0" anchor="ctr"/>
                </a:tc>
              </a:tr>
              <a:tr h="370840">
                <a:tc>
                  <a:txBody>
                    <a:bodyPr/>
                    <a:lstStyle/>
                    <a:p>
                      <a:pPr algn="ctr" fontAlgn="ctr"/>
                      <a:r>
                        <a:rPr lang="en-US" sz="1600" b="0" i="0" u="none" strike="noStrike" dirty="0">
                          <a:solidFill>
                            <a:srgbClr val="000000"/>
                          </a:solidFill>
                          <a:effectLst/>
                          <a:latin typeface="+mn-lt"/>
                        </a:rPr>
                        <a:t>7</a:t>
                      </a:r>
                    </a:p>
                  </a:txBody>
                  <a:tcPr marL="0" marR="0" marT="0" marB="0" anchor="ctr"/>
                </a:tc>
                <a:tc>
                  <a:txBody>
                    <a:bodyPr/>
                    <a:lstStyle/>
                    <a:p>
                      <a:pPr algn="l" fontAlgn="t"/>
                      <a:r>
                        <a:rPr lang="en-US" sz="1600" b="0" i="0" u="none" strike="noStrike" dirty="0">
                          <a:solidFill>
                            <a:srgbClr val="000000"/>
                          </a:solidFill>
                          <a:effectLst/>
                          <a:latin typeface="+mn-lt"/>
                        </a:rPr>
                        <a:t>Use of Imaging Studies for Low Back Pain</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52</a:t>
                      </a:r>
                    </a:p>
                  </a:txBody>
                  <a:tcPr marL="0" marR="0" marT="0" marB="0" anchor="ctr"/>
                </a:tc>
              </a:tr>
              <a:tr h="370840">
                <a:tc>
                  <a:txBody>
                    <a:bodyPr/>
                    <a:lstStyle/>
                    <a:p>
                      <a:pPr algn="ctr" fontAlgn="ctr"/>
                      <a:r>
                        <a:rPr lang="en-US" sz="1600" b="0" i="0" u="none" strike="noStrike" dirty="0">
                          <a:solidFill>
                            <a:srgbClr val="000000"/>
                          </a:solidFill>
                          <a:effectLst/>
                          <a:latin typeface="+mn-lt"/>
                        </a:rPr>
                        <a:t>6</a:t>
                      </a:r>
                    </a:p>
                  </a:txBody>
                  <a:tcPr marL="0" marR="0" marT="0" marB="0" anchor="ctr"/>
                </a:tc>
                <a:tc>
                  <a:txBody>
                    <a:bodyPr/>
                    <a:lstStyle/>
                    <a:p>
                      <a:pPr algn="l" fontAlgn="t"/>
                      <a:r>
                        <a:rPr lang="en-US" sz="1600" b="0" i="0" u="none" strike="noStrike" dirty="0">
                          <a:solidFill>
                            <a:srgbClr val="000000"/>
                          </a:solidFill>
                          <a:effectLst/>
                          <a:latin typeface="+mn-lt"/>
                        </a:rPr>
                        <a:t>Adult Access to Preventive/Ambulatory Health Services</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NA</a:t>
                      </a:r>
                    </a:p>
                  </a:txBody>
                  <a:tcPr marL="0" marR="0" marT="0" marB="0" anchor="ctr"/>
                </a:tc>
              </a:tr>
              <a:tr h="370840">
                <a:tc>
                  <a:txBody>
                    <a:bodyPr/>
                    <a:lstStyle/>
                    <a:p>
                      <a:pPr algn="ctr" fontAlgn="ctr"/>
                      <a:r>
                        <a:rPr lang="en-US" sz="1600" b="0" i="0" u="none" strike="noStrike" dirty="0">
                          <a:solidFill>
                            <a:srgbClr val="000000"/>
                          </a:solidFill>
                          <a:effectLst/>
                          <a:latin typeface="+mn-lt"/>
                        </a:rPr>
                        <a:t>6</a:t>
                      </a:r>
                    </a:p>
                  </a:txBody>
                  <a:tcPr marL="0" marR="0" marT="0" marB="0" anchor="ctr"/>
                </a:tc>
                <a:tc>
                  <a:txBody>
                    <a:bodyPr/>
                    <a:lstStyle/>
                    <a:p>
                      <a:pPr algn="l" fontAlgn="t"/>
                      <a:r>
                        <a:rPr lang="en-US" sz="1600" b="0" i="0" u="none" strike="noStrike" dirty="0">
                          <a:solidFill>
                            <a:srgbClr val="000000"/>
                          </a:solidFill>
                          <a:effectLst/>
                          <a:latin typeface="+mn-lt"/>
                        </a:rPr>
                        <a:t>Use of Spirometry Testing in the Assessment and Diagnosis of COPD</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577</a:t>
                      </a:r>
                    </a:p>
                  </a:txBody>
                  <a:tcPr marL="0" marR="0" marT="0" marB="0" anchor="ctr"/>
                </a:tc>
              </a:tr>
              <a:tr h="370840">
                <a:tc>
                  <a:txBody>
                    <a:bodyPr/>
                    <a:lstStyle/>
                    <a:p>
                      <a:pPr algn="ctr" fontAlgn="ctr"/>
                      <a:r>
                        <a:rPr lang="en-US" sz="1600" b="0" i="0" u="none" strike="noStrike" dirty="0">
                          <a:solidFill>
                            <a:srgbClr val="000000"/>
                          </a:solidFill>
                          <a:effectLst/>
                          <a:latin typeface="+mn-lt"/>
                        </a:rPr>
                        <a:t>4</a:t>
                      </a:r>
                    </a:p>
                  </a:txBody>
                  <a:tcPr marL="0" marR="0" marT="0" marB="0" anchor="ctr"/>
                </a:tc>
                <a:tc>
                  <a:txBody>
                    <a:bodyPr/>
                    <a:lstStyle/>
                    <a:p>
                      <a:pPr algn="l" fontAlgn="t"/>
                      <a:r>
                        <a:rPr lang="en-US" sz="1600" b="0" i="0" u="none" strike="noStrike" dirty="0">
                          <a:solidFill>
                            <a:srgbClr val="000000"/>
                          </a:solidFill>
                          <a:effectLst/>
                          <a:latin typeface="+mn-lt"/>
                        </a:rPr>
                        <a:t>PC-01 Elective Delivery</a:t>
                      </a:r>
                    </a:p>
                  </a:txBody>
                  <a:tcPr marL="0" marR="0" marT="0" marB="0" anchor="ctr"/>
                </a:tc>
                <a:tc>
                  <a:txBody>
                    <a:bodyPr/>
                    <a:lstStyle/>
                    <a:p>
                      <a:pPr algn="l" fontAlgn="t"/>
                      <a:r>
                        <a:rPr lang="en-US" sz="1600" b="0" i="0" u="none" strike="noStrike" dirty="0">
                          <a:solidFill>
                            <a:srgbClr val="000000"/>
                          </a:solidFill>
                          <a:effectLst/>
                          <a:latin typeface="+mn-lt"/>
                        </a:rPr>
                        <a:t>The Joint Commission</a:t>
                      </a:r>
                    </a:p>
                  </a:txBody>
                  <a:tcPr marL="0" marR="0" marT="0" marB="0" anchor="ctr"/>
                </a:tc>
                <a:tc>
                  <a:txBody>
                    <a:bodyPr/>
                    <a:lstStyle/>
                    <a:p>
                      <a:pPr algn="ctr" fontAlgn="t"/>
                      <a:r>
                        <a:rPr lang="en-US" sz="1600" b="0" i="0" u="none" strike="noStrike" dirty="0">
                          <a:solidFill>
                            <a:srgbClr val="000000"/>
                          </a:solidFill>
                          <a:effectLst/>
                          <a:latin typeface="+mn-lt"/>
                        </a:rPr>
                        <a:t>469</a:t>
                      </a:r>
                    </a:p>
                  </a:txBody>
                  <a:tcPr marL="0" marR="0" marT="0" marB="0" anchor="ctr"/>
                </a:tc>
              </a:tr>
              <a:tr h="370840">
                <a:tc>
                  <a:txBody>
                    <a:bodyPr/>
                    <a:lstStyle/>
                    <a:p>
                      <a:pPr algn="ctr" fontAlgn="ctr"/>
                      <a:r>
                        <a:rPr lang="en-US" sz="1600" b="0" i="0" u="none" strike="noStrike" dirty="0">
                          <a:solidFill>
                            <a:srgbClr val="000000"/>
                          </a:solidFill>
                          <a:effectLst/>
                          <a:latin typeface="+mn-lt"/>
                        </a:rPr>
                        <a:t>3</a:t>
                      </a:r>
                    </a:p>
                  </a:txBody>
                  <a:tcPr marL="0" marR="0" marT="0" marB="0" anchor="ctr"/>
                </a:tc>
                <a:tc>
                  <a:txBody>
                    <a:bodyPr/>
                    <a:lstStyle/>
                    <a:p>
                      <a:pPr algn="l" fontAlgn="t"/>
                      <a:r>
                        <a:rPr lang="en-US" sz="1600" b="0" i="0" u="none" strike="noStrike" dirty="0">
                          <a:solidFill>
                            <a:srgbClr val="000000"/>
                          </a:solidFill>
                          <a:effectLst/>
                          <a:latin typeface="+mn-lt"/>
                        </a:rPr>
                        <a:t>Cesarean Rate for Low-Risk First Birth Women</a:t>
                      </a:r>
                    </a:p>
                  </a:txBody>
                  <a:tcPr marL="0" marR="0" marT="0" marB="0" anchor="ctr"/>
                </a:tc>
                <a:tc>
                  <a:txBody>
                    <a:bodyPr/>
                    <a:lstStyle/>
                    <a:p>
                      <a:pPr algn="l" fontAlgn="t"/>
                      <a:r>
                        <a:rPr lang="en-US" sz="1600" b="0" i="0" u="none" strike="noStrike" dirty="0">
                          <a:solidFill>
                            <a:srgbClr val="000000"/>
                          </a:solidFill>
                          <a:effectLst/>
                          <a:latin typeface="+mn-lt"/>
                        </a:rPr>
                        <a:t>AHRQ/CHIRPA</a:t>
                      </a:r>
                    </a:p>
                  </a:txBody>
                  <a:tcPr marL="0" marR="0" marT="0" marB="0" anchor="ctr"/>
                </a:tc>
                <a:tc>
                  <a:txBody>
                    <a:bodyPr/>
                    <a:lstStyle/>
                    <a:p>
                      <a:pPr algn="ctr" fontAlgn="t"/>
                      <a:r>
                        <a:rPr lang="en-US" sz="1600" b="0" i="0" u="none" strike="noStrike" dirty="0">
                          <a:solidFill>
                            <a:srgbClr val="000000"/>
                          </a:solidFill>
                          <a:effectLst/>
                          <a:latin typeface="+mn-lt"/>
                        </a:rPr>
                        <a:t>NA</a:t>
                      </a:r>
                    </a:p>
                  </a:txBody>
                  <a:tcPr marL="0" marR="0" marT="0" marB="0" anchor="ctr"/>
                </a:tc>
              </a:tr>
              <a:tr h="370840">
                <a:tc>
                  <a:txBody>
                    <a:bodyPr/>
                    <a:lstStyle/>
                    <a:p>
                      <a:pPr algn="ctr" fontAlgn="ctr"/>
                      <a:r>
                        <a:rPr lang="en-US" sz="1600" b="0" i="0" u="none" strike="noStrike" dirty="0">
                          <a:solidFill>
                            <a:srgbClr val="000000"/>
                          </a:solidFill>
                          <a:effectLst/>
                          <a:latin typeface="+mn-lt"/>
                        </a:rPr>
                        <a:t>3</a:t>
                      </a:r>
                    </a:p>
                  </a:txBody>
                  <a:tcPr marL="0" marR="0" marT="0" marB="0" anchor="ctr"/>
                </a:tc>
                <a:tc>
                  <a:txBody>
                    <a:bodyPr/>
                    <a:lstStyle/>
                    <a:p>
                      <a:pPr algn="l" fontAlgn="t"/>
                      <a:r>
                        <a:rPr lang="en-US" sz="1600" b="0" i="0" u="none" strike="noStrike" dirty="0">
                          <a:solidFill>
                            <a:srgbClr val="000000"/>
                          </a:solidFill>
                          <a:effectLst/>
                          <a:latin typeface="+mn-lt"/>
                        </a:rPr>
                        <a:t>Third </a:t>
                      </a:r>
                      <a:r>
                        <a:rPr lang="en-US" sz="1600" b="0" i="0" u="none" strike="noStrike" dirty="0" smtClean="0">
                          <a:solidFill>
                            <a:srgbClr val="000000"/>
                          </a:solidFill>
                          <a:effectLst/>
                          <a:latin typeface="+mn-lt"/>
                        </a:rPr>
                        <a:t>Next </a:t>
                      </a:r>
                      <a:r>
                        <a:rPr lang="en-US" sz="1600" b="0" i="0" u="none" strike="noStrike" dirty="0">
                          <a:solidFill>
                            <a:srgbClr val="000000"/>
                          </a:solidFill>
                          <a:effectLst/>
                          <a:latin typeface="+mn-lt"/>
                        </a:rPr>
                        <a:t>A</a:t>
                      </a:r>
                      <a:r>
                        <a:rPr lang="en-US" sz="1600" b="0" i="0" u="none" strike="noStrike" dirty="0" smtClean="0">
                          <a:solidFill>
                            <a:srgbClr val="000000"/>
                          </a:solidFill>
                          <a:effectLst/>
                          <a:latin typeface="+mn-lt"/>
                        </a:rPr>
                        <a:t>vailable </a:t>
                      </a:r>
                      <a:r>
                        <a:rPr lang="en-US" sz="1600" b="0" i="0" u="none" strike="noStrike" dirty="0">
                          <a:solidFill>
                            <a:srgbClr val="000000"/>
                          </a:solidFill>
                          <a:effectLst/>
                          <a:latin typeface="+mn-lt"/>
                        </a:rPr>
                        <a:t>A</a:t>
                      </a:r>
                      <a:r>
                        <a:rPr lang="en-US" sz="1600" b="0" i="0" u="none" strike="noStrike" dirty="0" smtClean="0">
                          <a:solidFill>
                            <a:srgbClr val="000000"/>
                          </a:solidFill>
                          <a:effectLst/>
                          <a:latin typeface="+mn-lt"/>
                        </a:rPr>
                        <a:t>ppointment</a:t>
                      </a:r>
                      <a:endParaRPr lang="en-US" sz="1600" b="0" i="0" u="none" strike="noStrike" dirty="0">
                        <a:solidFill>
                          <a:srgbClr val="000000"/>
                        </a:solidFill>
                        <a:effectLst/>
                        <a:latin typeface="+mn-lt"/>
                      </a:endParaRPr>
                    </a:p>
                  </a:txBody>
                  <a:tcPr marL="0" marR="0" marT="0" marB="0" anchor="ctr"/>
                </a:tc>
                <a:tc>
                  <a:txBody>
                    <a:bodyPr/>
                    <a:lstStyle/>
                    <a:p>
                      <a:pPr algn="l" fontAlgn="t"/>
                      <a:r>
                        <a:rPr lang="en-US" sz="1600" b="0" i="0" u="none" strike="noStrike" dirty="0">
                          <a:solidFill>
                            <a:srgbClr val="000000"/>
                          </a:solidFill>
                          <a:effectLst/>
                          <a:latin typeface="+mn-lt"/>
                        </a:rPr>
                        <a:t>NCQA </a:t>
                      </a:r>
                      <a:r>
                        <a:rPr lang="en-US" sz="1600" b="0" i="0" u="none" strike="noStrike" dirty="0" smtClean="0">
                          <a:solidFill>
                            <a:srgbClr val="000000"/>
                          </a:solidFill>
                          <a:effectLst/>
                          <a:latin typeface="+mn-lt"/>
                        </a:rPr>
                        <a:t>Standard</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NA</a:t>
                      </a:r>
                    </a:p>
                  </a:txBody>
                  <a:tcPr marL="0" marR="0" marT="0"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110</a:t>
            </a:fld>
            <a:endParaRPr lang="en-US" dirty="0"/>
          </a:p>
        </p:txBody>
      </p:sp>
    </p:spTree>
    <p:extLst>
      <p:ext uri="{BB962C8B-B14F-4D97-AF65-F5344CB8AC3E}">
        <p14:creationId xmlns:p14="http://schemas.microsoft.com/office/powerpoint/2010/main" val="2272863651"/>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Communication and </a:t>
            </a:r>
            <a:r>
              <a:rPr lang="en-US" dirty="0" smtClean="0"/>
              <a:t>care </a:t>
            </a:r>
            <a:r>
              <a:rPr lang="en-US" dirty="0"/>
              <a:t>c</a:t>
            </a:r>
            <a:r>
              <a:rPr lang="en-US" dirty="0" smtClean="0"/>
              <a:t>oordination</a:t>
            </a:r>
            <a:endParaRPr lang="en-US" dirty="0"/>
          </a:p>
        </p:txBody>
      </p:sp>
      <p:sp>
        <p:nvSpPr>
          <p:cNvPr id="3" name="Content Placeholder 2"/>
          <p:cNvSpPr>
            <a:spLocks noGrp="1"/>
          </p:cNvSpPr>
          <p:nvPr>
            <p:ph idx="1"/>
          </p:nvPr>
        </p:nvSpPr>
        <p:spPr/>
        <p:txBody>
          <a:bodyPr/>
          <a:lstStyle/>
          <a:p>
            <a:r>
              <a:rPr lang="en-US" dirty="0" smtClean="0"/>
              <a:t>32 communication </a:t>
            </a:r>
            <a:r>
              <a:rPr lang="en-US" dirty="0"/>
              <a:t>and </a:t>
            </a:r>
            <a:r>
              <a:rPr lang="en-US" dirty="0" smtClean="0"/>
              <a:t>care </a:t>
            </a:r>
            <a:r>
              <a:rPr lang="en-US" dirty="0"/>
              <a:t>c</a:t>
            </a:r>
            <a:r>
              <a:rPr lang="en-US" dirty="0" smtClean="0"/>
              <a:t>oordination measures</a:t>
            </a:r>
          </a:p>
          <a:p>
            <a:pPr lvl="1"/>
            <a:r>
              <a:rPr lang="en-US" dirty="0" smtClean="0"/>
              <a:t>None of the measures were modified </a:t>
            </a:r>
          </a:p>
          <a:p>
            <a:pPr marL="457200" lvl="1" indent="0">
              <a:buNone/>
            </a:pPr>
            <a:endParaRPr lang="en-US" dirty="0"/>
          </a:p>
          <a:p>
            <a:r>
              <a:rPr lang="en-US" dirty="0" smtClean="0"/>
              <a:t>26 distinct measures</a:t>
            </a:r>
          </a:p>
        </p:txBody>
      </p:sp>
      <p:sp>
        <p:nvSpPr>
          <p:cNvPr id="4" name="Slide Number Placeholder 3"/>
          <p:cNvSpPr>
            <a:spLocks noGrp="1"/>
          </p:cNvSpPr>
          <p:nvPr>
            <p:ph type="sldNum" sz="quarter" idx="10"/>
          </p:nvPr>
        </p:nvSpPr>
        <p:spPr/>
        <p:txBody>
          <a:bodyPr/>
          <a:lstStyle/>
          <a:p>
            <a:fld id="{6CDFDD91-9DC5-443A-B5D4-A4D827708E68}" type="slidenum">
              <a:rPr lang="en-US" smtClean="0"/>
              <a:pPr/>
              <a:t>111</a:t>
            </a:fld>
            <a:endParaRPr lang="en-US" dirty="0"/>
          </a:p>
        </p:txBody>
      </p:sp>
    </p:spTree>
    <p:extLst>
      <p:ext uri="{BB962C8B-B14F-4D97-AF65-F5344CB8AC3E}">
        <p14:creationId xmlns:p14="http://schemas.microsoft.com/office/powerpoint/2010/main" val="2513036000"/>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Most distinct measures used by only one program</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112</a:t>
            </a:fld>
            <a:endParaRPr lang="en-US" dirty="0"/>
          </a:p>
        </p:txBody>
      </p:sp>
      <p:graphicFrame>
        <p:nvGraphicFramePr>
          <p:cNvPr id="9" name="Chart 8"/>
          <p:cNvGraphicFramePr/>
          <p:nvPr>
            <p:extLst>
              <p:ext uri="{D42A27DB-BD31-4B8C-83A1-F6EECF244321}">
                <p14:modId xmlns:p14="http://schemas.microsoft.com/office/powerpoint/2010/main" val="1148033247"/>
              </p:ext>
            </p:extLst>
          </p:nvPr>
        </p:nvGraphicFramePr>
        <p:xfrm>
          <a:off x="152400" y="1066800"/>
          <a:ext cx="8991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2133600" y="5181600"/>
            <a:ext cx="4851399" cy="923330"/>
          </a:xfrm>
          <a:prstGeom prst="rect">
            <a:avLst/>
          </a:prstGeom>
          <a:noFill/>
        </p:spPr>
        <p:txBody>
          <a:bodyPr wrap="square" rtlCol="0">
            <a:spAutoFit/>
          </a:bodyPr>
          <a:lstStyle/>
          <a:p>
            <a:pPr algn="ctr"/>
            <a:r>
              <a:rPr lang="en-US" dirty="0" smtClean="0"/>
              <a:t>Number of distinct communication measures shared by multiple measure sets</a:t>
            </a:r>
          </a:p>
          <a:p>
            <a:pPr algn="ctr"/>
            <a:r>
              <a:rPr lang="en-US" i="1" dirty="0" smtClean="0"/>
              <a:t>n = 26</a:t>
            </a:r>
            <a:endParaRPr lang="en-US" i="1" dirty="0"/>
          </a:p>
        </p:txBody>
      </p:sp>
      <p:cxnSp>
        <p:nvCxnSpPr>
          <p:cNvPr id="18" name="Straight Connector 17"/>
          <p:cNvCxnSpPr/>
          <p:nvPr/>
        </p:nvCxnSpPr>
        <p:spPr bwMode="auto">
          <a:xfrm flipH="1">
            <a:off x="2590800"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1564224693"/>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1143000"/>
          </a:xfrm>
        </p:spPr>
        <p:txBody>
          <a:bodyPr/>
          <a:lstStyle/>
          <a:p>
            <a:r>
              <a:rPr lang="en-US" dirty="0" smtClean="0"/>
              <a:t>Communication: Most measures used are not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0306156"/>
              </p:ext>
            </p:extLst>
          </p:nvPr>
        </p:nvGraphicFramePr>
        <p:xfrm>
          <a:off x="139699" y="563265"/>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113</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total communication measures that are NQF-endorsed</a:t>
            </a:r>
          </a:p>
          <a:p>
            <a:pPr algn="ctr"/>
            <a:r>
              <a:rPr lang="en-US" i="1" dirty="0" smtClean="0"/>
              <a:t>n = 33</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4147315936"/>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1143000"/>
          </a:xfrm>
        </p:spPr>
        <p:txBody>
          <a:bodyPr/>
          <a:lstStyle/>
          <a:p>
            <a:r>
              <a:rPr lang="en-US" dirty="0" smtClean="0"/>
              <a:t>Communication: Most of the distinct measures are not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34846883"/>
              </p:ext>
            </p:extLst>
          </p:nvPr>
        </p:nvGraphicFramePr>
        <p:xfrm>
          <a:off x="139699" y="762000"/>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114</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distinct communication measures that are NQF-endorsed</a:t>
            </a:r>
          </a:p>
          <a:p>
            <a:pPr algn="ctr"/>
            <a:r>
              <a:rPr lang="en-US" i="1" dirty="0" smtClean="0"/>
              <a:t>n = 26</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1152467852"/>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measures shared across programs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76890773"/>
              </p:ext>
            </p:extLst>
          </p:nvPr>
        </p:nvGraphicFramePr>
        <p:xfrm>
          <a:off x="228600" y="1066800"/>
          <a:ext cx="8610602" cy="2834640"/>
        </p:xfrm>
        <a:graphic>
          <a:graphicData uri="http://schemas.openxmlformats.org/drawingml/2006/table">
            <a:tbl>
              <a:tblPr firstRow="1" bandRow="1">
                <a:tableStyleId>{5C22544A-7EE6-4342-B048-85BDC9FD1C3A}</a:tableStyleId>
              </a:tblPr>
              <a:tblGrid>
                <a:gridCol w="1240510"/>
                <a:gridCol w="4920523"/>
                <a:gridCol w="1535167"/>
                <a:gridCol w="914402"/>
              </a:tblGrid>
              <a:tr h="685800">
                <a:tc>
                  <a:txBody>
                    <a:bodyPr/>
                    <a:lstStyle/>
                    <a:p>
                      <a:r>
                        <a:rPr lang="en-US" sz="1400" dirty="0" smtClean="0">
                          <a:solidFill>
                            <a:schemeClr val="tx1"/>
                          </a:solidFill>
                        </a:rPr>
                        <a:t>#</a:t>
                      </a:r>
                      <a:r>
                        <a:rPr lang="en-US" sz="1400" baseline="0" dirty="0" smtClean="0">
                          <a:solidFill>
                            <a:schemeClr val="tx1"/>
                          </a:solidFill>
                        </a:rPr>
                        <a:t> p</a:t>
                      </a:r>
                      <a:r>
                        <a:rPr lang="en-US" sz="1400" dirty="0" smtClean="0">
                          <a:solidFill>
                            <a:schemeClr val="tx1"/>
                          </a:solidFill>
                        </a:rPr>
                        <a:t>rograms modifying the measure</a:t>
                      </a:r>
                      <a:endParaRPr lang="en-US" sz="1400" dirty="0">
                        <a:solidFill>
                          <a:schemeClr val="tx1"/>
                        </a:solidFill>
                      </a:endParaRPr>
                    </a:p>
                  </a:txBody>
                  <a:tcPr/>
                </a:tc>
                <a:tc>
                  <a:txBody>
                    <a:bodyPr/>
                    <a:lstStyle/>
                    <a:p>
                      <a:r>
                        <a:rPr lang="en-US" sz="1400" dirty="0" smtClean="0">
                          <a:solidFill>
                            <a:schemeClr val="tx1"/>
                          </a:solidFill>
                        </a:rPr>
                        <a:t>Measure</a:t>
                      </a:r>
                      <a:r>
                        <a:rPr lang="en-US" sz="1400" baseline="0" dirty="0" smtClean="0">
                          <a:solidFill>
                            <a:schemeClr val="tx1"/>
                          </a:solidFill>
                        </a:rPr>
                        <a:t> Name</a:t>
                      </a:r>
                      <a:endParaRPr lang="en-US" sz="1400" dirty="0">
                        <a:solidFill>
                          <a:schemeClr val="tx1"/>
                        </a:solidFill>
                      </a:endParaRPr>
                    </a:p>
                  </a:txBody>
                  <a:tcPr/>
                </a:tc>
                <a:tc>
                  <a:txBody>
                    <a:bodyPr/>
                    <a:lstStyle/>
                    <a:p>
                      <a:r>
                        <a:rPr lang="en-US" sz="1400" dirty="0" smtClean="0">
                          <a:solidFill>
                            <a:schemeClr val="tx1"/>
                          </a:solidFill>
                        </a:rPr>
                        <a:t>Steward</a:t>
                      </a:r>
                      <a:endParaRPr lang="en-US" sz="1400" dirty="0">
                        <a:solidFill>
                          <a:schemeClr val="tx1"/>
                        </a:solidFill>
                      </a:endParaRPr>
                    </a:p>
                  </a:txBody>
                  <a:tcPr/>
                </a:tc>
                <a:tc>
                  <a:txBody>
                    <a:bodyPr/>
                    <a:lstStyle/>
                    <a:p>
                      <a:r>
                        <a:rPr lang="en-US" sz="1400" dirty="0" smtClean="0">
                          <a:solidFill>
                            <a:schemeClr val="tx1"/>
                          </a:solidFill>
                        </a:rPr>
                        <a:t>NQF #</a:t>
                      </a:r>
                      <a:endParaRPr lang="en-US" sz="1400" dirty="0">
                        <a:solidFill>
                          <a:schemeClr val="tx1"/>
                        </a:solidFill>
                      </a:endParaRPr>
                    </a:p>
                  </a:txBody>
                  <a:tcPr/>
                </a:tc>
              </a:tr>
              <a:tr h="640080">
                <a:tc>
                  <a:txBody>
                    <a:bodyPr/>
                    <a:lstStyle/>
                    <a:p>
                      <a:pPr algn="ctr" fontAlgn="t"/>
                      <a:r>
                        <a:rPr lang="en-US" sz="1600" b="0" i="0" u="none" strike="noStrike" dirty="0">
                          <a:solidFill>
                            <a:srgbClr val="000000"/>
                          </a:solidFill>
                          <a:effectLst/>
                          <a:latin typeface="+mn-lt"/>
                        </a:rPr>
                        <a:t>4</a:t>
                      </a:r>
                    </a:p>
                  </a:txBody>
                  <a:tcPr marL="0" marR="0" marT="0" marB="0" anchor="ctr"/>
                </a:tc>
                <a:tc>
                  <a:txBody>
                    <a:bodyPr/>
                    <a:lstStyle/>
                    <a:p>
                      <a:pPr algn="l" fontAlgn="t"/>
                      <a:r>
                        <a:rPr lang="en-US" sz="1600" b="0" i="0" u="none" strike="noStrike" dirty="0">
                          <a:solidFill>
                            <a:srgbClr val="000000"/>
                          </a:solidFill>
                          <a:effectLst/>
                          <a:latin typeface="+mn-lt"/>
                        </a:rPr>
                        <a:t>Care Transition — Transition Record Transmitted to Health Care Professional</a:t>
                      </a:r>
                    </a:p>
                  </a:txBody>
                  <a:tcPr marL="0" marR="0" marT="0" marB="0" anchor="ctr"/>
                </a:tc>
                <a:tc>
                  <a:txBody>
                    <a:bodyPr/>
                    <a:lstStyle/>
                    <a:p>
                      <a:pPr algn="l" fontAlgn="t"/>
                      <a:r>
                        <a:rPr lang="en-US" sz="1600" b="0" i="0" u="none" strike="noStrike" dirty="0" smtClean="0">
                          <a:solidFill>
                            <a:srgbClr val="000000"/>
                          </a:solidFill>
                          <a:effectLst/>
                          <a:latin typeface="+mn-lt"/>
                        </a:rPr>
                        <a:t>AMA-PCPI</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648</a:t>
                      </a:r>
                    </a:p>
                  </a:txBody>
                  <a:tcPr marL="0" marR="0" marT="0" marB="0" anchor="ctr"/>
                </a:tc>
              </a:tr>
              <a:tr h="213360">
                <a:tc>
                  <a:txBody>
                    <a:bodyPr/>
                    <a:lstStyle/>
                    <a:p>
                      <a:pPr algn="ctr" fontAlgn="t"/>
                      <a:r>
                        <a:rPr lang="en-US" sz="1600" b="0" i="0" u="none" strike="noStrike" dirty="0">
                          <a:solidFill>
                            <a:srgbClr val="000000"/>
                          </a:solidFill>
                          <a:effectLst/>
                          <a:latin typeface="+mn-lt"/>
                        </a:rPr>
                        <a:t>2</a:t>
                      </a:r>
                    </a:p>
                  </a:txBody>
                  <a:tcPr marL="0" marR="0" marT="0" marB="0" anchor="ctr"/>
                </a:tc>
                <a:tc>
                  <a:txBody>
                    <a:bodyPr/>
                    <a:lstStyle/>
                    <a:p>
                      <a:pPr algn="l" fontAlgn="t"/>
                      <a:r>
                        <a:rPr lang="en-US" sz="1600" b="0" i="0" u="none" strike="noStrike" dirty="0">
                          <a:solidFill>
                            <a:srgbClr val="000000"/>
                          </a:solidFill>
                          <a:effectLst/>
                          <a:latin typeface="+mn-lt"/>
                        </a:rPr>
                        <a:t>3-Item Care Transition Measure (CTM-3)</a:t>
                      </a:r>
                    </a:p>
                  </a:txBody>
                  <a:tcPr marL="0" marR="0" marT="0" marB="0" anchor="ctr"/>
                </a:tc>
                <a:tc>
                  <a:txBody>
                    <a:bodyPr/>
                    <a:lstStyle/>
                    <a:p>
                      <a:pPr algn="l" fontAlgn="t"/>
                      <a:r>
                        <a:rPr lang="en-US" sz="1600" b="0" i="0" u="none" strike="noStrike" dirty="0">
                          <a:solidFill>
                            <a:srgbClr val="000000"/>
                          </a:solidFill>
                          <a:effectLst/>
                          <a:latin typeface="+mn-lt"/>
                        </a:rPr>
                        <a:t>University of Colorado Health Sciences Center </a:t>
                      </a:r>
                    </a:p>
                  </a:txBody>
                  <a:tcPr marL="0" marR="0" marT="0" marB="0" anchor="ctr"/>
                </a:tc>
                <a:tc>
                  <a:txBody>
                    <a:bodyPr/>
                    <a:lstStyle/>
                    <a:p>
                      <a:pPr algn="ctr" fontAlgn="t"/>
                      <a:r>
                        <a:rPr lang="en-US" sz="1600" b="0" i="0" u="none" strike="noStrike" dirty="0">
                          <a:solidFill>
                            <a:srgbClr val="000000"/>
                          </a:solidFill>
                          <a:effectLst/>
                          <a:latin typeface="+mn-lt"/>
                        </a:rPr>
                        <a:t>228</a:t>
                      </a:r>
                    </a:p>
                  </a:txBody>
                  <a:tcPr marL="0" marR="0" marT="0" marB="0" anchor="ctr"/>
                </a:tc>
              </a:tr>
              <a:tr h="370840">
                <a:tc>
                  <a:txBody>
                    <a:bodyPr/>
                    <a:lstStyle/>
                    <a:p>
                      <a:pPr algn="ctr" fontAlgn="t"/>
                      <a:r>
                        <a:rPr lang="en-US" sz="1600" b="0" i="0" u="none" strike="noStrike" dirty="0">
                          <a:solidFill>
                            <a:srgbClr val="000000"/>
                          </a:solidFill>
                          <a:effectLst/>
                          <a:latin typeface="+mn-lt"/>
                        </a:rPr>
                        <a:t>2</a:t>
                      </a:r>
                    </a:p>
                  </a:txBody>
                  <a:tcPr marL="0" marR="0" marT="0" marB="0" anchor="ctr"/>
                </a:tc>
                <a:tc>
                  <a:txBody>
                    <a:bodyPr/>
                    <a:lstStyle/>
                    <a:p>
                      <a:pPr algn="l" fontAlgn="t"/>
                      <a:r>
                        <a:rPr lang="en-US" sz="1600" b="0" i="0" u="none" strike="noStrike" dirty="0">
                          <a:solidFill>
                            <a:srgbClr val="000000"/>
                          </a:solidFill>
                          <a:effectLst/>
                          <a:latin typeface="+mn-lt"/>
                        </a:rPr>
                        <a:t>Medication </a:t>
                      </a:r>
                      <a:r>
                        <a:rPr lang="en-US" sz="1600" b="0" i="0" u="none" strike="noStrike" dirty="0" smtClean="0">
                          <a:solidFill>
                            <a:srgbClr val="000000"/>
                          </a:solidFill>
                          <a:effectLst/>
                          <a:latin typeface="+mn-lt"/>
                        </a:rPr>
                        <a:t>reconciliation </a:t>
                      </a:r>
                      <a:r>
                        <a:rPr lang="en-US" sz="1600" b="0" i="0" u="none" strike="noStrike" dirty="0">
                          <a:solidFill>
                            <a:srgbClr val="000000"/>
                          </a:solidFill>
                          <a:effectLst/>
                          <a:latin typeface="+mn-lt"/>
                        </a:rPr>
                        <a:t>after discharge from an </a:t>
                      </a:r>
                      <a:r>
                        <a:rPr lang="en-US" sz="1600" b="0" i="0" u="none" strike="noStrike" dirty="0" smtClean="0">
                          <a:solidFill>
                            <a:srgbClr val="000000"/>
                          </a:solidFill>
                          <a:effectLst/>
                          <a:latin typeface="+mn-lt"/>
                        </a:rPr>
                        <a:t>inpatient facility</a:t>
                      </a:r>
                    </a:p>
                    <a:p>
                      <a:pPr algn="l" fontAlgn="t"/>
                      <a:endParaRPr lang="en-US" sz="1600" b="0" i="0" u="none" strike="noStrike" dirty="0">
                        <a:solidFill>
                          <a:srgbClr val="000000"/>
                        </a:solidFill>
                        <a:effectLst/>
                        <a:latin typeface="+mn-lt"/>
                      </a:endParaRP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97</a:t>
                      </a:r>
                    </a:p>
                  </a:txBody>
                  <a:tcPr marL="0" marR="0" marT="0"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115</a:t>
            </a:fld>
            <a:endParaRPr lang="en-US" dirty="0"/>
          </a:p>
        </p:txBody>
      </p:sp>
    </p:spTree>
    <p:extLst>
      <p:ext uri="{BB962C8B-B14F-4D97-AF65-F5344CB8AC3E}">
        <p14:creationId xmlns:p14="http://schemas.microsoft.com/office/powerpoint/2010/main" val="1475889008"/>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a:t>
            </a:r>
            <a:r>
              <a:rPr lang="en-US" dirty="0"/>
              <a:t>w</a:t>
            </a:r>
            <a:r>
              <a:rPr lang="en-US" dirty="0" smtClean="0"/>
              <a:t>ell-being measures</a:t>
            </a:r>
            <a:endParaRPr lang="en-US" dirty="0"/>
          </a:p>
        </p:txBody>
      </p:sp>
      <p:sp>
        <p:nvSpPr>
          <p:cNvPr id="3" name="Content Placeholder 2"/>
          <p:cNvSpPr>
            <a:spLocks noGrp="1"/>
          </p:cNvSpPr>
          <p:nvPr>
            <p:ph idx="1"/>
          </p:nvPr>
        </p:nvSpPr>
        <p:spPr/>
        <p:txBody>
          <a:bodyPr/>
          <a:lstStyle/>
          <a:p>
            <a:r>
              <a:rPr lang="en-US" dirty="0" smtClean="0"/>
              <a:t>371 health and well-being measures</a:t>
            </a:r>
          </a:p>
          <a:p>
            <a:pPr lvl="1"/>
            <a:r>
              <a:rPr lang="en-US" dirty="0" smtClean="0"/>
              <a:t>None of the measures were modified </a:t>
            </a:r>
          </a:p>
          <a:p>
            <a:pPr marL="457200" lvl="1" indent="0">
              <a:buNone/>
            </a:pPr>
            <a:endParaRPr lang="en-US" dirty="0"/>
          </a:p>
          <a:p>
            <a:r>
              <a:rPr lang="en-US" dirty="0" smtClean="0"/>
              <a:t>70 distinct measures</a:t>
            </a:r>
          </a:p>
        </p:txBody>
      </p:sp>
      <p:sp>
        <p:nvSpPr>
          <p:cNvPr id="4" name="Slide Number Placeholder 3"/>
          <p:cNvSpPr>
            <a:spLocks noGrp="1"/>
          </p:cNvSpPr>
          <p:nvPr>
            <p:ph type="sldNum" sz="quarter" idx="10"/>
          </p:nvPr>
        </p:nvSpPr>
        <p:spPr/>
        <p:txBody>
          <a:bodyPr/>
          <a:lstStyle/>
          <a:p>
            <a:fld id="{6CDFDD91-9DC5-443A-B5D4-A4D827708E68}" type="slidenum">
              <a:rPr lang="en-US" smtClean="0"/>
              <a:pPr/>
              <a:t>116</a:t>
            </a:fld>
            <a:endParaRPr lang="en-US" dirty="0"/>
          </a:p>
        </p:txBody>
      </p:sp>
    </p:spTree>
    <p:extLst>
      <p:ext uri="{BB962C8B-B14F-4D97-AF65-F5344CB8AC3E}">
        <p14:creationId xmlns:p14="http://schemas.microsoft.com/office/powerpoint/2010/main" val="223858214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well-being: </a:t>
            </a:r>
            <a:br>
              <a:rPr lang="en-US" dirty="0" smtClean="0"/>
            </a:br>
            <a:r>
              <a:rPr lang="en-US" dirty="0" smtClean="0"/>
              <a:t>Greater number of measures shared </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117</a:t>
            </a:fld>
            <a:endParaRPr lang="en-US" dirty="0"/>
          </a:p>
        </p:txBody>
      </p:sp>
      <p:graphicFrame>
        <p:nvGraphicFramePr>
          <p:cNvPr id="9" name="Chart 8"/>
          <p:cNvGraphicFramePr/>
          <p:nvPr>
            <p:extLst>
              <p:ext uri="{D42A27DB-BD31-4B8C-83A1-F6EECF244321}">
                <p14:modId xmlns:p14="http://schemas.microsoft.com/office/powerpoint/2010/main" val="434047066"/>
              </p:ext>
            </p:extLst>
          </p:nvPr>
        </p:nvGraphicFramePr>
        <p:xfrm>
          <a:off x="152400" y="1066800"/>
          <a:ext cx="8991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1752600" y="5181600"/>
            <a:ext cx="5867400" cy="923330"/>
          </a:xfrm>
          <a:prstGeom prst="rect">
            <a:avLst/>
          </a:prstGeom>
          <a:noFill/>
        </p:spPr>
        <p:txBody>
          <a:bodyPr wrap="square" rtlCol="0">
            <a:spAutoFit/>
          </a:bodyPr>
          <a:lstStyle/>
          <a:p>
            <a:pPr algn="ctr"/>
            <a:r>
              <a:rPr lang="en-US" dirty="0" smtClean="0"/>
              <a:t>Number of distinct </a:t>
            </a:r>
            <a:r>
              <a:rPr lang="en-US" dirty="0"/>
              <a:t>h</a:t>
            </a:r>
            <a:r>
              <a:rPr lang="en-US" dirty="0" smtClean="0"/>
              <a:t>ealth and well-being measures shared by multiple measure sets</a:t>
            </a:r>
          </a:p>
          <a:p>
            <a:pPr algn="ctr"/>
            <a:r>
              <a:rPr lang="en-US" i="1" dirty="0" smtClean="0"/>
              <a:t>n = 70</a:t>
            </a:r>
            <a:endParaRPr lang="en-US" i="1" dirty="0"/>
          </a:p>
        </p:txBody>
      </p:sp>
      <p:cxnSp>
        <p:nvCxnSpPr>
          <p:cNvPr id="18" name="Straight Connector 17"/>
          <p:cNvCxnSpPr/>
          <p:nvPr/>
        </p:nvCxnSpPr>
        <p:spPr bwMode="auto">
          <a:xfrm flipH="1">
            <a:off x="2590800"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1883960941"/>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1143000"/>
          </a:xfrm>
        </p:spPr>
        <p:txBody>
          <a:bodyPr/>
          <a:lstStyle/>
          <a:p>
            <a:r>
              <a:rPr lang="en-US" dirty="0" smtClean="0"/>
              <a:t>Health and well-being: </a:t>
            </a:r>
            <a:br>
              <a:rPr lang="en-US" dirty="0" smtClean="0"/>
            </a:br>
            <a:r>
              <a:rPr lang="en-US" dirty="0" smtClean="0"/>
              <a:t>Most measures used are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5521924"/>
              </p:ext>
            </p:extLst>
          </p:nvPr>
        </p:nvGraphicFramePr>
        <p:xfrm>
          <a:off x="139699" y="1016463"/>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118</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total health and well-being measures that are NQF-endorsed</a:t>
            </a:r>
          </a:p>
          <a:p>
            <a:pPr algn="ctr"/>
            <a:r>
              <a:rPr lang="en-US" i="1" dirty="0" smtClean="0"/>
              <a:t>n = 371</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3286705189"/>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1143000"/>
          </a:xfrm>
        </p:spPr>
        <p:txBody>
          <a:bodyPr/>
          <a:lstStyle/>
          <a:p>
            <a:r>
              <a:rPr lang="en-US" dirty="0"/>
              <a:t>Health and well-being: </a:t>
            </a:r>
            <a:r>
              <a:rPr lang="en-US" dirty="0" smtClean="0"/>
              <a:t/>
            </a:r>
            <a:br>
              <a:rPr lang="en-US" dirty="0" smtClean="0"/>
            </a:br>
            <a:r>
              <a:rPr lang="en-US" dirty="0" smtClean="0"/>
              <a:t>Most of the distinct measures are not 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31949029"/>
              </p:ext>
            </p:extLst>
          </p:nvPr>
        </p:nvGraphicFramePr>
        <p:xfrm>
          <a:off x="139699" y="762000"/>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119</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distinct health and well-being measures that are NQF-endorsed</a:t>
            </a:r>
          </a:p>
          <a:p>
            <a:pPr algn="ctr"/>
            <a:r>
              <a:rPr lang="en-US" i="1" dirty="0" smtClean="0"/>
              <a:t>n = 70</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2817923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Measure sets by state</a:t>
            </a:r>
            <a:endParaRPr lang="en-US" dirty="0"/>
          </a:p>
        </p:txBody>
      </p:sp>
      <p:sp>
        <p:nvSpPr>
          <p:cNvPr id="3" name="Content Placeholder 2"/>
          <p:cNvSpPr>
            <a:spLocks noGrp="1"/>
          </p:cNvSpPr>
          <p:nvPr>
            <p:ph sz="half" idx="1"/>
          </p:nvPr>
        </p:nvSpPr>
        <p:spPr>
          <a:xfrm>
            <a:off x="304801" y="1524000"/>
            <a:ext cx="3352800" cy="4114800"/>
          </a:xfrm>
        </p:spPr>
        <p:txBody>
          <a:bodyPr/>
          <a:lstStyle/>
          <a:p>
            <a:r>
              <a:rPr lang="en-US" dirty="0" smtClean="0"/>
              <a:t>Reviewed 48 </a:t>
            </a:r>
            <a:r>
              <a:rPr lang="en-US" dirty="0"/>
              <a:t>measure sets </a:t>
            </a:r>
            <a:r>
              <a:rPr lang="en-US" dirty="0" smtClean="0"/>
              <a:t>   used by </a:t>
            </a:r>
            <a:r>
              <a:rPr lang="en-US" dirty="0"/>
              <a:t>25 </a:t>
            </a:r>
            <a:r>
              <a:rPr lang="en-US" dirty="0" smtClean="0"/>
              <a:t>states.</a:t>
            </a:r>
          </a:p>
          <a:p>
            <a:r>
              <a:rPr lang="en-US" dirty="0" smtClean="0"/>
              <a:t>Intentionally  gave  a closer look at two states: CA and MA.</a:t>
            </a:r>
          </a:p>
          <a:p>
            <a:endParaRPr lang="en-US" dirty="0"/>
          </a:p>
        </p:txBody>
      </p:sp>
      <p:sp>
        <p:nvSpPr>
          <p:cNvPr id="6" name="Content Placeholder 5"/>
          <p:cNvSpPr>
            <a:spLocks noGrp="1"/>
          </p:cNvSpPr>
          <p:nvPr>
            <p:ph sz="half" idx="2"/>
          </p:nvPr>
        </p:nvSpPr>
        <p:spPr>
          <a:xfrm>
            <a:off x="3733800" y="1066800"/>
            <a:ext cx="1906587" cy="5181600"/>
          </a:xfrm>
        </p:spPr>
        <p:txBody>
          <a:bodyPr/>
          <a:lstStyle/>
          <a:p>
            <a:pPr marL="514350" indent="-514350">
              <a:buFont typeface="+mj-lt"/>
              <a:buAutoNum type="arabicPeriod"/>
            </a:pPr>
            <a:r>
              <a:rPr lang="en-US" dirty="0" smtClean="0"/>
              <a:t>AR</a:t>
            </a:r>
          </a:p>
          <a:p>
            <a:pPr marL="514350" indent="-514350">
              <a:buFont typeface="+mj-lt"/>
              <a:buAutoNum type="arabicPeriod"/>
            </a:pPr>
            <a:r>
              <a:rPr lang="en-US" dirty="0" smtClean="0"/>
              <a:t>CA (7)</a:t>
            </a:r>
          </a:p>
          <a:p>
            <a:pPr marL="514350" indent="-514350">
              <a:buFont typeface="+mj-lt"/>
              <a:buAutoNum type="arabicPeriod"/>
            </a:pPr>
            <a:r>
              <a:rPr lang="en-US" dirty="0" smtClean="0"/>
              <a:t>CO</a:t>
            </a:r>
          </a:p>
          <a:p>
            <a:pPr marL="514350" indent="-514350">
              <a:buFont typeface="+mj-lt"/>
              <a:buAutoNum type="arabicPeriod"/>
            </a:pPr>
            <a:r>
              <a:rPr lang="en-US" dirty="0" smtClean="0"/>
              <a:t>FL</a:t>
            </a:r>
          </a:p>
          <a:p>
            <a:pPr marL="514350" indent="-514350">
              <a:buFont typeface="+mj-lt"/>
              <a:buAutoNum type="arabicPeriod"/>
            </a:pPr>
            <a:r>
              <a:rPr lang="en-US" dirty="0" smtClean="0"/>
              <a:t>IA (2)</a:t>
            </a:r>
          </a:p>
          <a:p>
            <a:pPr marL="514350" indent="-514350">
              <a:buFont typeface="+mj-lt"/>
              <a:buAutoNum type="arabicPeriod"/>
            </a:pPr>
            <a:r>
              <a:rPr lang="en-US" dirty="0" smtClean="0"/>
              <a:t>ID</a:t>
            </a:r>
          </a:p>
          <a:p>
            <a:pPr marL="514350" indent="-514350">
              <a:buFont typeface="+mj-lt"/>
              <a:buAutoNum type="arabicPeriod"/>
            </a:pPr>
            <a:r>
              <a:rPr lang="en-US" dirty="0" smtClean="0"/>
              <a:t>IL</a:t>
            </a:r>
          </a:p>
          <a:p>
            <a:pPr marL="514350" indent="-514350">
              <a:buFont typeface="+mj-lt"/>
              <a:buAutoNum type="arabicPeriod"/>
            </a:pPr>
            <a:r>
              <a:rPr lang="en-US" dirty="0" smtClean="0"/>
              <a:t>LA</a:t>
            </a:r>
          </a:p>
          <a:p>
            <a:pPr marL="514350" indent="-514350">
              <a:buFont typeface="+mj-lt"/>
              <a:buAutoNum type="arabicPeriod"/>
            </a:pPr>
            <a:r>
              <a:rPr lang="en-US" dirty="0" smtClean="0"/>
              <a:t>MA (8)</a:t>
            </a:r>
          </a:p>
          <a:p>
            <a:pPr marL="514350" indent="-514350">
              <a:buFont typeface="+mj-lt"/>
              <a:buAutoNum type="arabicPeriod"/>
            </a:pPr>
            <a:r>
              <a:rPr lang="en-US" dirty="0" smtClean="0"/>
              <a:t>MD</a:t>
            </a:r>
          </a:p>
          <a:p>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12</a:t>
            </a:fld>
            <a:endParaRPr lang="en-US" dirty="0"/>
          </a:p>
        </p:txBody>
      </p:sp>
      <p:sp>
        <p:nvSpPr>
          <p:cNvPr id="7" name="Content Placeholder 5"/>
          <p:cNvSpPr txBox="1">
            <a:spLocks/>
          </p:cNvSpPr>
          <p:nvPr/>
        </p:nvSpPr>
        <p:spPr bwMode="auto">
          <a:xfrm>
            <a:off x="5334000" y="1066800"/>
            <a:ext cx="1906587"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57768E"/>
              </a:buClr>
              <a:buFont typeface="Wingdings" pitchFamily="16" charset="2"/>
              <a:buChar char="§"/>
              <a:defRPr sz="2800">
                <a:solidFill>
                  <a:srgbClr val="25325B"/>
                </a:solidFill>
                <a:latin typeface="+mn-lt"/>
                <a:ea typeface="+mn-ea"/>
                <a:cs typeface="+mn-cs"/>
              </a:defRPr>
            </a:lvl1pPr>
            <a:lvl2pPr marL="742950" indent="-285750" algn="l" rtl="0" eaLnBrk="1" fontAlgn="base" hangingPunct="1">
              <a:spcBef>
                <a:spcPct val="20000"/>
              </a:spcBef>
              <a:spcAft>
                <a:spcPct val="0"/>
              </a:spcAft>
              <a:buChar char="–"/>
              <a:defRPr sz="2400">
                <a:solidFill>
                  <a:srgbClr val="486176"/>
                </a:solidFill>
                <a:latin typeface="+mn-lt"/>
                <a:ea typeface="+mn-ea"/>
              </a:defRPr>
            </a:lvl2pPr>
            <a:lvl3pPr marL="1143000" indent="-228600" algn="l" rtl="0" eaLnBrk="1" fontAlgn="base" hangingPunct="1">
              <a:spcBef>
                <a:spcPct val="20000"/>
              </a:spcBef>
              <a:spcAft>
                <a:spcPct val="0"/>
              </a:spcAft>
              <a:buChar char="•"/>
              <a:defRPr sz="2000">
                <a:solidFill>
                  <a:srgbClr val="25325B"/>
                </a:solidFill>
                <a:latin typeface="+mn-lt"/>
                <a:ea typeface="+mn-ea"/>
              </a:defRPr>
            </a:lvl3pPr>
            <a:lvl4pPr marL="1600200" indent="-228600" algn="l" rtl="0" eaLnBrk="1" fontAlgn="base" hangingPunct="1">
              <a:spcBef>
                <a:spcPct val="20000"/>
              </a:spcBef>
              <a:spcAft>
                <a:spcPct val="0"/>
              </a:spcAft>
              <a:buChar char="–"/>
              <a:defRPr sz="1800">
                <a:solidFill>
                  <a:srgbClr val="57768E"/>
                </a:solidFill>
                <a:latin typeface="+mn-lt"/>
                <a:ea typeface="+mn-ea"/>
              </a:defRPr>
            </a:lvl4pPr>
            <a:lvl5pPr marL="2057400" indent="-228600" algn="l" rtl="0" eaLnBrk="1" fontAlgn="base" hangingPunct="1">
              <a:spcBef>
                <a:spcPct val="20000"/>
              </a:spcBef>
              <a:spcAft>
                <a:spcPct val="0"/>
              </a:spcAft>
              <a:buChar char="»"/>
              <a:defRPr sz="1800">
                <a:solidFill>
                  <a:srgbClr val="25325B"/>
                </a:solidFill>
                <a:latin typeface="+mn-lt"/>
                <a:ea typeface="+mn-ea"/>
              </a:defRPr>
            </a:lvl5pPr>
            <a:lvl6pPr marL="2514600" indent="-228600" algn="l" rtl="0" eaLnBrk="1" fontAlgn="base" hangingPunct="1">
              <a:spcBef>
                <a:spcPct val="20000"/>
              </a:spcBef>
              <a:spcAft>
                <a:spcPct val="0"/>
              </a:spcAft>
              <a:buChar char="»"/>
              <a:defRPr sz="1800">
                <a:solidFill>
                  <a:srgbClr val="25325B"/>
                </a:solidFill>
                <a:latin typeface="+mn-lt"/>
                <a:ea typeface="+mn-ea"/>
              </a:defRPr>
            </a:lvl6pPr>
            <a:lvl7pPr marL="2971800" indent="-228600" algn="l" rtl="0" eaLnBrk="1" fontAlgn="base" hangingPunct="1">
              <a:spcBef>
                <a:spcPct val="20000"/>
              </a:spcBef>
              <a:spcAft>
                <a:spcPct val="0"/>
              </a:spcAft>
              <a:buChar char="»"/>
              <a:defRPr sz="1800">
                <a:solidFill>
                  <a:srgbClr val="25325B"/>
                </a:solidFill>
                <a:latin typeface="+mn-lt"/>
                <a:ea typeface="+mn-ea"/>
              </a:defRPr>
            </a:lvl7pPr>
            <a:lvl8pPr marL="3429000" indent="-228600" algn="l" rtl="0" eaLnBrk="1" fontAlgn="base" hangingPunct="1">
              <a:spcBef>
                <a:spcPct val="20000"/>
              </a:spcBef>
              <a:spcAft>
                <a:spcPct val="0"/>
              </a:spcAft>
              <a:buChar char="»"/>
              <a:defRPr sz="1800">
                <a:solidFill>
                  <a:srgbClr val="25325B"/>
                </a:solidFill>
                <a:latin typeface="+mn-lt"/>
                <a:ea typeface="+mn-ea"/>
              </a:defRPr>
            </a:lvl8pPr>
            <a:lvl9pPr marL="3886200" indent="-228600" algn="l" rtl="0" eaLnBrk="1" fontAlgn="base" hangingPunct="1">
              <a:spcBef>
                <a:spcPct val="20000"/>
              </a:spcBef>
              <a:spcAft>
                <a:spcPct val="0"/>
              </a:spcAft>
              <a:buChar char="»"/>
              <a:defRPr sz="1800">
                <a:solidFill>
                  <a:srgbClr val="25325B"/>
                </a:solidFill>
                <a:latin typeface="+mn-lt"/>
                <a:ea typeface="+mn-ea"/>
              </a:defRPr>
            </a:lvl9pPr>
          </a:lstStyle>
          <a:p>
            <a:pPr marL="514350" indent="-514350">
              <a:buFont typeface="+mj-lt"/>
              <a:buAutoNum type="arabicPeriod" startAt="11"/>
            </a:pPr>
            <a:r>
              <a:rPr lang="en-US" dirty="0" smtClean="0"/>
              <a:t>ME (2)</a:t>
            </a:r>
          </a:p>
          <a:p>
            <a:pPr marL="514350" indent="-514350">
              <a:buFont typeface="+mj-lt"/>
              <a:buAutoNum type="arabicPeriod" startAt="11"/>
            </a:pPr>
            <a:r>
              <a:rPr lang="en-US" dirty="0" smtClean="0"/>
              <a:t>MI</a:t>
            </a:r>
          </a:p>
          <a:p>
            <a:pPr marL="514350" indent="-514350">
              <a:buFont typeface="+mj-lt"/>
              <a:buAutoNum type="arabicPeriod" startAt="11"/>
            </a:pPr>
            <a:r>
              <a:rPr lang="en-US" dirty="0" smtClean="0"/>
              <a:t>MN (2)</a:t>
            </a:r>
          </a:p>
          <a:p>
            <a:pPr marL="514350" indent="-514350">
              <a:buFont typeface="+mj-lt"/>
              <a:buAutoNum type="arabicPeriod" startAt="11"/>
            </a:pPr>
            <a:r>
              <a:rPr lang="en-US" dirty="0" smtClean="0"/>
              <a:t>MO (3)</a:t>
            </a:r>
          </a:p>
          <a:p>
            <a:pPr marL="514350" indent="-514350">
              <a:buFont typeface="+mj-lt"/>
              <a:buAutoNum type="arabicPeriod" startAt="11"/>
            </a:pPr>
            <a:r>
              <a:rPr lang="en-US" dirty="0" smtClean="0"/>
              <a:t>MT</a:t>
            </a:r>
          </a:p>
          <a:p>
            <a:pPr marL="514350" indent="-514350">
              <a:buFont typeface="+mj-lt"/>
              <a:buAutoNum type="arabicPeriod" startAt="11"/>
            </a:pPr>
            <a:r>
              <a:rPr lang="en-US" dirty="0" smtClean="0"/>
              <a:t>NY</a:t>
            </a:r>
          </a:p>
          <a:p>
            <a:pPr marL="514350" indent="-514350">
              <a:buFont typeface="+mj-lt"/>
              <a:buAutoNum type="arabicPeriod" startAt="11"/>
            </a:pPr>
            <a:r>
              <a:rPr lang="en-US" dirty="0" smtClean="0"/>
              <a:t>OH</a:t>
            </a:r>
          </a:p>
          <a:p>
            <a:pPr marL="514350" indent="-514350">
              <a:buFont typeface="+mj-lt"/>
              <a:buAutoNum type="arabicPeriod" startAt="11"/>
            </a:pPr>
            <a:r>
              <a:rPr lang="en-US" dirty="0" smtClean="0"/>
              <a:t>OK</a:t>
            </a:r>
          </a:p>
          <a:p>
            <a:pPr marL="514350" indent="-514350">
              <a:buFont typeface="+mj-lt"/>
              <a:buAutoNum type="arabicPeriod" startAt="11"/>
            </a:pPr>
            <a:r>
              <a:rPr lang="en-US" dirty="0" smtClean="0"/>
              <a:t>OR</a:t>
            </a:r>
          </a:p>
          <a:p>
            <a:pPr marL="514350" indent="-514350">
              <a:buFont typeface="+mj-lt"/>
              <a:buAutoNum type="arabicPeriod" startAt="11"/>
            </a:pPr>
            <a:r>
              <a:rPr lang="en-US" dirty="0" smtClean="0"/>
              <a:t>PA (4)</a:t>
            </a:r>
          </a:p>
          <a:p>
            <a:endParaRPr lang="en-US" dirty="0"/>
          </a:p>
        </p:txBody>
      </p:sp>
      <p:sp>
        <p:nvSpPr>
          <p:cNvPr id="8" name="Content Placeholder 5"/>
          <p:cNvSpPr txBox="1">
            <a:spLocks/>
          </p:cNvSpPr>
          <p:nvPr/>
        </p:nvSpPr>
        <p:spPr bwMode="auto">
          <a:xfrm>
            <a:off x="7161213" y="1066800"/>
            <a:ext cx="1906587"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57768E"/>
              </a:buClr>
              <a:buFont typeface="Wingdings" pitchFamily="16" charset="2"/>
              <a:buChar char="§"/>
              <a:defRPr sz="2800">
                <a:solidFill>
                  <a:srgbClr val="25325B"/>
                </a:solidFill>
                <a:latin typeface="+mn-lt"/>
                <a:ea typeface="+mn-ea"/>
                <a:cs typeface="+mn-cs"/>
              </a:defRPr>
            </a:lvl1pPr>
            <a:lvl2pPr marL="742950" indent="-285750" algn="l" rtl="0" eaLnBrk="1" fontAlgn="base" hangingPunct="1">
              <a:spcBef>
                <a:spcPct val="20000"/>
              </a:spcBef>
              <a:spcAft>
                <a:spcPct val="0"/>
              </a:spcAft>
              <a:buChar char="–"/>
              <a:defRPr sz="2400">
                <a:solidFill>
                  <a:srgbClr val="486176"/>
                </a:solidFill>
                <a:latin typeface="+mn-lt"/>
                <a:ea typeface="+mn-ea"/>
              </a:defRPr>
            </a:lvl2pPr>
            <a:lvl3pPr marL="1143000" indent="-228600" algn="l" rtl="0" eaLnBrk="1" fontAlgn="base" hangingPunct="1">
              <a:spcBef>
                <a:spcPct val="20000"/>
              </a:spcBef>
              <a:spcAft>
                <a:spcPct val="0"/>
              </a:spcAft>
              <a:buChar char="•"/>
              <a:defRPr sz="2000">
                <a:solidFill>
                  <a:srgbClr val="25325B"/>
                </a:solidFill>
                <a:latin typeface="+mn-lt"/>
                <a:ea typeface="+mn-ea"/>
              </a:defRPr>
            </a:lvl3pPr>
            <a:lvl4pPr marL="1600200" indent="-228600" algn="l" rtl="0" eaLnBrk="1" fontAlgn="base" hangingPunct="1">
              <a:spcBef>
                <a:spcPct val="20000"/>
              </a:spcBef>
              <a:spcAft>
                <a:spcPct val="0"/>
              </a:spcAft>
              <a:buChar char="–"/>
              <a:defRPr sz="1800">
                <a:solidFill>
                  <a:srgbClr val="57768E"/>
                </a:solidFill>
                <a:latin typeface="+mn-lt"/>
                <a:ea typeface="+mn-ea"/>
              </a:defRPr>
            </a:lvl4pPr>
            <a:lvl5pPr marL="2057400" indent="-228600" algn="l" rtl="0" eaLnBrk="1" fontAlgn="base" hangingPunct="1">
              <a:spcBef>
                <a:spcPct val="20000"/>
              </a:spcBef>
              <a:spcAft>
                <a:spcPct val="0"/>
              </a:spcAft>
              <a:buChar char="»"/>
              <a:defRPr sz="1800">
                <a:solidFill>
                  <a:srgbClr val="25325B"/>
                </a:solidFill>
                <a:latin typeface="+mn-lt"/>
                <a:ea typeface="+mn-ea"/>
              </a:defRPr>
            </a:lvl5pPr>
            <a:lvl6pPr marL="2514600" indent="-228600" algn="l" rtl="0" eaLnBrk="1" fontAlgn="base" hangingPunct="1">
              <a:spcBef>
                <a:spcPct val="20000"/>
              </a:spcBef>
              <a:spcAft>
                <a:spcPct val="0"/>
              </a:spcAft>
              <a:buChar char="»"/>
              <a:defRPr sz="1800">
                <a:solidFill>
                  <a:srgbClr val="25325B"/>
                </a:solidFill>
                <a:latin typeface="+mn-lt"/>
                <a:ea typeface="+mn-ea"/>
              </a:defRPr>
            </a:lvl6pPr>
            <a:lvl7pPr marL="2971800" indent="-228600" algn="l" rtl="0" eaLnBrk="1" fontAlgn="base" hangingPunct="1">
              <a:spcBef>
                <a:spcPct val="20000"/>
              </a:spcBef>
              <a:spcAft>
                <a:spcPct val="0"/>
              </a:spcAft>
              <a:buChar char="»"/>
              <a:defRPr sz="1800">
                <a:solidFill>
                  <a:srgbClr val="25325B"/>
                </a:solidFill>
                <a:latin typeface="+mn-lt"/>
                <a:ea typeface="+mn-ea"/>
              </a:defRPr>
            </a:lvl7pPr>
            <a:lvl8pPr marL="3429000" indent="-228600" algn="l" rtl="0" eaLnBrk="1" fontAlgn="base" hangingPunct="1">
              <a:spcBef>
                <a:spcPct val="20000"/>
              </a:spcBef>
              <a:spcAft>
                <a:spcPct val="0"/>
              </a:spcAft>
              <a:buChar char="»"/>
              <a:defRPr sz="1800">
                <a:solidFill>
                  <a:srgbClr val="25325B"/>
                </a:solidFill>
                <a:latin typeface="+mn-lt"/>
                <a:ea typeface="+mn-ea"/>
              </a:defRPr>
            </a:lvl8pPr>
            <a:lvl9pPr marL="3886200" indent="-228600" algn="l" rtl="0" eaLnBrk="1" fontAlgn="base" hangingPunct="1">
              <a:spcBef>
                <a:spcPct val="20000"/>
              </a:spcBef>
              <a:spcAft>
                <a:spcPct val="0"/>
              </a:spcAft>
              <a:buChar char="»"/>
              <a:defRPr sz="1800">
                <a:solidFill>
                  <a:srgbClr val="25325B"/>
                </a:solidFill>
                <a:latin typeface="+mn-lt"/>
                <a:ea typeface="+mn-ea"/>
              </a:defRPr>
            </a:lvl9pPr>
          </a:lstStyle>
          <a:p>
            <a:pPr marL="514350" indent="-514350">
              <a:buFont typeface="+mj-lt"/>
              <a:buAutoNum type="arabicPeriod" startAt="21"/>
            </a:pPr>
            <a:r>
              <a:rPr lang="en-US" dirty="0"/>
              <a:t>RI</a:t>
            </a:r>
          </a:p>
          <a:p>
            <a:pPr marL="514350" indent="-514350">
              <a:buFont typeface="+mj-lt"/>
              <a:buAutoNum type="arabicPeriod" startAt="21"/>
            </a:pPr>
            <a:r>
              <a:rPr lang="en-US" dirty="0" smtClean="0"/>
              <a:t>TX</a:t>
            </a:r>
          </a:p>
          <a:p>
            <a:pPr marL="514350" indent="-514350">
              <a:buFont typeface="+mj-lt"/>
              <a:buAutoNum type="arabicPeriod" startAt="21"/>
            </a:pPr>
            <a:r>
              <a:rPr lang="en-US" dirty="0" smtClean="0"/>
              <a:t>UT (2)</a:t>
            </a:r>
          </a:p>
          <a:p>
            <a:pPr marL="514350" indent="-514350">
              <a:buFont typeface="+mj-lt"/>
              <a:buAutoNum type="arabicPeriod" startAt="21"/>
            </a:pPr>
            <a:r>
              <a:rPr lang="en-US" dirty="0" smtClean="0"/>
              <a:t>WA</a:t>
            </a:r>
          </a:p>
          <a:p>
            <a:pPr marL="514350" indent="-514350">
              <a:buFont typeface="+mj-lt"/>
              <a:buAutoNum type="arabicPeriod" startAt="21"/>
            </a:pPr>
            <a:r>
              <a:rPr lang="en-US" dirty="0" smtClean="0"/>
              <a:t>WI</a:t>
            </a:r>
          </a:p>
          <a:p>
            <a:endParaRPr lang="en-US" dirty="0"/>
          </a:p>
        </p:txBody>
      </p:sp>
      <p:sp>
        <p:nvSpPr>
          <p:cNvPr id="2" name="TextBox 1"/>
          <p:cNvSpPr txBox="1"/>
          <p:nvPr/>
        </p:nvSpPr>
        <p:spPr>
          <a:xfrm>
            <a:off x="1295400" y="6172200"/>
            <a:ext cx="7086600" cy="646331"/>
          </a:xfrm>
          <a:prstGeom prst="rect">
            <a:avLst/>
          </a:prstGeom>
          <a:noFill/>
        </p:spPr>
        <p:txBody>
          <a:bodyPr wrap="square" rtlCol="0">
            <a:spAutoFit/>
          </a:bodyPr>
          <a:lstStyle/>
          <a:p>
            <a:r>
              <a:rPr lang="en-US" dirty="0" smtClean="0"/>
              <a:t>Note: If we reviewed more than one measure set from a state, the number of sets included in the analysis is noted above.</a:t>
            </a:r>
            <a:endParaRPr lang="en-US" dirty="0"/>
          </a:p>
        </p:txBody>
      </p:sp>
    </p:spTree>
    <p:extLst>
      <p:ext uri="{BB962C8B-B14F-4D97-AF65-F5344CB8AC3E}">
        <p14:creationId xmlns:p14="http://schemas.microsoft.com/office/powerpoint/2010/main" val="3467039569"/>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frequently used health </a:t>
            </a:r>
            <a:r>
              <a:rPr lang="en-US" dirty="0"/>
              <a:t>and </a:t>
            </a:r>
            <a:r>
              <a:rPr lang="en-US" dirty="0" smtClean="0"/>
              <a:t>well-being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22226911"/>
              </p:ext>
            </p:extLst>
          </p:nvPr>
        </p:nvGraphicFramePr>
        <p:xfrm>
          <a:off x="228600" y="1066800"/>
          <a:ext cx="8610602" cy="5699760"/>
        </p:xfrm>
        <a:graphic>
          <a:graphicData uri="http://schemas.openxmlformats.org/drawingml/2006/table">
            <a:tbl>
              <a:tblPr firstRow="1" bandRow="1">
                <a:tableStyleId>{5C22544A-7EE6-4342-B048-85BDC9FD1C3A}</a:tableStyleId>
              </a:tblPr>
              <a:tblGrid>
                <a:gridCol w="1240510"/>
                <a:gridCol w="4703090"/>
                <a:gridCol w="1600200"/>
                <a:gridCol w="1066802"/>
              </a:tblGrid>
              <a:tr h="685800">
                <a:tc>
                  <a:txBody>
                    <a:bodyPr/>
                    <a:lstStyle/>
                    <a:p>
                      <a:r>
                        <a:rPr lang="en-US" sz="1400" dirty="0" smtClean="0">
                          <a:solidFill>
                            <a:schemeClr val="tx1"/>
                          </a:solidFill>
                        </a:rPr>
                        <a:t>#</a:t>
                      </a:r>
                      <a:r>
                        <a:rPr lang="en-US" sz="1400" baseline="0" dirty="0" smtClean="0">
                          <a:solidFill>
                            <a:schemeClr val="tx1"/>
                          </a:solidFill>
                        </a:rPr>
                        <a:t> p</a:t>
                      </a:r>
                      <a:r>
                        <a:rPr lang="en-US" sz="1400" dirty="0" smtClean="0">
                          <a:solidFill>
                            <a:schemeClr val="tx1"/>
                          </a:solidFill>
                        </a:rPr>
                        <a:t>rograms modifying the measure</a:t>
                      </a:r>
                      <a:endParaRPr lang="en-US" sz="1400" dirty="0">
                        <a:solidFill>
                          <a:schemeClr val="tx1"/>
                        </a:solidFill>
                      </a:endParaRPr>
                    </a:p>
                  </a:txBody>
                  <a:tcPr/>
                </a:tc>
                <a:tc>
                  <a:txBody>
                    <a:bodyPr/>
                    <a:lstStyle/>
                    <a:p>
                      <a:r>
                        <a:rPr lang="en-US" sz="1400" dirty="0" smtClean="0">
                          <a:solidFill>
                            <a:schemeClr val="tx1"/>
                          </a:solidFill>
                        </a:rPr>
                        <a:t>Measure</a:t>
                      </a:r>
                      <a:r>
                        <a:rPr lang="en-US" sz="1400" baseline="0" dirty="0" smtClean="0">
                          <a:solidFill>
                            <a:schemeClr val="tx1"/>
                          </a:solidFill>
                        </a:rPr>
                        <a:t> Name</a:t>
                      </a:r>
                      <a:endParaRPr lang="en-US" sz="1400" dirty="0">
                        <a:solidFill>
                          <a:schemeClr val="tx1"/>
                        </a:solidFill>
                      </a:endParaRPr>
                    </a:p>
                  </a:txBody>
                  <a:tcPr/>
                </a:tc>
                <a:tc>
                  <a:txBody>
                    <a:bodyPr/>
                    <a:lstStyle/>
                    <a:p>
                      <a:r>
                        <a:rPr lang="en-US" sz="1400" dirty="0" smtClean="0">
                          <a:solidFill>
                            <a:schemeClr val="tx1"/>
                          </a:solidFill>
                        </a:rPr>
                        <a:t>Steward</a:t>
                      </a:r>
                      <a:endParaRPr lang="en-US" sz="1400" dirty="0">
                        <a:solidFill>
                          <a:schemeClr val="tx1"/>
                        </a:solidFill>
                      </a:endParaRPr>
                    </a:p>
                  </a:txBody>
                  <a:tcPr/>
                </a:tc>
                <a:tc>
                  <a:txBody>
                    <a:bodyPr/>
                    <a:lstStyle/>
                    <a:p>
                      <a:r>
                        <a:rPr lang="en-US" sz="1400" dirty="0" smtClean="0">
                          <a:solidFill>
                            <a:schemeClr val="tx1"/>
                          </a:solidFill>
                        </a:rPr>
                        <a:t>NQF #</a:t>
                      </a:r>
                      <a:endParaRPr lang="en-US" sz="1400" dirty="0">
                        <a:solidFill>
                          <a:schemeClr val="tx1"/>
                        </a:solidFill>
                      </a:endParaRPr>
                    </a:p>
                  </a:txBody>
                  <a:tcPr/>
                </a:tc>
              </a:tr>
              <a:tr h="640080">
                <a:tc>
                  <a:txBody>
                    <a:bodyPr/>
                    <a:lstStyle/>
                    <a:p>
                      <a:pPr algn="ctr" fontAlgn="t"/>
                      <a:r>
                        <a:rPr lang="en-US" sz="1600" b="0" i="0" u="none" strike="noStrike" dirty="0">
                          <a:solidFill>
                            <a:srgbClr val="000000"/>
                          </a:solidFill>
                          <a:effectLst/>
                          <a:latin typeface="Arial"/>
                        </a:rPr>
                        <a:t>30</a:t>
                      </a:r>
                    </a:p>
                  </a:txBody>
                  <a:tcPr marL="0" marR="0" marT="0" marB="0" anchor="ctr"/>
                </a:tc>
                <a:tc>
                  <a:txBody>
                    <a:bodyPr/>
                    <a:lstStyle/>
                    <a:p>
                      <a:pPr algn="l" fontAlgn="t"/>
                      <a:r>
                        <a:rPr lang="en-US" sz="1600" b="0" i="0" u="none" strike="noStrike" dirty="0">
                          <a:solidFill>
                            <a:srgbClr val="000000"/>
                          </a:solidFill>
                          <a:effectLst/>
                          <a:latin typeface="Arial"/>
                        </a:rPr>
                        <a:t>Breast Cancer Screening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31 (no longer endorsed)</a:t>
                      </a:r>
                    </a:p>
                  </a:txBody>
                  <a:tcPr marL="0" marR="0" marT="0" marB="0" anchor="ctr"/>
                </a:tc>
              </a:tr>
              <a:tr h="365760">
                <a:tc>
                  <a:txBody>
                    <a:bodyPr/>
                    <a:lstStyle/>
                    <a:p>
                      <a:pPr algn="ctr" fontAlgn="t"/>
                      <a:r>
                        <a:rPr lang="en-US" sz="1600" b="0" i="0" u="none" strike="noStrike" dirty="0">
                          <a:solidFill>
                            <a:srgbClr val="000000"/>
                          </a:solidFill>
                          <a:effectLst/>
                          <a:latin typeface="Arial"/>
                        </a:rPr>
                        <a:t>24</a:t>
                      </a:r>
                    </a:p>
                  </a:txBody>
                  <a:tcPr marL="0" marR="0" marT="0" marB="0" anchor="ctr"/>
                </a:tc>
                <a:tc>
                  <a:txBody>
                    <a:bodyPr/>
                    <a:lstStyle/>
                    <a:p>
                      <a:pPr algn="l" fontAlgn="t"/>
                      <a:r>
                        <a:rPr lang="en-US" sz="1600" b="0" i="0" u="none" strike="noStrike" dirty="0">
                          <a:solidFill>
                            <a:srgbClr val="000000"/>
                          </a:solidFill>
                          <a:effectLst/>
                          <a:latin typeface="Arial"/>
                        </a:rPr>
                        <a:t>Cervical Cancer Screening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32</a:t>
                      </a:r>
                    </a:p>
                  </a:txBody>
                  <a:tcPr marL="0" marR="0" marT="0" marB="0" anchor="ctr"/>
                </a:tc>
              </a:tr>
              <a:tr h="304800">
                <a:tc>
                  <a:txBody>
                    <a:bodyPr/>
                    <a:lstStyle/>
                    <a:p>
                      <a:pPr algn="ctr" fontAlgn="t"/>
                      <a:r>
                        <a:rPr lang="en-US" sz="1600" b="0" i="0" u="none" strike="noStrike" dirty="0">
                          <a:solidFill>
                            <a:srgbClr val="000000"/>
                          </a:solidFill>
                          <a:effectLst/>
                          <a:latin typeface="Arial"/>
                        </a:rPr>
                        <a:t>21</a:t>
                      </a:r>
                    </a:p>
                  </a:txBody>
                  <a:tcPr marL="0" marR="0" marT="0" marB="0" anchor="ctr"/>
                </a:tc>
                <a:tc>
                  <a:txBody>
                    <a:bodyPr/>
                    <a:lstStyle/>
                    <a:p>
                      <a:pPr algn="l" fontAlgn="t"/>
                      <a:r>
                        <a:rPr lang="en-US" sz="1600" b="0" i="0" u="none" strike="noStrike" dirty="0">
                          <a:solidFill>
                            <a:srgbClr val="000000"/>
                          </a:solidFill>
                          <a:effectLst/>
                          <a:latin typeface="Arial"/>
                        </a:rPr>
                        <a:t>Childhood Immunization Status</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38</a:t>
                      </a:r>
                    </a:p>
                  </a:txBody>
                  <a:tcPr marL="0" marR="0" marT="0" marB="0" anchor="ctr"/>
                </a:tc>
              </a:tr>
              <a:tr h="304800">
                <a:tc>
                  <a:txBody>
                    <a:bodyPr/>
                    <a:lstStyle/>
                    <a:p>
                      <a:pPr algn="ctr" fontAlgn="t"/>
                      <a:r>
                        <a:rPr lang="en-US" sz="1600" b="0" i="0" u="none" strike="noStrike" dirty="0">
                          <a:solidFill>
                            <a:srgbClr val="000000"/>
                          </a:solidFill>
                          <a:effectLst/>
                          <a:latin typeface="Arial"/>
                        </a:rPr>
                        <a:t>19</a:t>
                      </a:r>
                    </a:p>
                  </a:txBody>
                  <a:tcPr marL="0" marR="0" marT="0" marB="0" anchor="ctr"/>
                </a:tc>
                <a:tc>
                  <a:txBody>
                    <a:bodyPr/>
                    <a:lstStyle/>
                    <a:p>
                      <a:pPr algn="l" fontAlgn="t"/>
                      <a:r>
                        <a:rPr lang="en-US" sz="1600" b="0" i="0" u="none" strike="noStrike" dirty="0">
                          <a:solidFill>
                            <a:srgbClr val="000000"/>
                          </a:solidFill>
                          <a:effectLst/>
                          <a:latin typeface="Arial"/>
                        </a:rPr>
                        <a:t>Colorectal Cancer Screening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34</a:t>
                      </a:r>
                    </a:p>
                  </a:txBody>
                  <a:tcPr marL="0" marR="0" marT="0" marB="0" anchor="ctr"/>
                </a:tc>
              </a:tr>
              <a:tr h="533400">
                <a:tc>
                  <a:txBody>
                    <a:bodyPr/>
                    <a:lstStyle/>
                    <a:p>
                      <a:pPr algn="ctr" fontAlgn="t"/>
                      <a:r>
                        <a:rPr lang="en-US" sz="1600" b="0" i="0" u="none" strike="noStrike" dirty="0">
                          <a:solidFill>
                            <a:srgbClr val="000000"/>
                          </a:solidFill>
                          <a:effectLst/>
                          <a:latin typeface="Calibri"/>
                        </a:rPr>
                        <a:t>17</a:t>
                      </a:r>
                    </a:p>
                  </a:txBody>
                  <a:tcPr marL="0" marR="0" marT="0" marB="0" anchor="ctr"/>
                </a:tc>
                <a:tc>
                  <a:txBody>
                    <a:bodyPr/>
                    <a:lstStyle/>
                    <a:p>
                      <a:pPr algn="l" fontAlgn="t"/>
                      <a:r>
                        <a:rPr lang="en-US" sz="1600" b="0" i="0" u="none" strike="noStrike" dirty="0">
                          <a:solidFill>
                            <a:srgbClr val="000000"/>
                          </a:solidFill>
                          <a:effectLst/>
                          <a:latin typeface="Arial"/>
                        </a:rPr>
                        <a:t>Preventive Care &amp; Screening: Tobacco Use: Screening &amp; Cessation Intervention</a:t>
                      </a:r>
                    </a:p>
                  </a:txBody>
                  <a:tcPr marL="0" marR="0" marT="0" marB="0" anchor="ctr"/>
                </a:tc>
                <a:tc>
                  <a:txBody>
                    <a:bodyPr/>
                    <a:lstStyle/>
                    <a:p>
                      <a:pPr algn="l" fontAlgn="t"/>
                      <a:r>
                        <a:rPr lang="en-US" sz="1600" b="0" i="0" u="none" strike="noStrike" dirty="0">
                          <a:solidFill>
                            <a:srgbClr val="000000"/>
                          </a:solidFill>
                          <a:effectLst/>
                          <a:latin typeface="Arial"/>
                        </a:rPr>
                        <a:t>AMA-PCPI</a:t>
                      </a:r>
                    </a:p>
                  </a:txBody>
                  <a:tcPr marL="0" marR="0" marT="0" marB="0" anchor="ctr"/>
                </a:tc>
                <a:tc>
                  <a:txBody>
                    <a:bodyPr/>
                    <a:lstStyle/>
                    <a:p>
                      <a:pPr algn="ctr" fontAlgn="t"/>
                      <a:r>
                        <a:rPr lang="en-US" sz="1600" b="0" i="0" u="none" strike="noStrike" dirty="0">
                          <a:solidFill>
                            <a:srgbClr val="000000"/>
                          </a:solidFill>
                          <a:effectLst/>
                          <a:latin typeface="Arial"/>
                        </a:rPr>
                        <a:t>28</a:t>
                      </a:r>
                    </a:p>
                  </a:txBody>
                  <a:tcPr marL="0" marR="0" marT="0" marB="0" anchor="ctr"/>
                </a:tc>
              </a:tr>
              <a:tr h="533400">
                <a:tc>
                  <a:txBody>
                    <a:bodyPr/>
                    <a:lstStyle/>
                    <a:p>
                      <a:pPr algn="ctr" fontAlgn="t"/>
                      <a:r>
                        <a:rPr lang="en-US" sz="1600" b="0" i="0" u="none" strike="noStrike" dirty="0">
                          <a:solidFill>
                            <a:srgbClr val="000000"/>
                          </a:solidFill>
                          <a:effectLst/>
                          <a:latin typeface="Arial"/>
                        </a:rPr>
                        <a:t>17</a:t>
                      </a:r>
                    </a:p>
                  </a:txBody>
                  <a:tcPr marL="0" marR="0" marT="0" marB="0" anchor="ctr"/>
                </a:tc>
                <a:tc>
                  <a:txBody>
                    <a:bodyPr/>
                    <a:lstStyle/>
                    <a:p>
                      <a:pPr algn="l" fontAlgn="t"/>
                      <a:r>
                        <a:rPr lang="en-US" sz="1600" b="0" i="0" u="none" strike="noStrike" dirty="0">
                          <a:solidFill>
                            <a:srgbClr val="000000"/>
                          </a:solidFill>
                          <a:effectLst/>
                          <a:latin typeface="Arial"/>
                        </a:rPr>
                        <a:t>Weight Assessment &amp; Counseling for Nutrition &amp; Physical Activity for Children &amp; Adolescents</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Arial"/>
                        </a:rPr>
                        <a:t>24</a:t>
                      </a:r>
                    </a:p>
                  </a:txBody>
                  <a:tcPr marL="0" marR="0" marT="0" marB="0" anchor="ctr"/>
                </a:tc>
              </a:tr>
              <a:tr h="381000">
                <a:tc>
                  <a:txBody>
                    <a:bodyPr/>
                    <a:lstStyle/>
                    <a:p>
                      <a:pPr algn="ctr" fontAlgn="t"/>
                      <a:r>
                        <a:rPr lang="en-US" sz="1600" b="0" i="0" u="none" strike="noStrike" dirty="0">
                          <a:solidFill>
                            <a:srgbClr val="000000"/>
                          </a:solidFill>
                          <a:effectLst/>
                          <a:latin typeface="Arial"/>
                        </a:rPr>
                        <a:t>15</a:t>
                      </a:r>
                    </a:p>
                  </a:txBody>
                  <a:tcPr marL="0" marR="0" marT="0" marB="0" anchor="ctr"/>
                </a:tc>
                <a:tc>
                  <a:txBody>
                    <a:bodyPr/>
                    <a:lstStyle/>
                    <a:p>
                      <a:pPr algn="l" fontAlgn="t"/>
                      <a:r>
                        <a:rPr lang="en-US" sz="1600" b="0" i="0" u="none" strike="noStrike" dirty="0">
                          <a:solidFill>
                            <a:srgbClr val="000000"/>
                          </a:solidFill>
                          <a:effectLst/>
                          <a:latin typeface="Arial"/>
                        </a:rPr>
                        <a:t>Chlamydia Screening</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Arial"/>
                        </a:rPr>
                        <a:t>33</a:t>
                      </a:r>
                    </a:p>
                  </a:txBody>
                  <a:tcPr marL="0" marR="0" marT="0" marB="0" anchor="ctr"/>
                </a:tc>
              </a:tr>
              <a:tr h="533400">
                <a:tc>
                  <a:txBody>
                    <a:bodyPr/>
                    <a:lstStyle/>
                    <a:p>
                      <a:pPr algn="ctr" fontAlgn="t"/>
                      <a:r>
                        <a:rPr lang="en-US" sz="1600" b="0" i="0" u="none" strike="noStrike" dirty="0">
                          <a:solidFill>
                            <a:srgbClr val="000000"/>
                          </a:solidFill>
                          <a:effectLst/>
                          <a:latin typeface="Arial"/>
                        </a:rPr>
                        <a:t>15</a:t>
                      </a:r>
                    </a:p>
                  </a:txBody>
                  <a:tcPr marL="0" marR="0" marT="0" marB="0" anchor="ctr"/>
                </a:tc>
                <a:tc>
                  <a:txBody>
                    <a:bodyPr/>
                    <a:lstStyle/>
                    <a:p>
                      <a:pPr algn="l" fontAlgn="t"/>
                      <a:r>
                        <a:rPr lang="en-US" sz="1600" b="0" i="0" u="none" strike="noStrike" dirty="0">
                          <a:solidFill>
                            <a:srgbClr val="000000"/>
                          </a:solidFill>
                          <a:effectLst/>
                          <a:latin typeface="Arial"/>
                        </a:rPr>
                        <a:t>Maternity Care: Postpartum Care (PPC), Prenatal Visit During 1st Trimester (PPC) </a:t>
                      </a:r>
                    </a:p>
                  </a:txBody>
                  <a:tcPr marL="0" marR="0" marT="0" marB="0" anchor="ctr"/>
                </a:tc>
                <a:tc>
                  <a:txBody>
                    <a:bodyPr/>
                    <a:lstStyle/>
                    <a:p>
                      <a:pPr algn="l" fontAlgn="t"/>
                      <a:r>
                        <a:rPr lang="en-US" sz="1600" b="0" i="0" u="none" strike="noStrike" dirty="0">
                          <a:solidFill>
                            <a:srgbClr val="000000"/>
                          </a:solidFill>
                          <a:effectLst/>
                          <a:latin typeface="Arial"/>
                        </a:rPr>
                        <a:t>NCQA (HEDIS)</a:t>
                      </a:r>
                    </a:p>
                  </a:txBody>
                  <a:tcPr marL="0" marR="0" marT="0" marB="0" anchor="ctr"/>
                </a:tc>
                <a:tc>
                  <a:txBody>
                    <a:bodyPr/>
                    <a:lstStyle/>
                    <a:p>
                      <a:pPr algn="ctr" fontAlgn="t"/>
                      <a:r>
                        <a:rPr lang="en-US" sz="1600" b="0" i="0" u="none" strike="noStrike" dirty="0">
                          <a:solidFill>
                            <a:srgbClr val="000000"/>
                          </a:solidFill>
                          <a:effectLst/>
                          <a:latin typeface="Arial"/>
                        </a:rPr>
                        <a:t>1517</a:t>
                      </a:r>
                    </a:p>
                  </a:txBody>
                  <a:tcPr marL="0" marR="0" marT="0" marB="0" anchor="ctr"/>
                </a:tc>
              </a:tr>
              <a:tr h="304800">
                <a:tc>
                  <a:txBody>
                    <a:bodyPr/>
                    <a:lstStyle/>
                    <a:p>
                      <a:pPr algn="ctr" fontAlgn="t"/>
                      <a:r>
                        <a:rPr lang="en-US" sz="1600" b="0" i="0" u="none" strike="noStrike" dirty="0">
                          <a:solidFill>
                            <a:srgbClr val="000000"/>
                          </a:solidFill>
                          <a:effectLst/>
                          <a:latin typeface="Arial"/>
                        </a:rPr>
                        <a:t>14</a:t>
                      </a:r>
                    </a:p>
                  </a:txBody>
                  <a:tcPr marL="0" marR="0" marT="0" marB="0" anchor="ctr"/>
                </a:tc>
                <a:tc>
                  <a:txBody>
                    <a:bodyPr/>
                    <a:lstStyle/>
                    <a:p>
                      <a:pPr algn="l" fontAlgn="t"/>
                      <a:r>
                        <a:rPr lang="en-US" sz="1600" b="0" i="0" u="none" strike="noStrike" dirty="0">
                          <a:solidFill>
                            <a:srgbClr val="000000"/>
                          </a:solidFill>
                          <a:effectLst/>
                          <a:latin typeface="Arial"/>
                        </a:rPr>
                        <a:t>Adolescent Well-Care Visits</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NA</a:t>
                      </a:r>
                    </a:p>
                  </a:txBody>
                  <a:tcPr marL="0" marR="0" marT="0" marB="0" anchor="ctr"/>
                </a:tc>
              </a:tr>
              <a:tr h="213360">
                <a:tc>
                  <a:txBody>
                    <a:bodyPr/>
                    <a:lstStyle/>
                    <a:p>
                      <a:pPr algn="ctr" fontAlgn="t"/>
                      <a:r>
                        <a:rPr lang="en-US" sz="1600" b="0" i="0" u="none" strike="noStrike" dirty="0">
                          <a:solidFill>
                            <a:srgbClr val="000000"/>
                          </a:solidFill>
                          <a:effectLst/>
                          <a:latin typeface="Arial"/>
                        </a:rPr>
                        <a:t>14</a:t>
                      </a:r>
                    </a:p>
                  </a:txBody>
                  <a:tcPr marL="0" marR="0" marT="0" marB="0" anchor="ctr"/>
                </a:tc>
                <a:tc>
                  <a:txBody>
                    <a:bodyPr/>
                    <a:lstStyle/>
                    <a:p>
                      <a:pPr algn="l" fontAlgn="t"/>
                      <a:r>
                        <a:rPr lang="en-US" sz="1600" b="0" i="0" u="none" strike="noStrike" dirty="0">
                          <a:solidFill>
                            <a:srgbClr val="000000"/>
                          </a:solidFill>
                          <a:effectLst/>
                          <a:latin typeface="Arial"/>
                        </a:rPr>
                        <a:t>Initiation and Engagement of Alcohol and Other Drug Dependence Treatment: Composite</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4</a:t>
                      </a:r>
                    </a:p>
                  </a:txBody>
                  <a:tcPr marL="0" marR="0" marT="0" marB="0" anchor="ctr"/>
                </a:tc>
              </a:tr>
              <a:tr h="370840">
                <a:tc>
                  <a:txBody>
                    <a:bodyPr/>
                    <a:lstStyle/>
                    <a:p>
                      <a:pPr algn="ctr" fontAlgn="t"/>
                      <a:r>
                        <a:rPr lang="en-US" sz="1600" b="0" i="0" u="none" strike="noStrike" dirty="0">
                          <a:solidFill>
                            <a:srgbClr val="000000"/>
                          </a:solidFill>
                          <a:effectLst/>
                          <a:latin typeface="Calibri"/>
                        </a:rPr>
                        <a:t>14</a:t>
                      </a:r>
                    </a:p>
                  </a:txBody>
                  <a:tcPr marL="0" marR="0" marT="0" marB="0" anchor="ctr"/>
                </a:tc>
                <a:tc>
                  <a:txBody>
                    <a:bodyPr/>
                    <a:lstStyle/>
                    <a:p>
                      <a:pPr algn="l" fontAlgn="t"/>
                      <a:r>
                        <a:rPr lang="en-US" sz="1600" b="0" i="0" u="none" strike="noStrike" dirty="0">
                          <a:solidFill>
                            <a:srgbClr val="000000"/>
                          </a:solidFill>
                          <a:effectLst/>
                          <a:latin typeface="Arial"/>
                        </a:rPr>
                        <a:t>Preventive Care and Screening: Body Mass Index (BMI) Screening and Follow-Up</a:t>
                      </a:r>
                    </a:p>
                  </a:txBody>
                  <a:tcPr marL="0" marR="0" marT="0" marB="0" anchor="ctr"/>
                </a:tc>
                <a:tc>
                  <a:txBody>
                    <a:bodyPr/>
                    <a:lstStyle/>
                    <a:p>
                      <a:pPr algn="l" fontAlgn="t"/>
                      <a:r>
                        <a:rPr lang="en-US" sz="1600" b="0" i="0" u="none" strike="noStrike" dirty="0">
                          <a:solidFill>
                            <a:srgbClr val="000000"/>
                          </a:solidFill>
                          <a:effectLst/>
                          <a:latin typeface="Arial"/>
                        </a:rPr>
                        <a:t>CMS</a:t>
                      </a:r>
                    </a:p>
                  </a:txBody>
                  <a:tcPr marL="0" marR="0" marT="0" marB="0" anchor="ctr"/>
                </a:tc>
                <a:tc>
                  <a:txBody>
                    <a:bodyPr/>
                    <a:lstStyle/>
                    <a:p>
                      <a:pPr algn="ctr" fontAlgn="t"/>
                      <a:r>
                        <a:rPr lang="en-US" sz="1600" b="0" i="0" u="none" strike="noStrike" dirty="0">
                          <a:solidFill>
                            <a:srgbClr val="000000"/>
                          </a:solidFill>
                          <a:effectLst/>
                          <a:latin typeface="Arial"/>
                        </a:rPr>
                        <a:t>421</a:t>
                      </a:r>
                    </a:p>
                  </a:txBody>
                  <a:tcPr marL="0" marR="0" marT="0"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120</a:t>
            </a:fld>
            <a:endParaRPr lang="en-US" dirty="0"/>
          </a:p>
        </p:txBody>
      </p:sp>
    </p:spTree>
    <p:extLst>
      <p:ext uri="{BB962C8B-B14F-4D97-AF65-F5344CB8AC3E}">
        <p14:creationId xmlns:p14="http://schemas.microsoft.com/office/powerpoint/2010/main" val="1219013888"/>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Infrastructure measures</a:t>
            </a:r>
            <a:endParaRPr lang="en-US" dirty="0"/>
          </a:p>
        </p:txBody>
      </p:sp>
      <p:sp>
        <p:nvSpPr>
          <p:cNvPr id="3" name="Content Placeholder 2"/>
          <p:cNvSpPr>
            <a:spLocks noGrp="1"/>
          </p:cNvSpPr>
          <p:nvPr>
            <p:ph idx="1"/>
          </p:nvPr>
        </p:nvSpPr>
        <p:spPr/>
        <p:txBody>
          <a:bodyPr/>
          <a:lstStyle/>
          <a:p>
            <a:r>
              <a:rPr lang="en-US" dirty="0" smtClean="0"/>
              <a:t>23 Infrastructure measures</a:t>
            </a:r>
          </a:p>
          <a:p>
            <a:pPr lvl="1"/>
            <a:r>
              <a:rPr lang="en-US" dirty="0" smtClean="0"/>
              <a:t>None of the measures were modified </a:t>
            </a:r>
          </a:p>
          <a:p>
            <a:pPr lvl="1"/>
            <a:r>
              <a:rPr lang="en-US" dirty="0" smtClean="0"/>
              <a:t>87% of the measures were homegrown</a:t>
            </a:r>
          </a:p>
          <a:p>
            <a:pPr marL="457200" lvl="1" indent="0">
              <a:buNone/>
            </a:pPr>
            <a:endParaRPr lang="en-US" dirty="0"/>
          </a:p>
          <a:p>
            <a:r>
              <a:rPr lang="en-US" dirty="0" smtClean="0"/>
              <a:t>20 distinct measures</a:t>
            </a:r>
          </a:p>
          <a:p>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121</a:t>
            </a:fld>
            <a:endParaRPr lang="en-US" dirty="0"/>
          </a:p>
        </p:txBody>
      </p:sp>
    </p:spTree>
    <p:extLst>
      <p:ext uri="{BB962C8B-B14F-4D97-AF65-F5344CB8AC3E}">
        <p14:creationId xmlns:p14="http://schemas.microsoft.com/office/powerpoint/2010/main" val="2495691351"/>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infrastructure measures</a:t>
            </a:r>
            <a:endParaRPr lang="en-US" dirty="0"/>
          </a:p>
        </p:txBody>
      </p:sp>
      <p:sp>
        <p:nvSpPr>
          <p:cNvPr id="3" name="Content Placeholder 2"/>
          <p:cNvSpPr>
            <a:spLocks noGrp="1"/>
          </p:cNvSpPr>
          <p:nvPr>
            <p:ph idx="1"/>
          </p:nvPr>
        </p:nvSpPr>
        <p:spPr>
          <a:xfrm>
            <a:off x="612775" y="1143000"/>
            <a:ext cx="7769225" cy="4114800"/>
          </a:xfrm>
        </p:spPr>
        <p:txBody>
          <a:bodyPr/>
          <a:lstStyle/>
          <a:p>
            <a:r>
              <a:rPr lang="en-US" dirty="0"/>
              <a:t>MO Medicaid managed </a:t>
            </a:r>
            <a:r>
              <a:rPr lang="en-US" dirty="0" smtClean="0"/>
              <a:t>care - </a:t>
            </a:r>
            <a:r>
              <a:rPr lang="en-US" dirty="0"/>
              <a:t>BH </a:t>
            </a:r>
            <a:r>
              <a:rPr lang="en-US" dirty="0" smtClean="0"/>
              <a:t>measures</a:t>
            </a:r>
          </a:p>
          <a:p>
            <a:pPr lvl="1"/>
            <a:r>
              <a:rPr lang="en-US" dirty="0"/>
              <a:t>Adult </a:t>
            </a:r>
            <a:r>
              <a:rPr lang="en-US" dirty="0" smtClean="0"/>
              <a:t>psychiatrist count</a:t>
            </a:r>
          </a:p>
          <a:p>
            <a:pPr lvl="1"/>
            <a:r>
              <a:rPr lang="en-US" dirty="0"/>
              <a:t>Psychiatric </a:t>
            </a:r>
            <a:r>
              <a:rPr lang="en-US" dirty="0" smtClean="0"/>
              <a:t>practices </a:t>
            </a:r>
            <a:r>
              <a:rPr lang="en-US" dirty="0"/>
              <a:t>contacted to complete s</a:t>
            </a:r>
            <a:r>
              <a:rPr lang="en-US" dirty="0" smtClean="0"/>
              <a:t>urvey </a:t>
            </a:r>
            <a:r>
              <a:rPr lang="en-US" dirty="0"/>
              <a:t>regarding </a:t>
            </a:r>
            <a:r>
              <a:rPr lang="en-US" dirty="0" smtClean="0"/>
              <a:t>patient </a:t>
            </a:r>
            <a:r>
              <a:rPr lang="en-US" dirty="0"/>
              <a:t>services, services provided, service </a:t>
            </a:r>
            <a:r>
              <a:rPr lang="en-US" dirty="0" smtClean="0"/>
              <a:t>availability</a:t>
            </a:r>
          </a:p>
          <a:p>
            <a:r>
              <a:rPr lang="en-US" dirty="0"/>
              <a:t>Oregon CCO Incentive Measures </a:t>
            </a:r>
            <a:r>
              <a:rPr lang="en-US" dirty="0" smtClean="0"/>
              <a:t>Set</a:t>
            </a:r>
          </a:p>
          <a:p>
            <a:pPr lvl="1"/>
            <a:r>
              <a:rPr lang="en-US" dirty="0"/>
              <a:t>Electronic </a:t>
            </a:r>
            <a:r>
              <a:rPr lang="en-US" dirty="0" smtClean="0"/>
              <a:t>health </a:t>
            </a:r>
            <a:r>
              <a:rPr lang="en-US" dirty="0"/>
              <a:t>r</a:t>
            </a:r>
            <a:r>
              <a:rPr lang="en-US" dirty="0" smtClean="0"/>
              <a:t>ecord adoption</a:t>
            </a:r>
          </a:p>
          <a:p>
            <a:r>
              <a:rPr lang="en-US" dirty="0" smtClean="0"/>
              <a:t>NY </a:t>
            </a:r>
            <a:r>
              <a:rPr lang="en-US" dirty="0"/>
              <a:t>Medicaid Redesign </a:t>
            </a:r>
            <a:r>
              <a:rPr lang="en-US" dirty="0" smtClean="0"/>
              <a:t>Initiative</a:t>
            </a:r>
          </a:p>
          <a:p>
            <a:pPr lvl="1"/>
            <a:r>
              <a:rPr lang="en-US" dirty="0"/>
              <a:t>Percent </a:t>
            </a:r>
            <a:r>
              <a:rPr lang="en-US" dirty="0" smtClean="0"/>
              <a:t>eligibility determination </a:t>
            </a:r>
            <a:r>
              <a:rPr lang="en-US" dirty="0"/>
              <a:t>done at </a:t>
            </a:r>
            <a:r>
              <a:rPr lang="en-US" dirty="0" smtClean="0"/>
              <a:t>state level</a:t>
            </a:r>
          </a:p>
          <a:p>
            <a:r>
              <a:rPr lang="en-US" dirty="0" smtClean="0"/>
              <a:t>MiPCT Clinical Metrics</a:t>
            </a:r>
          </a:p>
          <a:p>
            <a:pPr lvl="1"/>
            <a:r>
              <a:rPr lang="en-US" dirty="0" smtClean="0"/>
              <a:t>PCMH registry </a:t>
            </a:r>
            <a:r>
              <a:rPr lang="en-US" dirty="0"/>
              <a:t>with </a:t>
            </a:r>
            <a:r>
              <a:rPr lang="en-US" dirty="0" smtClean="0"/>
              <a:t>decision </a:t>
            </a:r>
            <a:r>
              <a:rPr lang="en-US" dirty="0"/>
              <a:t>s</a:t>
            </a:r>
            <a:r>
              <a:rPr lang="en-US" dirty="0" smtClean="0"/>
              <a:t>upport </a:t>
            </a:r>
            <a:r>
              <a:rPr lang="en-US" dirty="0"/>
              <a:t>&amp; </a:t>
            </a:r>
            <a:r>
              <a:rPr lang="en-US" dirty="0" smtClean="0"/>
              <a:t>performance </a:t>
            </a:r>
            <a:r>
              <a:rPr lang="en-US" dirty="0"/>
              <a:t>r</a:t>
            </a:r>
            <a:r>
              <a:rPr lang="en-US" dirty="0" smtClean="0"/>
              <a:t>eports</a:t>
            </a:r>
            <a:endParaRPr lang="en-US" dirty="0"/>
          </a:p>
          <a:p>
            <a:pPr marL="457200" lvl="1" indent="0">
              <a:buNone/>
            </a:pP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122</a:t>
            </a:fld>
            <a:endParaRPr lang="en-US" dirty="0"/>
          </a:p>
        </p:txBody>
      </p:sp>
    </p:spTree>
    <p:extLst>
      <p:ext uri="{BB962C8B-B14F-4D97-AF65-F5344CB8AC3E}">
        <p14:creationId xmlns:p14="http://schemas.microsoft.com/office/powerpoint/2010/main" val="2950964925"/>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Infrastructure: No measures shared</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123</a:t>
            </a:fld>
            <a:endParaRPr lang="en-US" dirty="0"/>
          </a:p>
        </p:txBody>
      </p:sp>
      <p:graphicFrame>
        <p:nvGraphicFramePr>
          <p:cNvPr id="9" name="Chart 8"/>
          <p:cNvGraphicFramePr/>
          <p:nvPr>
            <p:extLst>
              <p:ext uri="{D42A27DB-BD31-4B8C-83A1-F6EECF244321}">
                <p14:modId xmlns:p14="http://schemas.microsoft.com/office/powerpoint/2010/main" val="1375958565"/>
              </p:ext>
            </p:extLst>
          </p:nvPr>
        </p:nvGraphicFramePr>
        <p:xfrm>
          <a:off x="152400" y="1066800"/>
          <a:ext cx="8991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1752600" y="5181600"/>
            <a:ext cx="5867400" cy="923330"/>
          </a:xfrm>
          <a:prstGeom prst="rect">
            <a:avLst/>
          </a:prstGeom>
          <a:noFill/>
        </p:spPr>
        <p:txBody>
          <a:bodyPr wrap="square" rtlCol="0">
            <a:spAutoFit/>
          </a:bodyPr>
          <a:lstStyle/>
          <a:p>
            <a:pPr algn="ctr"/>
            <a:r>
              <a:rPr lang="en-US" dirty="0" smtClean="0"/>
              <a:t>Number of distinct Infrastructure measures shared by multiple measure sets</a:t>
            </a:r>
          </a:p>
          <a:p>
            <a:pPr algn="ctr"/>
            <a:r>
              <a:rPr lang="en-US" i="1" dirty="0" smtClean="0"/>
              <a:t>n = 20</a:t>
            </a:r>
            <a:endParaRPr lang="en-US" i="1" dirty="0"/>
          </a:p>
        </p:txBody>
      </p:sp>
      <p:cxnSp>
        <p:nvCxnSpPr>
          <p:cNvPr id="18" name="Straight Connector 17"/>
          <p:cNvCxnSpPr/>
          <p:nvPr/>
        </p:nvCxnSpPr>
        <p:spPr bwMode="auto">
          <a:xfrm flipH="1">
            <a:off x="2590800"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2760110040"/>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1143000"/>
          </a:xfrm>
        </p:spPr>
        <p:txBody>
          <a:bodyPr/>
          <a:lstStyle/>
          <a:p>
            <a:r>
              <a:rPr lang="en-US" dirty="0" smtClean="0"/>
              <a:t>Infrastructure: </a:t>
            </a:r>
            <a:br>
              <a:rPr lang="en-US" dirty="0" smtClean="0"/>
            </a:br>
            <a:r>
              <a:rPr lang="en-US" dirty="0" smtClean="0"/>
              <a:t>None of the measures are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49667618"/>
              </p:ext>
            </p:extLst>
          </p:nvPr>
        </p:nvGraphicFramePr>
        <p:xfrm>
          <a:off x="139699" y="957196"/>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124</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infrastructure measures that are NQF-endorsed</a:t>
            </a:r>
          </a:p>
          <a:p>
            <a:pPr algn="ctr"/>
            <a:r>
              <a:rPr lang="en-US" i="1" dirty="0" smtClean="0"/>
              <a:t>n = 23</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3236850687"/>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1143000"/>
          </a:xfrm>
        </p:spPr>
        <p:txBody>
          <a:bodyPr/>
          <a:lstStyle/>
          <a:p>
            <a:r>
              <a:rPr lang="en-US" dirty="0"/>
              <a:t>Person and </a:t>
            </a:r>
            <a:r>
              <a:rPr lang="en-US" dirty="0" smtClean="0"/>
              <a:t>family-centered care measures</a:t>
            </a:r>
            <a:endParaRPr lang="en-US" dirty="0"/>
          </a:p>
        </p:txBody>
      </p:sp>
      <p:sp>
        <p:nvSpPr>
          <p:cNvPr id="3" name="Content Placeholder 2"/>
          <p:cNvSpPr>
            <a:spLocks noGrp="1"/>
          </p:cNvSpPr>
          <p:nvPr>
            <p:ph idx="1"/>
          </p:nvPr>
        </p:nvSpPr>
        <p:spPr/>
        <p:txBody>
          <a:bodyPr/>
          <a:lstStyle/>
          <a:p>
            <a:r>
              <a:rPr lang="en-US" dirty="0" smtClean="0"/>
              <a:t>127 person and family-centered care measures</a:t>
            </a:r>
          </a:p>
          <a:p>
            <a:pPr lvl="1"/>
            <a:r>
              <a:rPr lang="en-US" dirty="0" smtClean="0"/>
              <a:t>Only 4% of the measures were modified </a:t>
            </a:r>
          </a:p>
          <a:p>
            <a:pPr marL="457200" lvl="1" indent="0">
              <a:buNone/>
            </a:pPr>
            <a:endParaRPr lang="en-US" dirty="0"/>
          </a:p>
          <a:p>
            <a:r>
              <a:rPr lang="en-US" dirty="0" smtClean="0"/>
              <a:t>58 distinct measures</a:t>
            </a:r>
          </a:p>
          <a:p>
            <a:pPr marL="457200" lvl="1" indent="0">
              <a:buNone/>
            </a:pPr>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125</a:t>
            </a:fld>
            <a:endParaRPr lang="en-US" dirty="0"/>
          </a:p>
        </p:txBody>
      </p:sp>
    </p:spTree>
    <p:extLst>
      <p:ext uri="{BB962C8B-B14F-4D97-AF65-F5344CB8AC3E}">
        <p14:creationId xmlns:p14="http://schemas.microsoft.com/office/powerpoint/2010/main" val="48498309"/>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Person and </a:t>
            </a:r>
            <a:r>
              <a:rPr lang="en-US" dirty="0" smtClean="0"/>
              <a:t>family-centered care: </a:t>
            </a:r>
            <a:br>
              <a:rPr lang="en-US" dirty="0" smtClean="0"/>
            </a:br>
            <a:r>
              <a:rPr lang="en-US" dirty="0" smtClean="0"/>
              <a:t>Very small number of measures shared </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126</a:t>
            </a:fld>
            <a:endParaRPr lang="en-US" dirty="0"/>
          </a:p>
        </p:txBody>
      </p:sp>
      <p:graphicFrame>
        <p:nvGraphicFramePr>
          <p:cNvPr id="9" name="Chart 8"/>
          <p:cNvGraphicFramePr/>
          <p:nvPr>
            <p:extLst>
              <p:ext uri="{D42A27DB-BD31-4B8C-83A1-F6EECF244321}">
                <p14:modId xmlns:p14="http://schemas.microsoft.com/office/powerpoint/2010/main" val="2738128182"/>
              </p:ext>
            </p:extLst>
          </p:nvPr>
        </p:nvGraphicFramePr>
        <p:xfrm>
          <a:off x="152400" y="1066800"/>
          <a:ext cx="8991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1752600" y="5181600"/>
            <a:ext cx="5867400" cy="923330"/>
          </a:xfrm>
          <a:prstGeom prst="rect">
            <a:avLst/>
          </a:prstGeom>
          <a:noFill/>
        </p:spPr>
        <p:txBody>
          <a:bodyPr wrap="square" rtlCol="0">
            <a:spAutoFit/>
          </a:bodyPr>
          <a:lstStyle/>
          <a:p>
            <a:pPr algn="ctr"/>
            <a:r>
              <a:rPr lang="en-US" dirty="0" smtClean="0"/>
              <a:t>Number of distinct person and family-centered care measures shared by multiple measure sets</a:t>
            </a:r>
          </a:p>
          <a:p>
            <a:pPr algn="ctr"/>
            <a:r>
              <a:rPr lang="en-US" i="1" dirty="0" smtClean="0"/>
              <a:t>n = 58</a:t>
            </a:r>
            <a:endParaRPr lang="en-US" i="1" dirty="0"/>
          </a:p>
        </p:txBody>
      </p:sp>
      <p:cxnSp>
        <p:nvCxnSpPr>
          <p:cNvPr id="18" name="Straight Connector 17"/>
          <p:cNvCxnSpPr/>
          <p:nvPr/>
        </p:nvCxnSpPr>
        <p:spPr bwMode="auto">
          <a:xfrm flipH="1">
            <a:off x="2590800"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224529350"/>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1143000"/>
          </a:xfrm>
        </p:spPr>
        <p:txBody>
          <a:bodyPr/>
          <a:lstStyle/>
          <a:p>
            <a:r>
              <a:rPr lang="en-US" dirty="0"/>
              <a:t>Person and </a:t>
            </a:r>
            <a:r>
              <a:rPr lang="en-US" dirty="0" smtClean="0"/>
              <a:t>family-centered care: </a:t>
            </a:r>
            <a:br>
              <a:rPr lang="en-US" dirty="0" smtClean="0"/>
            </a:br>
            <a:r>
              <a:rPr lang="en-US" dirty="0" smtClean="0"/>
              <a:t>Most measures are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92553236"/>
              </p:ext>
            </p:extLst>
          </p:nvPr>
        </p:nvGraphicFramePr>
        <p:xfrm>
          <a:off x="139699" y="762000"/>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127</a:t>
            </a:fld>
            <a:endParaRPr lang="en-US" dirty="0"/>
          </a:p>
        </p:txBody>
      </p:sp>
      <p:sp>
        <p:nvSpPr>
          <p:cNvPr id="6" name="TextBox 5"/>
          <p:cNvSpPr txBox="1"/>
          <p:nvPr/>
        </p:nvSpPr>
        <p:spPr>
          <a:xfrm>
            <a:off x="2133600" y="5710998"/>
            <a:ext cx="5334000" cy="923330"/>
          </a:xfrm>
          <a:prstGeom prst="rect">
            <a:avLst/>
          </a:prstGeom>
          <a:noFill/>
        </p:spPr>
        <p:txBody>
          <a:bodyPr wrap="square" rtlCol="0">
            <a:spAutoFit/>
          </a:bodyPr>
          <a:lstStyle/>
          <a:p>
            <a:pPr algn="ctr"/>
            <a:r>
              <a:rPr lang="en-US" dirty="0" smtClean="0"/>
              <a:t>Percentage of total person and family-centered care measures that are NQF-endorsed</a:t>
            </a:r>
          </a:p>
          <a:p>
            <a:pPr algn="ctr"/>
            <a:r>
              <a:rPr lang="en-US" i="1" dirty="0" smtClean="0"/>
              <a:t>n = 127</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1641807406"/>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1143000"/>
          </a:xfrm>
        </p:spPr>
        <p:txBody>
          <a:bodyPr/>
          <a:lstStyle/>
          <a:p>
            <a:r>
              <a:rPr lang="en-US" dirty="0"/>
              <a:t>Person and </a:t>
            </a:r>
            <a:r>
              <a:rPr lang="en-US" dirty="0" smtClean="0"/>
              <a:t>family-centered care: Most of the distinct measures are not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17402193"/>
              </p:ext>
            </p:extLst>
          </p:nvPr>
        </p:nvGraphicFramePr>
        <p:xfrm>
          <a:off x="8467" y="990600"/>
          <a:ext cx="8839200" cy="49530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128</a:t>
            </a:fld>
            <a:endParaRPr lang="en-US" dirty="0"/>
          </a:p>
        </p:txBody>
      </p:sp>
      <p:sp>
        <p:nvSpPr>
          <p:cNvPr id="6" name="TextBox 5"/>
          <p:cNvSpPr txBox="1"/>
          <p:nvPr/>
        </p:nvSpPr>
        <p:spPr>
          <a:xfrm>
            <a:off x="2133600" y="5710998"/>
            <a:ext cx="5105400" cy="923330"/>
          </a:xfrm>
          <a:prstGeom prst="rect">
            <a:avLst/>
          </a:prstGeom>
          <a:noFill/>
        </p:spPr>
        <p:txBody>
          <a:bodyPr wrap="square" rtlCol="0">
            <a:spAutoFit/>
          </a:bodyPr>
          <a:lstStyle/>
          <a:p>
            <a:pPr algn="ctr"/>
            <a:r>
              <a:rPr lang="en-US" dirty="0" smtClean="0"/>
              <a:t>Percentage of distinct person and family-centered care measures that are NQF-endorsed</a:t>
            </a:r>
          </a:p>
          <a:p>
            <a:pPr algn="ctr"/>
            <a:r>
              <a:rPr lang="en-US" i="1" dirty="0" smtClean="0"/>
              <a:t>n = 58</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2298057395"/>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Shared person </a:t>
            </a:r>
            <a:r>
              <a:rPr lang="en-US" dirty="0"/>
              <a:t>and </a:t>
            </a:r>
            <a:r>
              <a:rPr lang="en-US" dirty="0" smtClean="0"/>
              <a:t>family-centered care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15914772"/>
              </p:ext>
            </p:extLst>
          </p:nvPr>
        </p:nvGraphicFramePr>
        <p:xfrm>
          <a:off x="228600" y="1066800"/>
          <a:ext cx="8610602" cy="2971800"/>
        </p:xfrm>
        <a:graphic>
          <a:graphicData uri="http://schemas.openxmlformats.org/drawingml/2006/table">
            <a:tbl>
              <a:tblPr firstRow="1" bandRow="1">
                <a:tableStyleId>{5C22544A-7EE6-4342-B048-85BDC9FD1C3A}</a:tableStyleId>
              </a:tblPr>
              <a:tblGrid>
                <a:gridCol w="1240510"/>
                <a:gridCol w="4703090"/>
                <a:gridCol w="1600200"/>
                <a:gridCol w="1066802"/>
              </a:tblGrid>
              <a:tr h="685800">
                <a:tc>
                  <a:txBody>
                    <a:bodyPr/>
                    <a:lstStyle/>
                    <a:p>
                      <a:r>
                        <a:rPr lang="en-US" sz="1600" dirty="0" smtClean="0">
                          <a:solidFill>
                            <a:schemeClr val="tx1"/>
                          </a:solidFill>
                          <a:latin typeface="+mn-lt"/>
                        </a:rPr>
                        <a:t>#</a:t>
                      </a:r>
                      <a:r>
                        <a:rPr lang="en-US" sz="1600" baseline="0" dirty="0" smtClean="0">
                          <a:solidFill>
                            <a:schemeClr val="tx1"/>
                          </a:solidFill>
                          <a:latin typeface="+mn-lt"/>
                        </a:rPr>
                        <a:t> p</a:t>
                      </a:r>
                      <a:r>
                        <a:rPr lang="en-US" sz="1600" dirty="0" smtClean="0">
                          <a:solidFill>
                            <a:schemeClr val="tx1"/>
                          </a:solidFill>
                          <a:latin typeface="+mn-lt"/>
                        </a:rPr>
                        <a:t>rograms using the measure</a:t>
                      </a:r>
                      <a:endParaRPr lang="en-US" sz="1600" dirty="0">
                        <a:solidFill>
                          <a:schemeClr val="tx1"/>
                        </a:solidFill>
                        <a:latin typeface="+mn-lt"/>
                      </a:endParaRPr>
                    </a:p>
                  </a:txBody>
                  <a:tcPr/>
                </a:tc>
                <a:tc>
                  <a:txBody>
                    <a:bodyPr/>
                    <a:lstStyle/>
                    <a:p>
                      <a:r>
                        <a:rPr lang="en-US" sz="1600" dirty="0" smtClean="0">
                          <a:solidFill>
                            <a:schemeClr val="tx1"/>
                          </a:solidFill>
                          <a:latin typeface="+mn-lt"/>
                        </a:rPr>
                        <a:t>Measure</a:t>
                      </a:r>
                      <a:r>
                        <a:rPr lang="en-US" sz="1600" baseline="0" dirty="0" smtClean="0">
                          <a:solidFill>
                            <a:schemeClr val="tx1"/>
                          </a:solidFill>
                          <a:latin typeface="+mn-lt"/>
                        </a:rPr>
                        <a:t> Name</a:t>
                      </a:r>
                      <a:endParaRPr lang="en-US" sz="1600" dirty="0">
                        <a:solidFill>
                          <a:schemeClr val="tx1"/>
                        </a:solidFill>
                        <a:latin typeface="+mn-lt"/>
                      </a:endParaRPr>
                    </a:p>
                  </a:txBody>
                  <a:tcPr/>
                </a:tc>
                <a:tc>
                  <a:txBody>
                    <a:bodyPr/>
                    <a:lstStyle/>
                    <a:p>
                      <a:r>
                        <a:rPr lang="en-US" sz="1600" dirty="0" smtClean="0">
                          <a:solidFill>
                            <a:schemeClr val="tx1"/>
                          </a:solidFill>
                          <a:latin typeface="+mn-lt"/>
                        </a:rPr>
                        <a:t>Steward</a:t>
                      </a:r>
                      <a:endParaRPr lang="en-US" sz="1600" dirty="0">
                        <a:solidFill>
                          <a:schemeClr val="tx1"/>
                        </a:solidFill>
                        <a:latin typeface="+mn-lt"/>
                      </a:endParaRPr>
                    </a:p>
                  </a:txBody>
                  <a:tcPr/>
                </a:tc>
                <a:tc>
                  <a:txBody>
                    <a:bodyPr/>
                    <a:lstStyle/>
                    <a:p>
                      <a:r>
                        <a:rPr lang="en-US" sz="1600" dirty="0" smtClean="0">
                          <a:solidFill>
                            <a:schemeClr val="tx1"/>
                          </a:solidFill>
                          <a:latin typeface="+mn-lt"/>
                        </a:rPr>
                        <a:t>NQF #</a:t>
                      </a:r>
                      <a:endParaRPr lang="en-US" sz="1600" dirty="0">
                        <a:solidFill>
                          <a:schemeClr val="tx1"/>
                        </a:solidFill>
                        <a:latin typeface="+mn-lt"/>
                      </a:endParaRPr>
                    </a:p>
                  </a:txBody>
                  <a:tcPr/>
                </a:tc>
              </a:tr>
              <a:tr h="640080">
                <a:tc>
                  <a:txBody>
                    <a:bodyPr/>
                    <a:lstStyle/>
                    <a:p>
                      <a:pPr algn="ctr" fontAlgn="t"/>
                      <a:r>
                        <a:rPr lang="en-US" sz="1600" b="0" i="0" u="none" strike="noStrike" dirty="0" smtClean="0">
                          <a:solidFill>
                            <a:srgbClr val="000000"/>
                          </a:solidFill>
                          <a:effectLst/>
                          <a:latin typeface="+mn-lt"/>
                        </a:rPr>
                        <a:t>16</a:t>
                      </a:r>
                      <a:endParaRPr lang="en-US" sz="1600" b="0" i="0" u="none" strike="noStrike" dirty="0">
                        <a:solidFill>
                          <a:srgbClr val="000000"/>
                        </a:solidFill>
                        <a:effectLst/>
                        <a:latin typeface="+mn-lt"/>
                      </a:endParaRPr>
                    </a:p>
                  </a:txBody>
                  <a:tcPr marL="0" marR="0" marT="0" marB="0" anchor="ctr"/>
                </a:tc>
                <a:tc>
                  <a:txBody>
                    <a:bodyPr/>
                    <a:lstStyle/>
                    <a:p>
                      <a:pPr algn="l" fontAlgn="t"/>
                      <a:r>
                        <a:rPr lang="en-US" sz="1600" b="0" i="0" u="none" strike="noStrike" dirty="0" smtClean="0">
                          <a:solidFill>
                            <a:srgbClr val="000000"/>
                          </a:solidFill>
                          <a:effectLst/>
                          <a:latin typeface="+mn-lt"/>
                        </a:rPr>
                        <a:t>CAHPS Survey</a:t>
                      </a:r>
                      <a:r>
                        <a:rPr lang="en-US" sz="1600" b="0" i="0" u="none" strike="noStrike" baseline="30000" dirty="0" smtClean="0">
                          <a:solidFill>
                            <a:srgbClr val="000000"/>
                          </a:solidFill>
                          <a:effectLst/>
                          <a:latin typeface="+mn-lt"/>
                        </a:rPr>
                        <a:t>1</a:t>
                      </a:r>
                      <a:endParaRPr lang="en-US" sz="1600" b="0" i="0" u="none" strike="noStrike" baseline="30000" dirty="0">
                        <a:solidFill>
                          <a:srgbClr val="000000"/>
                        </a:solidFill>
                        <a:effectLst/>
                        <a:latin typeface="+mn-lt"/>
                      </a:endParaRPr>
                    </a:p>
                  </a:txBody>
                  <a:tcPr marL="0" marR="0" marT="0" marB="0" anchor="ctr"/>
                </a:tc>
                <a:tc>
                  <a:txBody>
                    <a:bodyPr/>
                    <a:lstStyle/>
                    <a:p>
                      <a:pPr algn="l" fontAlgn="t"/>
                      <a:r>
                        <a:rPr lang="en-US" sz="1600" b="0" i="0" u="none" strike="noStrike" dirty="0" smtClean="0">
                          <a:solidFill>
                            <a:srgbClr val="000000"/>
                          </a:solidFill>
                          <a:effectLst/>
                          <a:latin typeface="+mn-lt"/>
                        </a:rPr>
                        <a:t>AHRQ</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smtClean="0">
                          <a:solidFill>
                            <a:srgbClr val="000000"/>
                          </a:solidFill>
                          <a:effectLst/>
                          <a:latin typeface="+mn-lt"/>
                        </a:rPr>
                        <a:t>YES</a:t>
                      </a:r>
                      <a:endParaRPr lang="en-US" sz="1600" b="0" i="0" u="none" strike="noStrike" dirty="0">
                        <a:solidFill>
                          <a:srgbClr val="000000"/>
                        </a:solidFill>
                        <a:effectLst/>
                        <a:latin typeface="+mn-lt"/>
                      </a:endParaRPr>
                    </a:p>
                  </a:txBody>
                  <a:tcPr marL="0" marR="0" marT="0" marB="0" anchor="ctr"/>
                </a:tc>
              </a:tr>
              <a:tr h="441960">
                <a:tc>
                  <a:txBody>
                    <a:bodyPr/>
                    <a:lstStyle/>
                    <a:p>
                      <a:pPr algn="ctr" fontAlgn="t"/>
                      <a:r>
                        <a:rPr lang="en-US" sz="1600" b="0" i="0" u="none" strike="noStrike" dirty="0" smtClean="0">
                          <a:solidFill>
                            <a:srgbClr val="000000"/>
                          </a:solidFill>
                          <a:effectLst/>
                          <a:latin typeface="+mn-lt"/>
                        </a:rPr>
                        <a:t>2</a:t>
                      </a:r>
                      <a:endParaRPr lang="en-US" sz="1600" b="0" i="0" u="none" strike="noStrike" dirty="0">
                        <a:solidFill>
                          <a:srgbClr val="000000"/>
                        </a:solidFill>
                        <a:effectLst/>
                        <a:latin typeface="+mn-lt"/>
                      </a:endParaRPr>
                    </a:p>
                  </a:txBody>
                  <a:tcPr marL="0" marR="0" marT="0" marB="0" anchor="ctr"/>
                </a:tc>
                <a:tc>
                  <a:txBody>
                    <a:bodyPr/>
                    <a:lstStyle/>
                    <a:p>
                      <a:pPr algn="l" fontAlgn="t"/>
                      <a:r>
                        <a:rPr lang="en-US" sz="1600" b="0" i="0" u="none" strike="noStrike" dirty="0">
                          <a:solidFill>
                            <a:srgbClr val="000000"/>
                          </a:solidFill>
                          <a:effectLst/>
                          <a:latin typeface="+mn-lt"/>
                        </a:rPr>
                        <a:t>Hospice and Palliative Care – Treatment Preferences</a:t>
                      </a:r>
                    </a:p>
                  </a:txBody>
                  <a:tcPr marL="0" marR="0" marT="0" marB="0" anchor="ctr"/>
                </a:tc>
                <a:tc>
                  <a:txBody>
                    <a:bodyPr/>
                    <a:lstStyle/>
                    <a:p>
                      <a:pPr algn="l" fontAlgn="t"/>
                      <a:r>
                        <a:rPr lang="en-US" sz="1600" b="0" i="0" u="none" strike="noStrike" dirty="0">
                          <a:solidFill>
                            <a:srgbClr val="000000"/>
                          </a:solidFill>
                          <a:effectLst/>
                          <a:latin typeface="+mn-lt"/>
                        </a:rPr>
                        <a:t>University of North Carolina-Chapel Hill</a:t>
                      </a:r>
                    </a:p>
                  </a:txBody>
                  <a:tcPr marL="0" marR="0" marT="0" marB="0" anchor="ctr"/>
                </a:tc>
                <a:tc>
                  <a:txBody>
                    <a:bodyPr/>
                    <a:lstStyle/>
                    <a:p>
                      <a:pPr algn="ctr" fontAlgn="t"/>
                      <a:r>
                        <a:rPr lang="en-US" sz="1600" b="0" i="0" u="none" strike="noStrike" dirty="0">
                          <a:solidFill>
                            <a:srgbClr val="000000"/>
                          </a:solidFill>
                          <a:effectLst/>
                          <a:latin typeface="+mn-lt"/>
                        </a:rPr>
                        <a:t>1641</a:t>
                      </a:r>
                    </a:p>
                  </a:txBody>
                  <a:tcPr marL="0" marR="0" marT="0" marB="0" anchor="ctr"/>
                </a:tc>
              </a:tr>
              <a:tr h="533400">
                <a:tc>
                  <a:txBody>
                    <a:bodyPr/>
                    <a:lstStyle/>
                    <a:p>
                      <a:pPr algn="ctr" fontAlgn="t"/>
                      <a:r>
                        <a:rPr lang="en-US" sz="1600" b="0" i="0" u="none" strike="noStrike" dirty="0" smtClean="0">
                          <a:solidFill>
                            <a:srgbClr val="000000"/>
                          </a:solidFill>
                          <a:effectLst/>
                          <a:latin typeface="+mn-lt"/>
                        </a:rPr>
                        <a:t>2</a:t>
                      </a:r>
                      <a:endParaRPr lang="en-US" sz="1600" b="0" i="0" u="none" strike="noStrike" dirty="0">
                        <a:solidFill>
                          <a:srgbClr val="000000"/>
                        </a:solidFill>
                        <a:effectLst/>
                        <a:latin typeface="+mn-lt"/>
                      </a:endParaRPr>
                    </a:p>
                  </a:txBody>
                  <a:tcPr marL="0" marR="0" marT="0" marB="0" anchor="ctr"/>
                </a:tc>
                <a:tc>
                  <a:txBody>
                    <a:bodyPr/>
                    <a:lstStyle/>
                    <a:p>
                      <a:pPr algn="l" fontAlgn="t"/>
                      <a:r>
                        <a:rPr lang="en-US" sz="1600" b="0" i="0" u="none" strike="noStrike" dirty="0">
                          <a:solidFill>
                            <a:srgbClr val="000000"/>
                          </a:solidFill>
                          <a:effectLst/>
                          <a:latin typeface="+mn-lt"/>
                        </a:rPr>
                        <a:t>Quality of Life </a:t>
                      </a:r>
                      <a:r>
                        <a:rPr lang="en-US" sz="1600" b="0" i="0" u="none" strike="noStrike" dirty="0" smtClean="0">
                          <a:solidFill>
                            <a:srgbClr val="000000"/>
                          </a:solidFill>
                          <a:effectLst/>
                          <a:latin typeface="+mn-lt"/>
                        </a:rPr>
                        <a:t>survey:</a:t>
                      </a:r>
                      <a:r>
                        <a:rPr lang="en-US" sz="1600" b="0" i="0" u="none" strike="noStrike" baseline="0" dirty="0" smtClean="0">
                          <a:solidFill>
                            <a:srgbClr val="000000"/>
                          </a:solidFill>
                          <a:effectLst/>
                          <a:latin typeface="+mn-lt"/>
                        </a:rPr>
                        <a:t> choice of tool</a:t>
                      </a:r>
                      <a:endParaRPr lang="en-US" sz="1600" b="0" i="0" u="none" strike="noStrike" dirty="0">
                        <a:solidFill>
                          <a:srgbClr val="000000"/>
                        </a:solidFill>
                        <a:effectLst/>
                        <a:latin typeface="+mn-lt"/>
                      </a:endParaRPr>
                    </a:p>
                  </a:txBody>
                  <a:tcPr marL="0" marR="0" marT="0" marB="0" anchor="ctr"/>
                </a:tc>
                <a:tc>
                  <a:txBody>
                    <a:bodyPr/>
                    <a:lstStyle/>
                    <a:p>
                      <a:pPr algn="l" fontAlgn="t"/>
                      <a:r>
                        <a:rPr lang="en-US" sz="1600" b="0" i="0" u="none" strike="noStrike" baseline="0" dirty="0" smtClean="0">
                          <a:solidFill>
                            <a:srgbClr val="000000"/>
                          </a:solidFill>
                          <a:effectLst/>
                          <a:latin typeface="+mn-lt"/>
                        </a:rPr>
                        <a:t> NA</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NA</a:t>
                      </a:r>
                    </a:p>
                  </a:txBody>
                  <a:tcPr marL="0" marR="0" marT="0"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129</a:t>
            </a:fld>
            <a:endParaRPr lang="en-US" dirty="0"/>
          </a:p>
        </p:txBody>
      </p:sp>
      <p:sp>
        <p:nvSpPr>
          <p:cNvPr id="3" name="TextBox 2"/>
          <p:cNvSpPr txBox="1"/>
          <p:nvPr/>
        </p:nvSpPr>
        <p:spPr>
          <a:xfrm>
            <a:off x="1066800" y="5791200"/>
            <a:ext cx="7552267" cy="923330"/>
          </a:xfrm>
          <a:prstGeom prst="rect">
            <a:avLst/>
          </a:prstGeom>
          <a:noFill/>
        </p:spPr>
        <p:txBody>
          <a:bodyPr wrap="square" rtlCol="0">
            <a:spAutoFit/>
          </a:bodyPr>
          <a:lstStyle/>
          <a:p>
            <a:r>
              <a:rPr lang="en-US" dirty="0" smtClean="0"/>
              <a:t>1: If a program used one question from a CAHPS survey, we counted it as using CAHPS. We did not look at the specific surveys or which questions/composites from the surveys they used. </a:t>
            </a:r>
            <a:endParaRPr lang="en-US" dirty="0"/>
          </a:p>
        </p:txBody>
      </p:sp>
    </p:spTree>
    <p:extLst>
      <p:ext uri="{BB962C8B-B14F-4D97-AF65-F5344CB8AC3E}">
        <p14:creationId xmlns:p14="http://schemas.microsoft.com/office/powerpoint/2010/main" val="18539639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types</a:t>
            </a:r>
            <a:endParaRPr lang="en-US" dirty="0"/>
          </a:p>
        </p:txBody>
      </p:sp>
      <p:sp>
        <p:nvSpPr>
          <p:cNvPr id="3" name="Content Placeholder 2"/>
          <p:cNvSpPr>
            <a:spLocks noGrp="1"/>
          </p:cNvSpPr>
          <p:nvPr>
            <p:ph idx="1"/>
          </p:nvPr>
        </p:nvSpPr>
        <p:spPr>
          <a:xfrm>
            <a:off x="762000" y="1828800"/>
            <a:ext cx="8153400" cy="4724400"/>
          </a:xfrm>
        </p:spPr>
        <p:txBody>
          <a:bodyPr/>
          <a:lstStyle/>
          <a:p>
            <a:pPr lvl="0"/>
            <a:r>
              <a:rPr lang="en-US" sz="2000" b="1" u="sng" dirty="0"/>
              <a:t>ACO:</a:t>
            </a:r>
            <a:r>
              <a:rPr lang="en-US" sz="2000" b="1" dirty="0"/>
              <a:t> </a:t>
            </a:r>
            <a:r>
              <a:rPr lang="en-US" sz="2000" dirty="0"/>
              <a:t>Measure sets used by states to evaluate Accountable Care </a:t>
            </a:r>
            <a:r>
              <a:rPr lang="en-US" sz="2000" dirty="0" smtClean="0"/>
              <a:t>Organizations. Organizations </a:t>
            </a:r>
            <a:r>
              <a:rPr lang="en-US" sz="2000" dirty="0"/>
              <a:t>of providers that agree to be accountable for the clinical care and cost of a specific attributed </a:t>
            </a:r>
            <a:r>
              <a:rPr lang="en-US" sz="2000" dirty="0" smtClean="0"/>
              <a:t>population</a:t>
            </a:r>
            <a:endParaRPr lang="en-US" sz="2000" dirty="0"/>
          </a:p>
          <a:p>
            <a:r>
              <a:rPr lang="en-US" sz="2000" b="1" u="sng" dirty="0" smtClean="0"/>
              <a:t>Alignment Initiative</a:t>
            </a:r>
            <a:r>
              <a:rPr lang="en-US" sz="2000" b="1" u="sng" dirty="0"/>
              <a:t>:</a:t>
            </a:r>
            <a:r>
              <a:rPr lang="en-US" sz="2000" b="1" dirty="0"/>
              <a:t> </a:t>
            </a:r>
            <a:r>
              <a:rPr lang="en-US" sz="2000" dirty="0"/>
              <a:t>Measure sets created by statewide initiatives in an attempt to align the various measures being used throughout the state by various payers or </a:t>
            </a:r>
            <a:r>
              <a:rPr lang="en-US" sz="2000" dirty="0" smtClean="0"/>
              <a:t>entities</a:t>
            </a:r>
          </a:p>
          <a:p>
            <a:pPr lvl="0"/>
            <a:r>
              <a:rPr lang="en-US" sz="2000" b="1" u="sng" dirty="0" smtClean="0"/>
              <a:t>Commercial </a:t>
            </a:r>
            <a:r>
              <a:rPr lang="en-US" sz="2000" b="1" u="sng" dirty="0"/>
              <a:t>Plans:</a:t>
            </a:r>
            <a:r>
              <a:rPr lang="en-US" sz="2000" b="1" dirty="0"/>
              <a:t> </a:t>
            </a:r>
            <a:r>
              <a:rPr lang="en-US" sz="2000" dirty="0"/>
              <a:t> Measure sets used by states to evaluate insurers serving commercial </a:t>
            </a:r>
            <a:r>
              <a:rPr lang="en-US" sz="2000" dirty="0" smtClean="0"/>
              <a:t>members</a:t>
            </a:r>
            <a:endParaRPr lang="en-US" sz="2000" dirty="0"/>
          </a:p>
          <a:p>
            <a:r>
              <a:rPr lang="en-US" sz="2000" b="1" u="sng" dirty="0" smtClean="0"/>
              <a:t>Duals</a:t>
            </a:r>
            <a:r>
              <a:rPr lang="en-US" sz="2000" b="1" u="sng" dirty="0"/>
              <a:t>:</a:t>
            </a:r>
            <a:r>
              <a:rPr lang="en-US" sz="2000" dirty="0"/>
              <a:t> Measure sets used by state Medicaid agencies in programs serving beneficiaries who are dually eligible for Medicare and Medicaid </a:t>
            </a:r>
            <a:endParaRPr lang="en-US" sz="2000" dirty="0" smtClean="0"/>
          </a:p>
          <a:p>
            <a:r>
              <a:rPr lang="en-US" sz="2000" b="1" u="sng" dirty="0" smtClean="0"/>
              <a:t>Exchange</a:t>
            </a:r>
            <a:r>
              <a:rPr lang="en-US" sz="2000" b="1" u="sng" dirty="0"/>
              <a:t>:</a:t>
            </a:r>
            <a:r>
              <a:rPr lang="en-US" sz="2000" dirty="0"/>
              <a:t> Measure sets used to assess plan performance in a state-operated marketplace for individuals buying health insurance coverage</a:t>
            </a:r>
          </a:p>
        </p:txBody>
      </p:sp>
      <p:sp>
        <p:nvSpPr>
          <p:cNvPr id="5" name="Slide Number Placeholder 4"/>
          <p:cNvSpPr>
            <a:spLocks noGrp="1"/>
          </p:cNvSpPr>
          <p:nvPr>
            <p:ph type="sldNum" sz="quarter" idx="10"/>
          </p:nvPr>
        </p:nvSpPr>
        <p:spPr/>
        <p:txBody>
          <a:bodyPr/>
          <a:lstStyle/>
          <a:p>
            <a:fld id="{6CDFDD91-9DC5-443A-B5D4-A4D827708E68}" type="slidenum">
              <a:rPr lang="en-US" smtClean="0"/>
              <a:pPr/>
              <a:t>13</a:t>
            </a:fld>
            <a:endParaRPr lang="en-US" dirty="0"/>
          </a:p>
        </p:txBody>
      </p:sp>
      <p:sp>
        <p:nvSpPr>
          <p:cNvPr id="7" name="Content Placeholder 3"/>
          <p:cNvSpPr txBox="1">
            <a:spLocks/>
          </p:cNvSpPr>
          <p:nvPr/>
        </p:nvSpPr>
        <p:spPr bwMode="auto">
          <a:xfrm>
            <a:off x="685800" y="1143000"/>
            <a:ext cx="8001000" cy="76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57768E"/>
              </a:buClr>
              <a:buFont typeface="Wingdings" pitchFamily="16" charset="2"/>
              <a:buChar char="§"/>
              <a:defRPr sz="2800">
                <a:solidFill>
                  <a:srgbClr val="25325B"/>
                </a:solidFill>
                <a:latin typeface="+mn-lt"/>
                <a:ea typeface="+mn-ea"/>
                <a:cs typeface="+mn-cs"/>
              </a:defRPr>
            </a:lvl1pPr>
            <a:lvl2pPr marL="742950" indent="-285750" algn="l" rtl="0" eaLnBrk="1" fontAlgn="base" hangingPunct="1">
              <a:spcBef>
                <a:spcPct val="20000"/>
              </a:spcBef>
              <a:spcAft>
                <a:spcPct val="0"/>
              </a:spcAft>
              <a:buChar char="–"/>
              <a:defRPr sz="2400">
                <a:solidFill>
                  <a:srgbClr val="486176"/>
                </a:solidFill>
                <a:latin typeface="+mn-lt"/>
                <a:ea typeface="+mn-ea"/>
              </a:defRPr>
            </a:lvl2pPr>
            <a:lvl3pPr marL="1143000" indent="-228600" algn="l" rtl="0" eaLnBrk="1" fontAlgn="base" hangingPunct="1">
              <a:spcBef>
                <a:spcPct val="20000"/>
              </a:spcBef>
              <a:spcAft>
                <a:spcPct val="0"/>
              </a:spcAft>
              <a:buChar char="•"/>
              <a:defRPr sz="2000">
                <a:solidFill>
                  <a:srgbClr val="25325B"/>
                </a:solidFill>
                <a:latin typeface="+mn-lt"/>
                <a:ea typeface="+mn-ea"/>
              </a:defRPr>
            </a:lvl3pPr>
            <a:lvl4pPr marL="1600200" indent="-228600" algn="l" rtl="0" eaLnBrk="1" fontAlgn="base" hangingPunct="1">
              <a:spcBef>
                <a:spcPct val="20000"/>
              </a:spcBef>
              <a:spcAft>
                <a:spcPct val="0"/>
              </a:spcAft>
              <a:buChar char="–"/>
              <a:defRPr sz="1800">
                <a:solidFill>
                  <a:srgbClr val="57768E"/>
                </a:solidFill>
                <a:latin typeface="+mn-lt"/>
                <a:ea typeface="+mn-ea"/>
              </a:defRPr>
            </a:lvl4pPr>
            <a:lvl5pPr marL="2057400" indent="-228600" algn="l" rtl="0" eaLnBrk="1" fontAlgn="base" hangingPunct="1">
              <a:spcBef>
                <a:spcPct val="20000"/>
              </a:spcBef>
              <a:spcAft>
                <a:spcPct val="0"/>
              </a:spcAft>
              <a:buChar char="»"/>
              <a:defRPr sz="1800">
                <a:solidFill>
                  <a:srgbClr val="25325B"/>
                </a:solidFill>
                <a:latin typeface="+mn-lt"/>
                <a:ea typeface="+mn-ea"/>
              </a:defRPr>
            </a:lvl5pPr>
            <a:lvl6pPr marL="2514600" indent="-228600" algn="l" rtl="0" eaLnBrk="1" fontAlgn="base" hangingPunct="1">
              <a:spcBef>
                <a:spcPct val="20000"/>
              </a:spcBef>
              <a:spcAft>
                <a:spcPct val="0"/>
              </a:spcAft>
              <a:buChar char="»"/>
              <a:defRPr sz="1800">
                <a:solidFill>
                  <a:srgbClr val="25325B"/>
                </a:solidFill>
                <a:latin typeface="+mn-lt"/>
                <a:ea typeface="+mn-ea"/>
              </a:defRPr>
            </a:lvl6pPr>
            <a:lvl7pPr marL="2971800" indent="-228600" algn="l" rtl="0" eaLnBrk="1" fontAlgn="base" hangingPunct="1">
              <a:spcBef>
                <a:spcPct val="20000"/>
              </a:spcBef>
              <a:spcAft>
                <a:spcPct val="0"/>
              </a:spcAft>
              <a:buChar char="»"/>
              <a:defRPr sz="1800">
                <a:solidFill>
                  <a:srgbClr val="25325B"/>
                </a:solidFill>
                <a:latin typeface="+mn-lt"/>
                <a:ea typeface="+mn-ea"/>
              </a:defRPr>
            </a:lvl7pPr>
            <a:lvl8pPr marL="3429000" indent="-228600" algn="l" rtl="0" eaLnBrk="1" fontAlgn="base" hangingPunct="1">
              <a:spcBef>
                <a:spcPct val="20000"/>
              </a:spcBef>
              <a:spcAft>
                <a:spcPct val="0"/>
              </a:spcAft>
              <a:buChar char="»"/>
              <a:defRPr sz="1800">
                <a:solidFill>
                  <a:srgbClr val="25325B"/>
                </a:solidFill>
                <a:latin typeface="+mn-lt"/>
                <a:ea typeface="+mn-ea"/>
              </a:defRPr>
            </a:lvl8pPr>
            <a:lvl9pPr marL="3886200" indent="-228600" algn="l" rtl="0" eaLnBrk="1" fontAlgn="base" hangingPunct="1">
              <a:spcBef>
                <a:spcPct val="20000"/>
              </a:spcBef>
              <a:spcAft>
                <a:spcPct val="0"/>
              </a:spcAft>
              <a:buChar char="»"/>
              <a:defRPr sz="1800">
                <a:solidFill>
                  <a:srgbClr val="25325B"/>
                </a:solidFill>
                <a:latin typeface="+mn-lt"/>
                <a:ea typeface="+mn-ea"/>
              </a:defRPr>
            </a:lvl9pPr>
          </a:lstStyle>
          <a:p>
            <a:r>
              <a:rPr lang="en-US" sz="1800" b="1" dirty="0" smtClean="0"/>
              <a:t>Note: these categories are meant to be mutually exclusive. Each measure set was only included in one category.</a:t>
            </a:r>
            <a:endParaRPr lang="en-US" sz="1800" b="1" dirty="0"/>
          </a:p>
        </p:txBody>
      </p:sp>
    </p:spTree>
    <p:extLst>
      <p:ext uri="{BB962C8B-B14F-4D97-AF65-F5344CB8AC3E}">
        <p14:creationId xmlns:p14="http://schemas.microsoft.com/office/powerpoint/2010/main" val="2270365993"/>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measures</a:t>
            </a:r>
            <a:endParaRPr lang="en-US" dirty="0"/>
          </a:p>
        </p:txBody>
      </p:sp>
      <p:sp>
        <p:nvSpPr>
          <p:cNvPr id="3" name="Content Placeholder 2"/>
          <p:cNvSpPr>
            <a:spLocks noGrp="1"/>
          </p:cNvSpPr>
          <p:nvPr>
            <p:ph idx="1"/>
          </p:nvPr>
        </p:nvSpPr>
        <p:spPr/>
        <p:txBody>
          <a:bodyPr/>
          <a:lstStyle/>
          <a:p>
            <a:r>
              <a:rPr lang="en-US" dirty="0" smtClean="0"/>
              <a:t>181 safety measures</a:t>
            </a:r>
          </a:p>
          <a:p>
            <a:pPr lvl="1"/>
            <a:r>
              <a:rPr lang="en-US" dirty="0" smtClean="0"/>
              <a:t>17% of the measures were modified </a:t>
            </a:r>
          </a:p>
          <a:p>
            <a:pPr marL="457200" lvl="1" indent="0">
              <a:buNone/>
            </a:pPr>
            <a:endParaRPr lang="en-US" dirty="0"/>
          </a:p>
          <a:p>
            <a:r>
              <a:rPr lang="en-US" dirty="0" smtClean="0"/>
              <a:t>95 distinct measures</a:t>
            </a:r>
          </a:p>
          <a:p>
            <a:pPr marL="457200" lvl="1" indent="0">
              <a:buNone/>
            </a:pPr>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130</a:t>
            </a:fld>
            <a:endParaRPr lang="en-US" dirty="0"/>
          </a:p>
        </p:txBody>
      </p:sp>
    </p:spTree>
    <p:extLst>
      <p:ext uri="{BB962C8B-B14F-4D97-AF65-F5344CB8AC3E}">
        <p14:creationId xmlns:p14="http://schemas.microsoft.com/office/powerpoint/2010/main" val="3116989981"/>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a:t>
            </a:r>
            <a:br>
              <a:rPr lang="en-US" dirty="0" smtClean="0"/>
            </a:br>
            <a:r>
              <a:rPr lang="en-US" dirty="0" smtClean="0"/>
              <a:t>Most measure used by only one progra</a:t>
            </a:r>
            <a:r>
              <a:rPr lang="en-US" dirty="0"/>
              <a:t>m</a:t>
            </a:r>
          </a:p>
        </p:txBody>
      </p:sp>
      <p:sp>
        <p:nvSpPr>
          <p:cNvPr id="4" name="Slide Number Placeholder 3"/>
          <p:cNvSpPr>
            <a:spLocks noGrp="1"/>
          </p:cNvSpPr>
          <p:nvPr>
            <p:ph type="sldNum" sz="quarter" idx="10"/>
          </p:nvPr>
        </p:nvSpPr>
        <p:spPr/>
        <p:txBody>
          <a:bodyPr/>
          <a:lstStyle/>
          <a:p>
            <a:fld id="{6CDFDD91-9DC5-443A-B5D4-A4D827708E68}" type="slidenum">
              <a:rPr lang="en-US" smtClean="0"/>
              <a:pPr/>
              <a:t>131</a:t>
            </a:fld>
            <a:endParaRPr lang="en-US" dirty="0"/>
          </a:p>
        </p:txBody>
      </p:sp>
      <p:graphicFrame>
        <p:nvGraphicFramePr>
          <p:cNvPr id="9" name="Chart 8"/>
          <p:cNvGraphicFramePr/>
          <p:nvPr>
            <p:extLst>
              <p:ext uri="{D42A27DB-BD31-4B8C-83A1-F6EECF244321}">
                <p14:modId xmlns:p14="http://schemas.microsoft.com/office/powerpoint/2010/main" val="2982991929"/>
              </p:ext>
            </p:extLst>
          </p:nvPr>
        </p:nvGraphicFramePr>
        <p:xfrm>
          <a:off x="152400" y="1066800"/>
          <a:ext cx="8991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1752600" y="5181600"/>
            <a:ext cx="5867400" cy="923330"/>
          </a:xfrm>
          <a:prstGeom prst="rect">
            <a:avLst/>
          </a:prstGeom>
          <a:noFill/>
        </p:spPr>
        <p:txBody>
          <a:bodyPr wrap="square" rtlCol="0">
            <a:spAutoFit/>
          </a:bodyPr>
          <a:lstStyle/>
          <a:p>
            <a:pPr algn="ctr"/>
            <a:r>
              <a:rPr lang="en-US" dirty="0" smtClean="0"/>
              <a:t>Number of distinct safety measures shared by multiple measure sets</a:t>
            </a:r>
          </a:p>
          <a:p>
            <a:pPr algn="ctr"/>
            <a:r>
              <a:rPr lang="en-US" i="1" dirty="0" smtClean="0"/>
              <a:t>n = 95</a:t>
            </a:r>
            <a:endParaRPr lang="en-US" i="1" dirty="0"/>
          </a:p>
        </p:txBody>
      </p:sp>
      <p:cxnSp>
        <p:nvCxnSpPr>
          <p:cNvPr id="18" name="Straight Connector 17"/>
          <p:cNvCxnSpPr/>
          <p:nvPr/>
        </p:nvCxnSpPr>
        <p:spPr bwMode="auto">
          <a:xfrm flipH="1">
            <a:off x="2590800"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1002114612"/>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1143000"/>
          </a:xfrm>
        </p:spPr>
        <p:txBody>
          <a:bodyPr/>
          <a:lstStyle/>
          <a:p>
            <a:r>
              <a:rPr lang="en-US" dirty="0" smtClean="0"/>
              <a:t>Safety: </a:t>
            </a:r>
            <a:br>
              <a:rPr lang="en-US" dirty="0" smtClean="0"/>
            </a:br>
            <a:r>
              <a:rPr lang="en-US" dirty="0" smtClean="0"/>
              <a:t>Most measures used are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896724843"/>
              </p:ext>
            </p:extLst>
          </p:nvPr>
        </p:nvGraphicFramePr>
        <p:xfrm>
          <a:off x="139699" y="762000"/>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132</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total </a:t>
            </a:r>
            <a:r>
              <a:rPr lang="en-US" dirty="0"/>
              <a:t>s</a:t>
            </a:r>
            <a:r>
              <a:rPr lang="en-US" dirty="0" smtClean="0"/>
              <a:t>afety measures that are NQF-endorsed</a:t>
            </a:r>
          </a:p>
          <a:p>
            <a:pPr algn="ctr"/>
            <a:r>
              <a:rPr lang="en-US" i="1" dirty="0" smtClean="0"/>
              <a:t>n = 181</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2972043288"/>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1143000"/>
          </a:xfrm>
        </p:spPr>
        <p:txBody>
          <a:bodyPr/>
          <a:lstStyle/>
          <a:p>
            <a:r>
              <a:rPr lang="en-US" dirty="0" smtClean="0"/>
              <a:t>Safety: Most of the distinct measures are not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294023491"/>
              </p:ext>
            </p:extLst>
          </p:nvPr>
        </p:nvGraphicFramePr>
        <p:xfrm>
          <a:off x="139699" y="990600"/>
          <a:ext cx="8839200" cy="49530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133</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distinct safety measures that are NQF-endorsed</a:t>
            </a:r>
          </a:p>
          <a:p>
            <a:pPr algn="ctr"/>
            <a:r>
              <a:rPr lang="en-US" i="1" dirty="0" smtClean="0"/>
              <a:t>n = 95</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2019826298"/>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frequently used safety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14264371"/>
              </p:ext>
            </p:extLst>
          </p:nvPr>
        </p:nvGraphicFramePr>
        <p:xfrm>
          <a:off x="228600" y="990600"/>
          <a:ext cx="8763000" cy="5715000"/>
        </p:xfrm>
        <a:graphic>
          <a:graphicData uri="http://schemas.openxmlformats.org/drawingml/2006/table">
            <a:tbl>
              <a:tblPr firstRow="1" bandRow="1">
                <a:tableStyleId>{5C22544A-7EE6-4342-B048-85BDC9FD1C3A}</a:tableStyleId>
              </a:tblPr>
              <a:tblGrid>
                <a:gridCol w="1262466"/>
                <a:gridCol w="4786329"/>
                <a:gridCol w="1473424"/>
                <a:gridCol w="1240781"/>
              </a:tblGrid>
              <a:tr h="990600">
                <a:tc>
                  <a:txBody>
                    <a:bodyPr/>
                    <a:lstStyle/>
                    <a:p>
                      <a:r>
                        <a:rPr lang="en-US" sz="1600" dirty="0" smtClean="0">
                          <a:solidFill>
                            <a:schemeClr val="tx1"/>
                          </a:solidFill>
                          <a:latin typeface="+mn-lt"/>
                        </a:rPr>
                        <a:t>#</a:t>
                      </a:r>
                      <a:r>
                        <a:rPr lang="en-US" sz="1600" baseline="0" dirty="0" smtClean="0">
                          <a:solidFill>
                            <a:schemeClr val="tx1"/>
                          </a:solidFill>
                          <a:latin typeface="+mn-lt"/>
                        </a:rPr>
                        <a:t> p</a:t>
                      </a:r>
                      <a:r>
                        <a:rPr lang="en-US" sz="1600" dirty="0" smtClean="0">
                          <a:solidFill>
                            <a:schemeClr val="tx1"/>
                          </a:solidFill>
                          <a:latin typeface="+mn-lt"/>
                        </a:rPr>
                        <a:t>rograms using the measure</a:t>
                      </a:r>
                      <a:endParaRPr lang="en-US" sz="1600" dirty="0">
                        <a:solidFill>
                          <a:schemeClr val="tx1"/>
                        </a:solidFill>
                        <a:latin typeface="+mn-lt"/>
                      </a:endParaRPr>
                    </a:p>
                  </a:txBody>
                  <a:tcPr/>
                </a:tc>
                <a:tc>
                  <a:txBody>
                    <a:bodyPr/>
                    <a:lstStyle/>
                    <a:p>
                      <a:r>
                        <a:rPr lang="en-US" sz="1600" dirty="0" smtClean="0">
                          <a:solidFill>
                            <a:schemeClr val="tx1"/>
                          </a:solidFill>
                          <a:latin typeface="+mn-lt"/>
                        </a:rPr>
                        <a:t>Measure</a:t>
                      </a:r>
                      <a:r>
                        <a:rPr lang="en-US" sz="1600" baseline="0" dirty="0" smtClean="0">
                          <a:solidFill>
                            <a:schemeClr val="tx1"/>
                          </a:solidFill>
                          <a:latin typeface="+mn-lt"/>
                        </a:rPr>
                        <a:t> Name</a:t>
                      </a:r>
                      <a:endParaRPr lang="en-US" sz="1600" dirty="0">
                        <a:solidFill>
                          <a:schemeClr val="tx1"/>
                        </a:solidFill>
                        <a:latin typeface="+mn-lt"/>
                      </a:endParaRPr>
                    </a:p>
                  </a:txBody>
                  <a:tcPr/>
                </a:tc>
                <a:tc>
                  <a:txBody>
                    <a:bodyPr/>
                    <a:lstStyle/>
                    <a:p>
                      <a:r>
                        <a:rPr lang="en-US" sz="1600" dirty="0" smtClean="0">
                          <a:solidFill>
                            <a:schemeClr val="tx1"/>
                          </a:solidFill>
                          <a:latin typeface="+mn-lt"/>
                        </a:rPr>
                        <a:t>Steward</a:t>
                      </a:r>
                      <a:endParaRPr lang="en-US" sz="1600" dirty="0">
                        <a:solidFill>
                          <a:schemeClr val="tx1"/>
                        </a:solidFill>
                        <a:latin typeface="+mn-lt"/>
                      </a:endParaRPr>
                    </a:p>
                  </a:txBody>
                  <a:tcPr/>
                </a:tc>
                <a:tc>
                  <a:txBody>
                    <a:bodyPr/>
                    <a:lstStyle/>
                    <a:p>
                      <a:r>
                        <a:rPr lang="en-US" sz="1600" dirty="0" smtClean="0">
                          <a:solidFill>
                            <a:schemeClr val="tx1"/>
                          </a:solidFill>
                          <a:latin typeface="+mn-lt"/>
                        </a:rPr>
                        <a:t>NQF #</a:t>
                      </a:r>
                      <a:endParaRPr lang="en-US" sz="1600" dirty="0">
                        <a:solidFill>
                          <a:schemeClr val="tx1"/>
                        </a:solidFill>
                        <a:latin typeface="+mn-lt"/>
                      </a:endParaRPr>
                    </a:p>
                  </a:txBody>
                  <a:tcPr/>
                </a:tc>
              </a:tr>
              <a:tr h="533400">
                <a:tc>
                  <a:txBody>
                    <a:bodyPr/>
                    <a:lstStyle/>
                    <a:p>
                      <a:pPr algn="ctr" fontAlgn="t"/>
                      <a:r>
                        <a:rPr lang="en-US" sz="1600" b="0" i="0" u="none" strike="noStrike" dirty="0">
                          <a:solidFill>
                            <a:srgbClr val="000000"/>
                          </a:solidFill>
                          <a:effectLst/>
                          <a:latin typeface="+mn-lt"/>
                        </a:rPr>
                        <a:t>19</a:t>
                      </a:r>
                    </a:p>
                  </a:txBody>
                  <a:tcPr marL="0" marR="0" marT="0" marB="0" anchor="ctr"/>
                </a:tc>
                <a:tc>
                  <a:txBody>
                    <a:bodyPr/>
                    <a:lstStyle/>
                    <a:p>
                      <a:pPr algn="l" fontAlgn="t"/>
                      <a:r>
                        <a:rPr lang="en-US" sz="1600" b="0" i="0" u="none" strike="noStrike" dirty="0">
                          <a:solidFill>
                            <a:srgbClr val="000000"/>
                          </a:solidFill>
                          <a:effectLst/>
                          <a:latin typeface="+mn-lt"/>
                        </a:rPr>
                        <a:t>Follow-Up After Hospitalization for Mental Illness </a:t>
                      </a:r>
                      <a:endParaRPr lang="en-US" sz="1600" b="0" i="0" u="none" strike="noStrike" dirty="0" smtClean="0">
                        <a:solidFill>
                          <a:srgbClr val="000000"/>
                        </a:solidFill>
                        <a:effectLst/>
                        <a:latin typeface="+mn-lt"/>
                      </a:endParaRPr>
                    </a:p>
                    <a:p>
                      <a:pPr algn="l" fontAlgn="t"/>
                      <a:r>
                        <a:rPr lang="en-US" sz="1600" b="0" i="0" u="none" strike="noStrike" dirty="0" smtClean="0">
                          <a:solidFill>
                            <a:srgbClr val="000000"/>
                          </a:solidFill>
                          <a:effectLst/>
                          <a:latin typeface="+mn-lt"/>
                        </a:rPr>
                        <a:t>(</a:t>
                      </a:r>
                      <a:r>
                        <a:rPr lang="en-US" sz="1600" b="0" i="0" u="none" strike="noStrike" dirty="0">
                          <a:solidFill>
                            <a:srgbClr val="000000"/>
                          </a:solidFill>
                          <a:effectLst/>
                          <a:latin typeface="+mn-lt"/>
                        </a:rPr>
                        <a:t>30 day only)</a:t>
                      </a:r>
                    </a:p>
                  </a:txBody>
                  <a:tcPr marL="0" marR="0" marT="0" marB="0" anchor="ctr"/>
                </a:tc>
                <a:tc>
                  <a:txBody>
                    <a:bodyPr/>
                    <a:lstStyle/>
                    <a:p>
                      <a:pPr algn="l" fontAlgn="t"/>
                      <a:r>
                        <a:rPr lang="en-US" sz="1600" b="0" i="0" u="none" strike="noStrike" dirty="0" smtClean="0">
                          <a:solidFill>
                            <a:srgbClr val="000000"/>
                          </a:solidFill>
                          <a:effectLst/>
                          <a:latin typeface="+mn-lt"/>
                        </a:rPr>
                        <a:t>NCQA</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576</a:t>
                      </a:r>
                    </a:p>
                  </a:txBody>
                  <a:tcPr marL="0" marR="0" marT="0" marB="0" anchor="ctr"/>
                </a:tc>
              </a:tr>
              <a:tr h="533400">
                <a:tc>
                  <a:txBody>
                    <a:bodyPr/>
                    <a:lstStyle/>
                    <a:p>
                      <a:pPr algn="ctr" fontAlgn="t"/>
                      <a:r>
                        <a:rPr lang="en-US" sz="1600" b="0" i="0" u="none" strike="noStrike" dirty="0">
                          <a:solidFill>
                            <a:srgbClr val="000000"/>
                          </a:solidFill>
                          <a:effectLst/>
                          <a:latin typeface="+mn-lt"/>
                        </a:rPr>
                        <a:t>11</a:t>
                      </a:r>
                    </a:p>
                  </a:txBody>
                  <a:tcPr marL="0" marR="0" marT="0" marB="0" anchor="ctr"/>
                </a:tc>
                <a:tc>
                  <a:txBody>
                    <a:bodyPr/>
                    <a:lstStyle/>
                    <a:p>
                      <a:pPr algn="l" fontAlgn="t"/>
                      <a:r>
                        <a:rPr lang="en-US" sz="1600" b="0" i="0" u="none" strike="noStrike" dirty="0">
                          <a:solidFill>
                            <a:srgbClr val="000000"/>
                          </a:solidFill>
                          <a:effectLst/>
                          <a:latin typeface="+mn-lt"/>
                        </a:rPr>
                        <a:t>Annual Monitoring for Patients on Persistent Medications</a:t>
                      </a:r>
                    </a:p>
                  </a:txBody>
                  <a:tcPr marL="0" marR="0" marT="0" marB="0" anchor="ctr"/>
                </a:tc>
                <a:tc>
                  <a:txBody>
                    <a:bodyPr/>
                    <a:lstStyle/>
                    <a:p>
                      <a:pPr algn="l" fontAlgn="t"/>
                      <a:r>
                        <a:rPr lang="en-US" sz="1600" b="0" i="0" u="none" strike="noStrike" dirty="0" smtClean="0">
                          <a:solidFill>
                            <a:srgbClr val="000000"/>
                          </a:solidFill>
                          <a:effectLst/>
                          <a:latin typeface="+mn-lt"/>
                        </a:rPr>
                        <a:t>NCQA</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21 (no longer endorsed)</a:t>
                      </a:r>
                    </a:p>
                  </a:txBody>
                  <a:tcPr marL="0" marR="0" marT="0" marB="0" anchor="ctr"/>
                </a:tc>
              </a:tr>
              <a:tr h="381000">
                <a:tc>
                  <a:txBody>
                    <a:bodyPr/>
                    <a:lstStyle/>
                    <a:p>
                      <a:pPr algn="ctr" fontAlgn="t"/>
                      <a:r>
                        <a:rPr lang="en-US" sz="1600" b="0" i="0" u="none" strike="noStrike" dirty="0">
                          <a:solidFill>
                            <a:srgbClr val="000000"/>
                          </a:solidFill>
                          <a:effectLst/>
                          <a:latin typeface="+mn-lt"/>
                        </a:rPr>
                        <a:t>9</a:t>
                      </a:r>
                    </a:p>
                  </a:txBody>
                  <a:tcPr marL="0" marR="0" marT="0" marB="0" anchor="ctr"/>
                </a:tc>
                <a:tc>
                  <a:txBody>
                    <a:bodyPr/>
                    <a:lstStyle/>
                    <a:p>
                      <a:pPr algn="l" fontAlgn="t"/>
                      <a:r>
                        <a:rPr lang="en-US" sz="1600" b="0" i="0" u="none" strike="noStrike" dirty="0">
                          <a:solidFill>
                            <a:srgbClr val="000000"/>
                          </a:solidFill>
                          <a:effectLst/>
                          <a:latin typeface="+mn-lt"/>
                        </a:rPr>
                        <a:t>Plan All-Cause Readmission</a:t>
                      </a:r>
                    </a:p>
                  </a:txBody>
                  <a:tcPr marL="0" marR="0" marT="0" marB="0" anchor="ctr"/>
                </a:tc>
                <a:tc>
                  <a:txBody>
                    <a:bodyPr/>
                    <a:lstStyle/>
                    <a:p>
                      <a:pPr algn="l" fontAlgn="t"/>
                      <a:r>
                        <a:rPr lang="en-US" sz="1600" b="0" i="0" u="none" strike="noStrike" dirty="0" smtClean="0">
                          <a:solidFill>
                            <a:srgbClr val="000000"/>
                          </a:solidFill>
                          <a:effectLst/>
                          <a:latin typeface="+mn-lt"/>
                        </a:rPr>
                        <a:t>NCQA</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1768</a:t>
                      </a:r>
                    </a:p>
                  </a:txBody>
                  <a:tcPr marL="0" marR="0" marT="0" marB="0" anchor="ctr"/>
                </a:tc>
              </a:tr>
              <a:tr h="533400">
                <a:tc>
                  <a:txBody>
                    <a:bodyPr/>
                    <a:lstStyle/>
                    <a:p>
                      <a:pPr algn="ctr" fontAlgn="t"/>
                      <a:r>
                        <a:rPr lang="en-US" sz="1600" b="0" i="0" u="none" strike="noStrike" dirty="0">
                          <a:solidFill>
                            <a:srgbClr val="000000"/>
                          </a:solidFill>
                          <a:effectLst/>
                          <a:latin typeface="+mn-lt"/>
                        </a:rPr>
                        <a:t>6</a:t>
                      </a:r>
                    </a:p>
                  </a:txBody>
                  <a:tcPr marL="0" marR="0" marT="0" marB="0" anchor="ctr"/>
                </a:tc>
                <a:tc>
                  <a:txBody>
                    <a:bodyPr/>
                    <a:lstStyle/>
                    <a:p>
                      <a:pPr algn="l" fontAlgn="t"/>
                      <a:r>
                        <a:rPr lang="en-US" sz="1600" b="0" i="0" u="none" strike="noStrike" dirty="0">
                          <a:solidFill>
                            <a:srgbClr val="000000"/>
                          </a:solidFill>
                          <a:effectLst/>
                          <a:latin typeface="+mn-lt"/>
                        </a:rPr>
                        <a:t>Chronic Obstructive Pulmonary Disease - Admission Rate </a:t>
                      </a:r>
                    </a:p>
                  </a:txBody>
                  <a:tcPr marL="0" marR="0" marT="0" marB="0" anchor="ctr"/>
                </a:tc>
                <a:tc>
                  <a:txBody>
                    <a:bodyPr/>
                    <a:lstStyle/>
                    <a:p>
                      <a:pPr algn="l" fontAlgn="t"/>
                      <a:r>
                        <a:rPr lang="en-US" sz="1600" b="0" i="0" u="none" strike="noStrike" dirty="0" smtClean="0">
                          <a:solidFill>
                            <a:srgbClr val="000000"/>
                          </a:solidFill>
                          <a:effectLst/>
                          <a:latin typeface="+mn-lt"/>
                        </a:rPr>
                        <a:t>AHRQ (PQI)</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275</a:t>
                      </a:r>
                    </a:p>
                  </a:txBody>
                  <a:tcPr marL="0" marR="0" marT="0" marB="0" anchor="ctr"/>
                </a:tc>
              </a:tr>
              <a:tr h="381000">
                <a:tc>
                  <a:txBody>
                    <a:bodyPr/>
                    <a:lstStyle/>
                    <a:p>
                      <a:pPr algn="ctr" fontAlgn="t"/>
                      <a:r>
                        <a:rPr lang="en-US" sz="1600" b="0" i="0" u="none" strike="noStrike" dirty="0">
                          <a:solidFill>
                            <a:srgbClr val="000000"/>
                          </a:solidFill>
                          <a:effectLst/>
                          <a:latin typeface="+mn-lt"/>
                        </a:rPr>
                        <a:t>6</a:t>
                      </a:r>
                    </a:p>
                  </a:txBody>
                  <a:tcPr marL="0" marR="0" marT="0" marB="0" anchor="ctr"/>
                </a:tc>
                <a:tc>
                  <a:txBody>
                    <a:bodyPr/>
                    <a:lstStyle/>
                    <a:p>
                      <a:pPr algn="l" fontAlgn="t"/>
                      <a:r>
                        <a:rPr lang="en-US" sz="1600" b="0" i="0" u="none" strike="noStrike" dirty="0">
                          <a:solidFill>
                            <a:srgbClr val="000000"/>
                          </a:solidFill>
                          <a:effectLst/>
                          <a:latin typeface="+mn-lt"/>
                        </a:rPr>
                        <a:t>Heart Failure Admission Rate (PQI 8)</a:t>
                      </a:r>
                    </a:p>
                  </a:txBody>
                  <a:tcPr marL="0" marR="0" marT="0" marB="0" anchor="ctr"/>
                </a:tc>
                <a:tc>
                  <a:txBody>
                    <a:bodyPr/>
                    <a:lstStyle/>
                    <a:p>
                      <a:pPr algn="l" fontAlgn="t"/>
                      <a:r>
                        <a:rPr lang="en-US" sz="1600" b="0" i="0" u="none" strike="noStrike" dirty="0" smtClean="0">
                          <a:solidFill>
                            <a:srgbClr val="000000"/>
                          </a:solidFill>
                          <a:effectLst/>
                          <a:latin typeface="+mn-lt"/>
                        </a:rPr>
                        <a:t>AHRQ (PQI)</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277</a:t>
                      </a:r>
                    </a:p>
                  </a:txBody>
                  <a:tcPr marL="0" marR="0" marT="0" marB="0" anchor="ctr"/>
                </a:tc>
              </a:tr>
              <a:tr h="685800">
                <a:tc>
                  <a:txBody>
                    <a:bodyPr/>
                    <a:lstStyle/>
                    <a:p>
                      <a:pPr algn="ctr" fontAlgn="t"/>
                      <a:r>
                        <a:rPr lang="en-US" sz="1600" b="0" i="0" u="none" strike="noStrike" dirty="0">
                          <a:solidFill>
                            <a:srgbClr val="000000"/>
                          </a:solidFill>
                          <a:effectLst/>
                          <a:latin typeface="+mn-lt"/>
                        </a:rPr>
                        <a:t>6</a:t>
                      </a:r>
                    </a:p>
                  </a:txBody>
                  <a:tcPr marL="0" marR="0" marT="0" marB="0" anchor="ctr"/>
                </a:tc>
                <a:tc>
                  <a:txBody>
                    <a:bodyPr/>
                    <a:lstStyle/>
                    <a:p>
                      <a:pPr algn="l" fontAlgn="t"/>
                      <a:r>
                        <a:rPr lang="en-US" sz="1600" b="0" i="0" u="none" strike="noStrike" dirty="0">
                          <a:solidFill>
                            <a:srgbClr val="000000"/>
                          </a:solidFill>
                          <a:effectLst/>
                          <a:latin typeface="+mn-lt"/>
                        </a:rPr>
                        <a:t>Pharmacotherapy Management of COPD Exacerbation (bronchodilator only)</a:t>
                      </a:r>
                    </a:p>
                  </a:txBody>
                  <a:tcPr marL="0" marR="0" marT="0" marB="0" anchor="ctr"/>
                </a:tc>
                <a:tc>
                  <a:txBody>
                    <a:bodyPr/>
                    <a:lstStyle/>
                    <a:p>
                      <a:pPr algn="l" fontAlgn="t"/>
                      <a:r>
                        <a:rPr lang="en-US" sz="1600" b="0" i="0" u="none" strike="noStrike" dirty="0" smtClean="0">
                          <a:solidFill>
                            <a:srgbClr val="000000"/>
                          </a:solidFill>
                          <a:effectLst/>
                          <a:latin typeface="+mn-lt"/>
                        </a:rPr>
                        <a:t>NCQA</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549  (no longer endorsed)</a:t>
                      </a:r>
                    </a:p>
                  </a:txBody>
                  <a:tcPr marL="0" marR="0" marT="0" marB="0" anchor="ctr"/>
                </a:tc>
              </a:tr>
              <a:tr h="411480">
                <a:tc>
                  <a:txBody>
                    <a:bodyPr/>
                    <a:lstStyle/>
                    <a:p>
                      <a:pPr algn="ctr" fontAlgn="t"/>
                      <a:r>
                        <a:rPr lang="en-US" sz="1600" b="0" i="0" u="none" strike="noStrike" dirty="0">
                          <a:solidFill>
                            <a:srgbClr val="000000"/>
                          </a:solidFill>
                          <a:effectLst/>
                          <a:latin typeface="+mn-lt"/>
                        </a:rPr>
                        <a:t>5</a:t>
                      </a:r>
                    </a:p>
                  </a:txBody>
                  <a:tcPr marL="0" marR="0" marT="0" marB="0" anchor="ctr"/>
                </a:tc>
                <a:tc>
                  <a:txBody>
                    <a:bodyPr/>
                    <a:lstStyle/>
                    <a:p>
                      <a:pPr algn="l" fontAlgn="t"/>
                      <a:r>
                        <a:rPr lang="en-US" sz="1600" b="0" i="0" u="none" strike="noStrike" dirty="0">
                          <a:solidFill>
                            <a:srgbClr val="000000"/>
                          </a:solidFill>
                          <a:effectLst/>
                          <a:latin typeface="+mn-lt"/>
                        </a:rPr>
                        <a:t>Medication Management for People With Asthma</a:t>
                      </a:r>
                    </a:p>
                  </a:txBody>
                  <a:tcPr marL="0" marR="0" marT="0" marB="0" anchor="ctr"/>
                </a:tc>
                <a:tc>
                  <a:txBody>
                    <a:bodyPr/>
                    <a:lstStyle/>
                    <a:p>
                      <a:pPr algn="l" fontAlgn="t"/>
                      <a:r>
                        <a:rPr lang="en-US" sz="1600" b="0" i="0" u="none" strike="noStrike" dirty="0" smtClean="0">
                          <a:solidFill>
                            <a:srgbClr val="000000"/>
                          </a:solidFill>
                          <a:effectLst/>
                          <a:latin typeface="+mn-lt"/>
                        </a:rPr>
                        <a:t>NCQA</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1799</a:t>
                      </a:r>
                    </a:p>
                  </a:txBody>
                  <a:tcPr marL="0" marR="0" marT="0" marB="0" anchor="ctr"/>
                </a:tc>
              </a:tr>
              <a:tr h="304800">
                <a:tc>
                  <a:txBody>
                    <a:bodyPr/>
                    <a:lstStyle/>
                    <a:p>
                      <a:pPr algn="ctr" fontAlgn="t"/>
                      <a:r>
                        <a:rPr lang="en-US" sz="1600" b="0" i="0" u="none" strike="noStrike" dirty="0">
                          <a:solidFill>
                            <a:srgbClr val="000000"/>
                          </a:solidFill>
                          <a:effectLst/>
                          <a:latin typeface="+mn-lt"/>
                        </a:rPr>
                        <a:t>4</a:t>
                      </a:r>
                    </a:p>
                  </a:txBody>
                  <a:tcPr marL="0" marR="0" marT="0" marB="0" anchor="ctr"/>
                </a:tc>
                <a:tc>
                  <a:txBody>
                    <a:bodyPr/>
                    <a:lstStyle/>
                    <a:p>
                      <a:pPr algn="l" fontAlgn="t"/>
                      <a:r>
                        <a:rPr lang="en-US" sz="1600" b="0" i="0" u="none" strike="noStrike" dirty="0">
                          <a:solidFill>
                            <a:srgbClr val="000000"/>
                          </a:solidFill>
                          <a:effectLst/>
                          <a:latin typeface="+mn-lt"/>
                        </a:rPr>
                        <a:t>Asthma in Younger Adults Admission Rate (PQI 15)</a:t>
                      </a:r>
                    </a:p>
                  </a:txBody>
                  <a:tcPr marL="0" marR="0" marT="0" marB="0" anchor="ctr"/>
                </a:tc>
                <a:tc>
                  <a:txBody>
                    <a:bodyPr/>
                    <a:lstStyle/>
                    <a:p>
                      <a:pPr algn="l" fontAlgn="t"/>
                      <a:r>
                        <a:rPr lang="en-US" sz="1600" b="0" i="0" u="none" strike="noStrike" dirty="0" smtClean="0">
                          <a:solidFill>
                            <a:srgbClr val="000000"/>
                          </a:solidFill>
                          <a:effectLst/>
                          <a:latin typeface="+mn-lt"/>
                        </a:rPr>
                        <a:t>AHRQ (PQI)</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283</a:t>
                      </a:r>
                    </a:p>
                  </a:txBody>
                  <a:tcPr marL="0" marR="0" marT="0" marB="0" anchor="ctr"/>
                </a:tc>
              </a:tr>
              <a:tr h="441960">
                <a:tc>
                  <a:txBody>
                    <a:bodyPr/>
                    <a:lstStyle/>
                    <a:p>
                      <a:pPr algn="ctr" fontAlgn="t"/>
                      <a:r>
                        <a:rPr lang="en-US" sz="1600" b="0" i="0" u="none" strike="noStrike" dirty="0">
                          <a:solidFill>
                            <a:srgbClr val="000000"/>
                          </a:solidFill>
                          <a:effectLst/>
                          <a:latin typeface="+mn-lt"/>
                        </a:rPr>
                        <a:t>4</a:t>
                      </a:r>
                    </a:p>
                  </a:txBody>
                  <a:tcPr marL="0" marR="0" marT="0" marB="0" anchor="ctr"/>
                </a:tc>
                <a:tc>
                  <a:txBody>
                    <a:bodyPr/>
                    <a:lstStyle/>
                    <a:p>
                      <a:pPr algn="l" fontAlgn="t"/>
                      <a:r>
                        <a:rPr lang="en-US" sz="1600" b="0" i="0" u="none" strike="noStrike" dirty="0">
                          <a:solidFill>
                            <a:srgbClr val="000000"/>
                          </a:solidFill>
                          <a:effectLst/>
                          <a:latin typeface="+mn-lt"/>
                        </a:rPr>
                        <a:t>Hospital-Wide All-Cause Unplanned Readmission Measure (HWR)</a:t>
                      </a:r>
                    </a:p>
                  </a:txBody>
                  <a:tcPr marL="0" marR="0" marT="0" marB="0" anchor="ctr"/>
                </a:tc>
                <a:tc>
                  <a:txBody>
                    <a:bodyPr/>
                    <a:lstStyle/>
                    <a:p>
                      <a:pPr algn="l" fontAlgn="t"/>
                      <a:r>
                        <a:rPr lang="en-US" sz="1600" b="0" i="0" u="none" strike="noStrike" dirty="0">
                          <a:solidFill>
                            <a:srgbClr val="000000"/>
                          </a:solidFill>
                          <a:effectLst/>
                          <a:latin typeface="+mn-lt"/>
                        </a:rPr>
                        <a:t>Yale/CMS</a:t>
                      </a:r>
                    </a:p>
                  </a:txBody>
                  <a:tcPr marL="0" marR="0" marT="0" marB="0" anchor="ctr"/>
                </a:tc>
                <a:tc>
                  <a:txBody>
                    <a:bodyPr/>
                    <a:lstStyle/>
                    <a:p>
                      <a:pPr algn="ctr" fontAlgn="t"/>
                      <a:r>
                        <a:rPr lang="en-US" sz="1600" b="0" i="0" u="none" strike="noStrike" dirty="0">
                          <a:solidFill>
                            <a:srgbClr val="000000"/>
                          </a:solidFill>
                          <a:effectLst/>
                          <a:latin typeface="+mn-lt"/>
                        </a:rPr>
                        <a:t>1789</a:t>
                      </a:r>
                    </a:p>
                  </a:txBody>
                  <a:tcPr marL="0" marR="0" marT="0" marB="0" anchor="ctr"/>
                </a:tc>
              </a:tr>
              <a:tr h="350520">
                <a:tc>
                  <a:txBody>
                    <a:bodyPr/>
                    <a:lstStyle/>
                    <a:p>
                      <a:pPr algn="ctr" fontAlgn="t"/>
                      <a:r>
                        <a:rPr lang="en-US" sz="1600" b="0" i="0" u="none" strike="noStrike" dirty="0">
                          <a:solidFill>
                            <a:srgbClr val="000000"/>
                          </a:solidFill>
                          <a:effectLst/>
                          <a:latin typeface="+mn-lt"/>
                        </a:rPr>
                        <a:t>3</a:t>
                      </a:r>
                    </a:p>
                  </a:txBody>
                  <a:tcPr marL="0" marR="0" marT="0" marB="0" anchor="ctr"/>
                </a:tc>
                <a:tc>
                  <a:txBody>
                    <a:bodyPr/>
                    <a:lstStyle/>
                    <a:p>
                      <a:pPr algn="l" fontAlgn="t"/>
                      <a:r>
                        <a:rPr lang="en-US" sz="1600" b="0" i="0" u="none" strike="noStrike" dirty="0">
                          <a:solidFill>
                            <a:srgbClr val="000000"/>
                          </a:solidFill>
                          <a:effectLst/>
                          <a:latin typeface="+mn-lt"/>
                        </a:rPr>
                        <a:t>Diabetes Short-Term Complications Admission Rate</a:t>
                      </a:r>
                    </a:p>
                  </a:txBody>
                  <a:tcPr marL="0" marR="0" marT="0" marB="0" anchor="ctr"/>
                </a:tc>
                <a:tc>
                  <a:txBody>
                    <a:bodyPr/>
                    <a:lstStyle/>
                    <a:p>
                      <a:pPr algn="l" fontAlgn="t"/>
                      <a:r>
                        <a:rPr lang="en-US" sz="1600" b="0" i="0" u="none" strike="noStrike" dirty="0" smtClean="0">
                          <a:solidFill>
                            <a:srgbClr val="000000"/>
                          </a:solidFill>
                          <a:effectLst/>
                          <a:latin typeface="+mn-lt"/>
                        </a:rPr>
                        <a:t>AHRQ (PQI)</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272</a:t>
                      </a:r>
                    </a:p>
                  </a:txBody>
                  <a:tcPr marL="0" marR="0" marT="0"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134</a:t>
            </a:fld>
            <a:endParaRPr lang="en-US" dirty="0"/>
          </a:p>
        </p:txBody>
      </p:sp>
    </p:spTree>
    <p:extLst>
      <p:ext uri="{BB962C8B-B14F-4D97-AF65-F5344CB8AC3E}">
        <p14:creationId xmlns:p14="http://schemas.microsoft.com/office/powerpoint/2010/main" val="798990902"/>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measures, including treatment and secondary </a:t>
            </a:r>
            <a:r>
              <a:rPr lang="en-US" dirty="0"/>
              <a:t>p</a:t>
            </a:r>
            <a:r>
              <a:rPr lang="en-US" dirty="0" smtClean="0"/>
              <a:t>revention measures</a:t>
            </a:r>
            <a:endParaRPr lang="en-US" dirty="0"/>
          </a:p>
        </p:txBody>
      </p:sp>
      <p:sp>
        <p:nvSpPr>
          <p:cNvPr id="3" name="Content Placeholder 2"/>
          <p:cNvSpPr>
            <a:spLocks noGrp="1"/>
          </p:cNvSpPr>
          <p:nvPr>
            <p:ph idx="1"/>
          </p:nvPr>
        </p:nvSpPr>
        <p:spPr/>
        <p:txBody>
          <a:bodyPr/>
          <a:lstStyle/>
          <a:p>
            <a:r>
              <a:rPr lang="en-US" dirty="0" smtClean="0"/>
              <a:t>448 treatment and secondary </a:t>
            </a:r>
            <a:r>
              <a:rPr lang="en-US" dirty="0"/>
              <a:t>p</a:t>
            </a:r>
            <a:r>
              <a:rPr lang="en-US" dirty="0" smtClean="0"/>
              <a:t>revention measures</a:t>
            </a:r>
          </a:p>
          <a:p>
            <a:pPr lvl="1"/>
            <a:r>
              <a:rPr lang="en-US" dirty="0" smtClean="0"/>
              <a:t>23% of the measures were modified </a:t>
            </a:r>
          </a:p>
          <a:p>
            <a:pPr marL="457200" lvl="1" indent="0">
              <a:buNone/>
            </a:pPr>
            <a:endParaRPr lang="en-US" dirty="0"/>
          </a:p>
          <a:p>
            <a:r>
              <a:rPr lang="en-US" dirty="0" smtClean="0"/>
              <a:t>143 distinct measures</a:t>
            </a:r>
          </a:p>
          <a:p>
            <a:pPr marL="457200" lvl="1" indent="0">
              <a:buNone/>
            </a:pPr>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135</a:t>
            </a:fld>
            <a:endParaRPr lang="en-US" dirty="0"/>
          </a:p>
        </p:txBody>
      </p:sp>
    </p:spTree>
    <p:extLst>
      <p:ext uri="{BB962C8B-B14F-4D97-AF65-F5344CB8AC3E}">
        <p14:creationId xmlns:p14="http://schemas.microsoft.com/office/powerpoint/2010/main" val="3138616170"/>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143000"/>
          </a:xfrm>
        </p:spPr>
        <p:txBody>
          <a:bodyPr/>
          <a:lstStyle/>
          <a:p>
            <a:r>
              <a:rPr lang="en-US" dirty="0" smtClean="0"/>
              <a:t>Treatment and secondary </a:t>
            </a:r>
            <a:r>
              <a:rPr lang="en-US" dirty="0"/>
              <a:t>p</a:t>
            </a:r>
            <a:r>
              <a:rPr lang="en-US" dirty="0" smtClean="0"/>
              <a:t>revention: </a:t>
            </a:r>
            <a:br>
              <a:rPr lang="en-US" dirty="0" smtClean="0"/>
            </a:br>
            <a:r>
              <a:rPr lang="en-US" dirty="0" smtClean="0"/>
              <a:t>Larger percentage shared than in other domains</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136</a:t>
            </a:fld>
            <a:endParaRPr lang="en-US" dirty="0"/>
          </a:p>
        </p:txBody>
      </p:sp>
      <p:graphicFrame>
        <p:nvGraphicFramePr>
          <p:cNvPr id="9" name="Chart 8"/>
          <p:cNvGraphicFramePr/>
          <p:nvPr>
            <p:extLst>
              <p:ext uri="{D42A27DB-BD31-4B8C-83A1-F6EECF244321}">
                <p14:modId xmlns:p14="http://schemas.microsoft.com/office/powerpoint/2010/main" val="1386312282"/>
              </p:ext>
            </p:extLst>
          </p:nvPr>
        </p:nvGraphicFramePr>
        <p:xfrm>
          <a:off x="152400" y="1066800"/>
          <a:ext cx="8991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1752600" y="5181600"/>
            <a:ext cx="5867400" cy="923330"/>
          </a:xfrm>
          <a:prstGeom prst="rect">
            <a:avLst/>
          </a:prstGeom>
          <a:noFill/>
        </p:spPr>
        <p:txBody>
          <a:bodyPr wrap="square" rtlCol="0">
            <a:spAutoFit/>
          </a:bodyPr>
          <a:lstStyle/>
          <a:p>
            <a:pPr algn="ctr"/>
            <a:r>
              <a:rPr lang="en-US" dirty="0" smtClean="0"/>
              <a:t>Number of distinct treatment and secondary </a:t>
            </a:r>
            <a:r>
              <a:rPr lang="en-US" dirty="0"/>
              <a:t>p</a:t>
            </a:r>
            <a:r>
              <a:rPr lang="en-US" dirty="0" smtClean="0"/>
              <a:t>revention </a:t>
            </a:r>
            <a:r>
              <a:rPr lang="en-US" dirty="0"/>
              <a:t>measures </a:t>
            </a:r>
            <a:r>
              <a:rPr lang="en-US" dirty="0" smtClean="0"/>
              <a:t>shared by multiple measure sets</a:t>
            </a:r>
          </a:p>
          <a:p>
            <a:pPr algn="ctr"/>
            <a:r>
              <a:rPr lang="en-US" i="1" dirty="0" smtClean="0"/>
              <a:t>n = 143</a:t>
            </a:r>
            <a:endParaRPr lang="en-US" i="1" dirty="0"/>
          </a:p>
        </p:txBody>
      </p:sp>
      <p:cxnSp>
        <p:nvCxnSpPr>
          <p:cNvPr id="18" name="Straight Connector 17"/>
          <p:cNvCxnSpPr/>
          <p:nvPr/>
        </p:nvCxnSpPr>
        <p:spPr bwMode="auto">
          <a:xfrm flipH="1">
            <a:off x="2590800"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1111704148"/>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839200" cy="1143000"/>
          </a:xfrm>
        </p:spPr>
        <p:txBody>
          <a:bodyPr/>
          <a:lstStyle/>
          <a:p>
            <a:r>
              <a:rPr lang="en-US" dirty="0" smtClean="0"/>
              <a:t>Treatment and secondary </a:t>
            </a:r>
            <a:r>
              <a:rPr lang="en-US" dirty="0"/>
              <a:t>p</a:t>
            </a:r>
            <a:r>
              <a:rPr lang="en-US" dirty="0" smtClean="0"/>
              <a:t>revention: Very high percentage of measures are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35612140"/>
              </p:ext>
            </p:extLst>
          </p:nvPr>
        </p:nvGraphicFramePr>
        <p:xfrm>
          <a:off x="139699" y="762000"/>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137</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total treatment and secondary prevention measures that are NQF-endorsed</a:t>
            </a:r>
          </a:p>
          <a:p>
            <a:pPr algn="ctr"/>
            <a:r>
              <a:rPr lang="en-US" i="1" dirty="0" smtClean="0"/>
              <a:t>n = 448</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2604376404"/>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915400" cy="1143000"/>
          </a:xfrm>
        </p:spPr>
        <p:txBody>
          <a:bodyPr/>
          <a:lstStyle/>
          <a:p>
            <a:r>
              <a:rPr lang="en-US" dirty="0" smtClean="0"/>
              <a:t>Treatment and secondary </a:t>
            </a:r>
            <a:r>
              <a:rPr lang="en-US" dirty="0"/>
              <a:t>p</a:t>
            </a:r>
            <a:r>
              <a:rPr lang="en-US" dirty="0" smtClean="0"/>
              <a:t>revention: Only half of distinct measures are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556354926"/>
              </p:ext>
            </p:extLst>
          </p:nvPr>
        </p:nvGraphicFramePr>
        <p:xfrm>
          <a:off x="152400" y="533400"/>
          <a:ext cx="8839200" cy="49530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138</a:t>
            </a:fld>
            <a:endParaRPr lang="en-US" dirty="0"/>
          </a:p>
        </p:txBody>
      </p:sp>
      <p:sp>
        <p:nvSpPr>
          <p:cNvPr id="6" name="TextBox 5"/>
          <p:cNvSpPr txBox="1"/>
          <p:nvPr/>
        </p:nvSpPr>
        <p:spPr>
          <a:xfrm>
            <a:off x="1828800" y="5710998"/>
            <a:ext cx="5715000" cy="923330"/>
          </a:xfrm>
          <a:prstGeom prst="rect">
            <a:avLst/>
          </a:prstGeom>
          <a:noFill/>
        </p:spPr>
        <p:txBody>
          <a:bodyPr wrap="square" rtlCol="0">
            <a:spAutoFit/>
          </a:bodyPr>
          <a:lstStyle/>
          <a:p>
            <a:pPr algn="ctr"/>
            <a:r>
              <a:rPr lang="en-US" dirty="0" smtClean="0"/>
              <a:t>Percentage of distinct treatment and secondary </a:t>
            </a:r>
            <a:r>
              <a:rPr lang="en-US" dirty="0"/>
              <a:t>p</a:t>
            </a:r>
            <a:r>
              <a:rPr lang="en-US" dirty="0" smtClean="0"/>
              <a:t>revention measures that are NQF endorsed</a:t>
            </a:r>
          </a:p>
          <a:p>
            <a:pPr algn="ctr"/>
            <a:r>
              <a:rPr lang="en-US" i="1" dirty="0" smtClean="0"/>
              <a:t>n = 143</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910337585"/>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frequently used treatment and secondary </a:t>
            </a:r>
            <a:r>
              <a:rPr lang="en-US" dirty="0"/>
              <a:t>p</a:t>
            </a:r>
            <a:r>
              <a:rPr lang="en-US" dirty="0" smtClean="0"/>
              <a:t>revention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5995052"/>
              </p:ext>
            </p:extLst>
          </p:nvPr>
        </p:nvGraphicFramePr>
        <p:xfrm>
          <a:off x="228600" y="990600"/>
          <a:ext cx="8763000" cy="5806440"/>
        </p:xfrm>
        <a:graphic>
          <a:graphicData uri="http://schemas.openxmlformats.org/drawingml/2006/table">
            <a:tbl>
              <a:tblPr firstRow="1" bandRow="1">
                <a:tableStyleId>{5C22544A-7EE6-4342-B048-85BDC9FD1C3A}</a:tableStyleId>
              </a:tblPr>
              <a:tblGrid>
                <a:gridCol w="1262466"/>
                <a:gridCol w="4786329"/>
                <a:gridCol w="1473424"/>
                <a:gridCol w="1240781"/>
              </a:tblGrid>
              <a:tr h="990600">
                <a:tc>
                  <a:txBody>
                    <a:bodyPr/>
                    <a:lstStyle/>
                    <a:p>
                      <a:r>
                        <a:rPr lang="en-US" sz="1600" dirty="0" smtClean="0">
                          <a:solidFill>
                            <a:schemeClr val="tx1"/>
                          </a:solidFill>
                          <a:latin typeface="+mn-lt"/>
                        </a:rPr>
                        <a:t>#</a:t>
                      </a:r>
                      <a:r>
                        <a:rPr lang="en-US" sz="1600" baseline="0" dirty="0" smtClean="0">
                          <a:solidFill>
                            <a:schemeClr val="tx1"/>
                          </a:solidFill>
                          <a:latin typeface="+mn-lt"/>
                        </a:rPr>
                        <a:t> p</a:t>
                      </a:r>
                      <a:r>
                        <a:rPr lang="en-US" sz="1600" dirty="0" smtClean="0">
                          <a:solidFill>
                            <a:schemeClr val="tx1"/>
                          </a:solidFill>
                          <a:latin typeface="+mn-lt"/>
                        </a:rPr>
                        <a:t>rograms using the measure</a:t>
                      </a:r>
                      <a:endParaRPr lang="en-US" sz="1600" dirty="0">
                        <a:solidFill>
                          <a:schemeClr val="tx1"/>
                        </a:solidFill>
                        <a:latin typeface="+mn-lt"/>
                      </a:endParaRPr>
                    </a:p>
                  </a:txBody>
                  <a:tcPr/>
                </a:tc>
                <a:tc>
                  <a:txBody>
                    <a:bodyPr/>
                    <a:lstStyle/>
                    <a:p>
                      <a:r>
                        <a:rPr lang="en-US" sz="1600" dirty="0" smtClean="0">
                          <a:solidFill>
                            <a:schemeClr val="tx1"/>
                          </a:solidFill>
                          <a:latin typeface="+mn-lt"/>
                        </a:rPr>
                        <a:t>Measure</a:t>
                      </a:r>
                      <a:r>
                        <a:rPr lang="en-US" sz="1600" baseline="0" dirty="0" smtClean="0">
                          <a:solidFill>
                            <a:schemeClr val="tx1"/>
                          </a:solidFill>
                          <a:latin typeface="+mn-lt"/>
                        </a:rPr>
                        <a:t> Name</a:t>
                      </a:r>
                      <a:endParaRPr lang="en-US" sz="1600" dirty="0">
                        <a:solidFill>
                          <a:schemeClr val="tx1"/>
                        </a:solidFill>
                        <a:latin typeface="+mn-lt"/>
                      </a:endParaRPr>
                    </a:p>
                  </a:txBody>
                  <a:tcPr/>
                </a:tc>
                <a:tc>
                  <a:txBody>
                    <a:bodyPr/>
                    <a:lstStyle/>
                    <a:p>
                      <a:r>
                        <a:rPr lang="en-US" sz="1600" dirty="0" smtClean="0">
                          <a:solidFill>
                            <a:schemeClr val="tx1"/>
                          </a:solidFill>
                          <a:latin typeface="+mn-lt"/>
                        </a:rPr>
                        <a:t>Steward</a:t>
                      </a:r>
                      <a:endParaRPr lang="en-US" sz="1600" dirty="0">
                        <a:solidFill>
                          <a:schemeClr val="tx1"/>
                        </a:solidFill>
                        <a:latin typeface="+mn-lt"/>
                      </a:endParaRPr>
                    </a:p>
                  </a:txBody>
                  <a:tcPr/>
                </a:tc>
                <a:tc>
                  <a:txBody>
                    <a:bodyPr/>
                    <a:lstStyle/>
                    <a:p>
                      <a:r>
                        <a:rPr lang="en-US" sz="1600" dirty="0" smtClean="0">
                          <a:solidFill>
                            <a:schemeClr val="tx1"/>
                          </a:solidFill>
                          <a:latin typeface="+mn-lt"/>
                        </a:rPr>
                        <a:t>NQF #</a:t>
                      </a:r>
                      <a:endParaRPr lang="en-US" sz="1600" dirty="0">
                        <a:solidFill>
                          <a:schemeClr val="tx1"/>
                        </a:solidFill>
                        <a:latin typeface="+mn-lt"/>
                      </a:endParaRPr>
                    </a:p>
                  </a:txBody>
                  <a:tcPr/>
                </a:tc>
              </a:tr>
              <a:tr h="457200">
                <a:tc>
                  <a:txBody>
                    <a:bodyPr/>
                    <a:lstStyle/>
                    <a:p>
                      <a:pPr algn="ctr" fontAlgn="t"/>
                      <a:r>
                        <a:rPr lang="en-US" sz="1600" b="0" i="0" u="none" strike="noStrike" dirty="0">
                          <a:solidFill>
                            <a:srgbClr val="000000"/>
                          </a:solidFill>
                          <a:effectLst/>
                          <a:latin typeface="Arial"/>
                        </a:rPr>
                        <a:t>29</a:t>
                      </a:r>
                    </a:p>
                  </a:txBody>
                  <a:tcPr marL="0" marR="0" marT="0" marB="0" anchor="ctr"/>
                </a:tc>
                <a:tc>
                  <a:txBody>
                    <a:bodyPr/>
                    <a:lstStyle/>
                    <a:p>
                      <a:pPr algn="l" fontAlgn="t"/>
                      <a:r>
                        <a:rPr lang="en-US" sz="1600" b="0" i="0" u="none" strike="noStrike" dirty="0">
                          <a:solidFill>
                            <a:srgbClr val="000000"/>
                          </a:solidFill>
                          <a:effectLst/>
                          <a:latin typeface="Arial"/>
                        </a:rPr>
                        <a:t>Controlling High Blood Pressure</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18</a:t>
                      </a:r>
                    </a:p>
                  </a:txBody>
                  <a:tcPr marL="0" marR="0" marT="0" marB="0" anchor="ctr"/>
                </a:tc>
              </a:tr>
              <a:tr h="457200">
                <a:tc>
                  <a:txBody>
                    <a:bodyPr/>
                    <a:lstStyle/>
                    <a:p>
                      <a:pPr algn="ctr" fontAlgn="t"/>
                      <a:r>
                        <a:rPr lang="en-US" sz="1600" b="0" i="0" u="none" strike="noStrike" dirty="0">
                          <a:solidFill>
                            <a:srgbClr val="000000"/>
                          </a:solidFill>
                          <a:effectLst/>
                          <a:latin typeface="Arial"/>
                        </a:rPr>
                        <a:t>23</a:t>
                      </a:r>
                    </a:p>
                  </a:txBody>
                  <a:tcPr marL="0" marR="0" marT="0" marB="0" anchor="ctr"/>
                </a:tc>
                <a:tc>
                  <a:txBody>
                    <a:bodyPr/>
                    <a:lstStyle/>
                    <a:p>
                      <a:pPr algn="l" fontAlgn="t"/>
                      <a:r>
                        <a:rPr lang="es-ES" sz="1600" b="0" i="0" u="none" strike="noStrike" dirty="0">
                          <a:solidFill>
                            <a:srgbClr val="000000"/>
                          </a:solidFill>
                          <a:effectLst/>
                          <a:latin typeface="Arial"/>
                        </a:rPr>
                        <a:t>CDC: Hemoglobin A1c (HbA1c) Control (&lt;8.0%)</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575</a:t>
                      </a:r>
                    </a:p>
                  </a:txBody>
                  <a:tcPr marL="0" marR="0" marT="0" marB="0" anchor="ctr"/>
                </a:tc>
              </a:tr>
              <a:tr h="457200">
                <a:tc>
                  <a:txBody>
                    <a:bodyPr/>
                    <a:lstStyle/>
                    <a:p>
                      <a:pPr algn="ctr" fontAlgn="t"/>
                      <a:r>
                        <a:rPr lang="en-US" sz="1600" b="0" i="0" u="none" strike="noStrike" dirty="0">
                          <a:solidFill>
                            <a:srgbClr val="000000"/>
                          </a:solidFill>
                          <a:effectLst/>
                          <a:latin typeface="Arial"/>
                        </a:rPr>
                        <a:t>23</a:t>
                      </a:r>
                    </a:p>
                  </a:txBody>
                  <a:tcPr marL="0" marR="0" marT="0" marB="0" anchor="ctr"/>
                </a:tc>
                <a:tc>
                  <a:txBody>
                    <a:bodyPr/>
                    <a:lstStyle/>
                    <a:p>
                      <a:pPr algn="l" fontAlgn="t"/>
                      <a:r>
                        <a:rPr lang="en-US" sz="1600" b="0" i="0" u="none" strike="noStrike" dirty="0">
                          <a:solidFill>
                            <a:srgbClr val="000000"/>
                          </a:solidFill>
                          <a:effectLst/>
                          <a:latin typeface="Arial"/>
                        </a:rPr>
                        <a:t>CDC: LDL-C Control &lt;100 mg/dL</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64</a:t>
                      </a:r>
                    </a:p>
                  </a:txBody>
                  <a:tcPr marL="0" marR="0" marT="0" marB="0" anchor="ctr"/>
                </a:tc>
              </a:tr>
              <a:tr h="457200">
                <a:tc>
                  <a:txBody>
                    <a:bodyPr/>
                    <a:lstStyle/>
                    <a:p>
                      <a:pPr algn="ctr" fontAlgn="t"/>
                      <a:r>
                        <a:rPr lang="en-US" sz="1600" b="0" i="0" u="none" strike="noStrike" dirty="0">
                          <a:solidFill>
                            <a:srgbClr val="000000"/>
                          </a:solidFill>
                          <a:effectLst/>
                          <a:latin typeface="Arial"/>
                        </a:rPr>
                        <a:t>21</a:t>
                      </a:r>
                    </a:p>
                  </a:txBody>
                  <a:tcPr marL="0" marR="0" marT="0" marB="0" anchor="ctr"/>
                </a:tc>
                <a:tc>
                  <a:txBody>
                    <a:bodyPr/>
                    <a:lstStyle/>
                    <a:p>
                      <a:pPr algn="l" fontAlgn="t"/>
                      <a:r>
                        <a:rPr lang="en-US" sz="1600" b="0" i="0" u="none" strike="noStrike" dirty="0">
                          <a:solidFill>
                            <a:srgbClr val="000000"/>
                          </a:solidFill>
                          <a:effectLst/>
                          <a:latin typeface="Arial"/>
                        </a:rPr>
                        <a:t>Use of Appropriate Medications for Asthma</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36</a:t>
                      </a:r>
                    </a:p>
                  </a:txBody>
                  <a:tcPr marL="0" marR="0" marT="0" marB="0" anchor="ctr"/>
                </a:tc>
              </a:tr>
              <a:tr h="457200">
                <a:tc>
                  <a:txBody>
                    <a:bodyPr/>
                    <a:lstStyle/>
                    <a:p>
                      <a:pPr algn="ctr" fontAlgn="t"/>
                      <a:r>
                        <a:rPr lang="en-US" sz="1600" b="0" i="0" u="none" strike="noStrike" dirty="0">
                          <a:solidFill>
                            <a:srgbClr val="000000"/>
                          </a:solidFill>
                          <a:effectLst/>
                          <a:latin typeface="Arial"/>
                        </a:rPr>
                        <a:t>20</a:t>
                      </a:r>
                    </a:p>
                  </a:txBody>
                  <a:tcPr marL="0" marR="0" marT="0" marB="0" anchor="ctr"/>
                </a:tc>
                <a:tc>
                  <a:txBody>
                    <a:bodyPr/>
                    <a:lstStyle/>
                    <a:p>
                      <a:pPr algn="l" fontAlgn="t"/>
                      <a:r>
                        <a:rPr lang="en-US" sz="1600" b="0" i="0" u="none" strike="noStrike" dirty="0">
                          <a:solidFill>
                            <a:srgbClr val="000000"/>
                          </a:solidFill>
                          <a:effectLst/>
                          <a:latin typeface="Arial"/>
                        </a:rPr>
                        <a:t>CDC: Medical Attention for Nephropathy</a:t>
                      </a:r>
                    </a:p>
                  </a:txBody>
                  <a:tcPr marL="0" marR="0" marT="0" marB="0" anchor="ctr"/>
                </a:tc>
                <a:tc>
                  <a:txBody>
                    <a:bodyPr/>
                    <a:lstStyle/>
                    <a:p>
                      <a:pPr algn="l" fontAlgn="t"/>
                      <a:r>
                        <a:rPr lang="en-US" sz="1600" b="0" i="0" u="none" strike="noStrike" dirty="0">
                          <a:solidFill>
                            <a:srgbClr val="000000"/>
                          </a:solidFill>
                          <a:effectLst/>
                          <a:latin typeface="Arial"/>
                        </a:rPr>
                        <a:t>NCQA (HEDIS)</a:t>
                      </a:r>
                    </a:p>
                  </a:txBody>
                  <a:tcPr marL="0" marR="0" marT="0" marB="0" anchor="ctr"/>
                </a:tc>
                <a:tc>
                  <a:txBody>
                    <a:bodyPr/>
                    <a:lstStyle/>
                    <a:p>
                      <a:pPr algn="ctr" fontAlgn="t"/>
                      <a:r>
                        <a:rPr lang="en-US" sz="1600" b="0" i="0" u="none" strike="noStrike" dirty="0">
                          <a:solidFill>
                            <a:srgbClr val="000000"/>
                          </a:solidFill>
                          <a:effectLst/>
                          <a:latin typeface="Arial"/>
                        </a:rPr>
                        <a:t>62</a:t>
                      </a:r>
                    </a:p>
                  </a:txBody>
                  <a:tcPr marL="0" marR="0" marT="0" marB="0" anchor="ctr"/>
                </a:tc>
              </a:tr>
              <a:tr h="381000">
                <a:tc>
                  <a:txBody>
                    <a:bodyPr/>
                    <a:lstStyle/>
                    <a:p>
                      <a:pPr algn="ctr" fontAlgn="t"/>
                      <a:r>
                        <a:rPr lang="en-US" sz="1600" b="0" i="0" u="none" strike="noStrike" dirty="0">
                          <a:solidFill>
                            <a:srgbClr val="000000"/>
                          </a:solidFill>
                          <a:effectLst/>
                          <a:latin typeface="Arial"/>
                        </a:rPr>
                        <a:t>20</a:t>
                      </a:r>
                    </a:p>
                  </a:txBody>
                  <a:tcPr marL="0" marR="0" marT="0" marB="0" anchor="ctr"/>
                </a:tc>
                <a:tc>
                  <a:txBody>
                    <a:bodyPr/>
                    <a:lstStyle/>
                    <a:p>
                      <a:pPr algn="l" fontAlgn="t"/>
                      <a:r>
                        <a:rPr lang="en-US" sz="1600" b="0" i="0" u="none" strike="noStrike" dirty="0">
                          <a:solidFill>
                            <a:srgbClr val="000000"/>
                          </a:solidFill>
                          <a:effectLst/>
                          <a:latin typeface="Arial"/>
                        </a:rPr>
                        <a:t>CDC:  Blood Pressure Control (&lt;140/90 mm Hg)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61</a:t>
                      </a:r>
                    </a:p>
                  </a:txBody>
                  <a:tcPr marL="0" marR="0" marT="0" marB="0" anchor="ctr"/>
                </a:tc>
              </a:tr>
              <a:tr h="411480">
                <a:tc>
                  <a:txBody>
                    <a:bodyPr/>
                    <a:lstStyle/>
                    <a:p>
                      <a:pPr algn="ctr" fontAlgn="t"/>
                      <a:r>
                        <a:rPr lang="en-US" sz="1600" b="0" i="0" u="none" strike="noStrike" dirty="0">
                          <a:solidFill>
                            <a:srgbClr val="000000"/>
                          </a:solidFill>
                          <a:effectLst/>
                          <a:latin typeface="Arial"/>
                        </a:rPr>
                        <a:t>19</a:t>
                      </a:r>
                    </a:p>
                  </a:txBody>
                  <a:tcPr marL="0" marR="0" marT="0" marB="0" anchor="ctr"/>
                </a:tc>
                <a:tc>
                  <a:txBody>
                    <a:bodyPr/>
                    <a:lstStyle/>
                    <a:p>
                      <a:pPr algn="l" fontAlgn="t"/>
                      <a:r>
                        <a:rPr lang="en-US" sz="1600" b="0" i="0" u="none" strike="noStrike" dirty="0">
                          <a:solidFill>
                            <a:srgbClr val="000000"/>
                          </a:solidFill>
                          <a:effectLst/>
                          <a:latin typeface="Arial"/>
                        </a:rPr>
                        <a:t>CDC: Hemoglobin-A1c Testing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57</a:t>
                      </a:r>
                    </a:p>
                  </a:txBody>
                  <a:tcPr marL="0" marR="0" marT="0" marB="0" anchor="ctr"/>
                </a:tc>
              </a:tr>
              <a:tr h="304800">
                <a:tc>
                  <a:txBody>
                    <a:bodyPr/>
                    <a:lstStyle/>
                    <a:p>
                      <a:pPr algn="ctr" fontAlgn="t"/>
                      <a:r>
                        <a:rPr lang="en-US" sz="1600" b="0" i="0" u="none" strike="noStrike" dirty="0">
                          <a:solidFill>
                            <a:srgbClr val="000000"/>
                          </a:solidFill>
                          <a:effectLst/>
                          <a:latin typeface="Arial"/>
                        </a:rPr>
                        <a:t>18</a:t>
                      </a:r>
                    </a:p>
                  </a:txBody>
                  <a:tcPr marL="0" marR="0" marT="0" marB="0" anchor="ctr"/>
                </a:tc>
                <a:tc>
                  <a:txBody>
                    <a:bodyPr/>
                    <a:lstStyle/>
                    <a:p>
                      <a:pPr algn="l" fontAlgn="t"/>
                      <a:r>
                        <a:rPr lang="en-US" sz="1600" b="0" i="0" u="none" strike="noStrike" dirty="0">
                          <a:solidFill>
                            <a:srgbClr val="000000"/>
                          </a:solidFill>
                          <a:effectLst/>
                          <a:latin typeface="Arial"/>
                        </a:rPr>
                        <a:t>CDC: Hemoglobin A1c (HbA1c) Poor Control (&gt;9.0%)</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59</a:t>
                      </a:r>
                    </a:p>
                  </a:txBody>
                  <a:tcPr marL="0" marR="0" marT="0" marB="0" anchor="ctr"/>
                </a:tc>
              </a:tr>
              <a:tr h="441960">
                <a:tc>
                  <a:txBody>
                    <a:bodyPr/>
                    <a:lstStyle/>
                    <a:p>
                      <a:pPr algn="ctr" fontAlgn="t"/>
                      <a:r>
                        <a:rPr lang="en-US" sz="1600" b="0" i="0" u="none" strike="noStrike" dirty="0">
                          <a:solidFill>
                            <a:srgbClr val="000000"/>
                          </a:solidFill>
                          <a:effectLst/>
                          <a:latin typeface="Arial"/>
                        </a:rPr>
                        <a:t>17</a:t>
                      </a:r>
                    </a:p>
                  </a:txBody>
                  <a:tcPr marL="0" marR="0" marT="0" marB="0" anchor="ctr"/>
                </a:tc>
                <a:tc>
                  <a:txBody>
                    <a:bodyPr/>
                    <a:lstStyle/>
                    <a:p>
                      <a:pPr algn="l" fontAlgn="t"/>
                      <a:r>
                        <a:rPr lang="en-US" sz="1600" b="0" i="0" u="none" strike="noStrike" dirty="0">
                          <a:solidFill>
                            <a:srgbClr val="000000"/>
                          </a:solidFill>
                          <a:effectLst/>
                          <a:latin typeface="Arial"/>
                        </a:rPr>
                        <a:t>CDC: LDL-C Screening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63</a:t>
                      </a:r>
                    </a:p>
                  </a:txBody>
                  <a:tcPr marL="0" marR="0" marT="0" marB="0" anchor="ctr"/>
                </a:tc>
              </a:tr>
              <a:tr h="350520">
                <a:tc>
                  <a:txBody>
                    <a:bodyPr/>
                    <a:lstStyle/>
                    <a:p>
                      <a:pPr algn="ctr" fontAlgn="t"/>
                      <a:r>
                        <a:rPr lang="en-US" sz="1600" b="0" i="0" u="none" strike="noStrike" dirty="0">
                          <a:solidFill>
                            <a:srgbClr val="000000"/>
                          </a:solidFill>
                          <a:effectLst/>
                          <a:latin typeface="Arial"/>
                        </a:rPr>
                        <a:t>17</a:t>
                      </a:r>
                    </a:p>
                  </a:txBody>
                  <a:tcPr marL="0" marR="0" marT="0" marB="0" anchor="ctr"/>
                </a:tc>
                <a:tc>
                  <a:txBody>
                    <a:bodyPr/>
                    <a:lstStyle/>
                    <a:p>
                      <a:pPr algn="l" fontAlgn="t"/>
                      <a:r>
                        <a:rPr lang="en-US" sz="1600" b="0" i="0" u="none" strike="noStrike" dirty="0">
                          <a:solidFill>
                            <a:srgbClr val="000000"/>
                          </a:solidFill>
                          <a:effectLst/>
                          <a:latin typeface="Arial"/>
                        </a:rPr>
                        <a:t>Cholesterol Management for Patients with Cardiovascular Conditions (LDL-C Screening &amp; LDL-C Control (&lt; 100 mg/dL))</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NA</a:t>
                      </a:r>
                    </a:p>
                  </a:txBody>
                  <a:tcPr marL="0" marR="0" marT="0"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139</a:t>
            </a:fld>
            <a:endParaRPr lang="en-US" dirty="0"/>
          </a:p>
        </p:txBody>
      </p:sp>
    </p:spTree>
    <p:extLst>
      <p:ext uri="{BB962C8B-B14F-4D97-AF65-F5344CB8AC3E}">
        <p14:creationId xmlns:p14="http://schemas.microsoft.com/office/powerpoint/2010/main" val="12131657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types (cont’d)</a:t>
            </a:r>
            <a:endParaRPr lang="en-US" dirty="0"/>
          </a:p>
        </p:txBody>
      </p:sp>
      <p:sp>
        <p:nvSpPr>
          <p:cNvPr id="4" name="Content Placeholder 3"/>
          <p:cNvSpPr>
            <a:spLocks noGrp="1"/>
          </p:cNvSpPr>
          <p:nvPr>
            <p:ph idx="1"/>
          </p:nvPr>
        </p:nvSpPr>
        <p:spPr>
          <a:xfrm>
            <a:off x="609600" y="1066800"/>
            <a:ext cx="8382000" cy="5181600"/>
          </a:xfrm>
        </p:spPr>
        <p:txBody>
          <a:bodyPr/>
          <a:lstStyle/>
          <a:p>
            <a:pPr lvl="0"/>
            <a:r>
              <a:rPr lang="en-US" sz="2000" b="1" u="sng" dirty="0"/>
              <a:t>Medicaid:</a:t>
            </a:r>
            <a:r>
              <a:rPr lang="en-US" sz="2000" b="1" dirty="0"/>
              <a:t> </a:t>
            </a:r>
            <a:r>
              <a:rPr lang="en-US" sz="2000" dirty="0"/>
              <a:t>Measure sets used by states to evaluate the Medicaid agency performance </a:t>
            </a:r>
          </a:p>
          <a:p>
            <a:pPr lvl="0"/>
            <a:r>
              <a:rPr lang="en-US" sz="2000" b="1" u="sng" dirty="0" smtClean="0"/>
              <a:t>Medicaid </a:t>
            </a:r>
            <a:r>
              <a:rPr lang="en-US" sz="2000" b="1" u="sng" dirty="0"/>
              <a:t>MCO:</a:t>
            </a:r>
            <a:r>
              <a:rPr lang="en-US" sz="2000" b="1" dirty="0"/>
              <a:t> </a:t>
            </a:r>
            <a:r>
              <a:rPr lang="en-US" sz="2000" dirty="0"/>
              <a:t>Measure sets used by state Medicaid agencies to assess performance of their contracted managed care organizations</a:t>
            </a:r>
          </a:p>
          <a:p>
            <a:r>
              <a:rPr lang="en-US" sz="2000" b="1" u="sng" dirty="0" smtClean="0"/>
              <a:t>Medicaid </a:t>
            </a:r>
            <a:r>
              <a:rPr lang="en-US" sz="2000" b="1" u="sng" dirty="0"/>
              <a:t>BH MCO:</a:t>
            </a:r>
            <a:r>
              <a:rPr lang="en-US" sz="2000" b="1" dirty="0"/>
              <a:t> </a:t>
            </a:r>
            <a:r>
              <a:rPr lang="en-US" sz="2000" dirty="0"/>
              <a:t>Measure sets used by state Medicaid agencies to assess performance of their contracted behavioral health managed care organizations </a:t>
            </a:r>
          </a:p>
          <a:p>
            <a:r>
              <a:rPr lang="en-US" sz="2000" b="1" u="sng" dirty="0" smtClean="0"/>
              <a:t>PCMH</a:t>
            </a:r>
            <a:r>
              <a:rPr lang="en-US" sz="2000" b="1" u="sng" dirty="0"/>
              <a:t>:</a:t>
            </a:r>
            <a:r>
              <a:rPr lang="en-US" sz="2000" b="1" dirty="0"/>
              <a:t> </a:t>
            </a:r>
            <a:r>
              <a:rPr lang="en-US" sz="2000" dirty="0"/>
              <a:t>Measure sets used by patient-centered medical home </a:t>
            </a:r>
            <a:r>
              <a:rPr lang="en-US" sz="2000" dirty="0" smtClean="0"/>
              <a:t>initiatives</a:t>
            </a:r>
          </a:p>
          <a:p>
            <a:r>
              <a:rPr lang="en-US" sz="2000" b="1" u="sng" dirty="0" smtClean="0"/>
              <a:t>Other </a:t>
            </a:r>
            <a:r>
              <a:rPr lang="en-US" sz="2000" b="1" u="sng" dirty="0"/>
              <a:t>Provider:</a:t>
            </a:r>
            <a:r>
              <a:rPr lang="en-US" sz="2000" b="1" dirty="0"/>
              <a:t> </a:t>
            </a:r>
            <a:r>
              <a:rPr lang="en-US" sz="2000" dirty="0"/>
              <a:t>Measure sets used by states to assess performance at the provider level, but are not for assessing ACO, PCMH or Health Home </a:t>
            </a:r>
            <a:r>
              <a:rPr lang="en-US" sz="2000" dirty="0" smtClean="0"/>
              <a:t>initiatives</a:t>
            </a:r>
          </a:p>
          <a:p>
            <a:r>
              <a:rPr lang="en-US" sz="2000" b="1" u="sng" dirty="0" smtClean="0"/>
              <a:t>Regional Collaboratives</a:t>
            </a:r>
            <a:r>
              <a:rPr lang="en-US" sz="2000" dirty="0" smtClean="0"/>
              <a:t>: A </a:t>
            </a:r>
            <a:r>
              <a:rPr lang="en-US" sz="2000" dirty="0"/>
              <a:t>coalition of organizations coordinating measurement efforts at a regional level, often with the purpose of supporting health and health care improvement in the geographic area</a:t>
            </a:r>
          </a:p>
        </p:txBody>
      </p:sp>
      <p:sp>
        <p:nvSpPr>
          <p:cNvPr id="5" name="Slide Number Placeholder 4"/>
          <p:cNvSpPr>
            <a:spLocks noGrp="1"/>
          </p:cNvSpPr>
          <p:nvPr>
            <p:ph type="sldNum" sz="quarter" idx="10"/>
          </p:nvPr>
        </p:nvSpPr>
        <p:spPr/>
        <p:txBody>
          <a:bodyPr/>
          <a:lstStyle/>
          <a:p>
            <a:fld id="{6CDFDD91-9DC5-443A-B5D4-A4D827708E68}" type="slidenum">
              <a:rPr lang="en-US" smtClean="0"/>
              <a:pPr/>
              <a:t>14</a:t>
            </a:fld>
            <a:endParaRPr lang="en-US" dirty="0"/>
          </a:p>
        </p:txBody>
      </p:sp>
    </p:spTree>
    <p:extLst>
      <p:ext uri="{BB962C8B-B14F-4D97-AF65-F5344CB8AC3E}">
        <p14:creationId xmlns:p14="http://schemas.microsoft.com/office/powerpoint/2010/main" val="3464563969"/>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frequently used treatment and secondary </a:t>
            </a:r>
            <a:r>
              <a:rPr lang="en-US" dirty="0"/>
              <a:t>p</a:t>
            </a:r>
            <a:r>
              <a:rPr lang="en-US" dirty="0" smtClean="0"/>
              <a:t>revention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173189676"/>
              </p:ext>
            </p:extLst>
          </p:nvPr>
        </p:nvGraphicFramePr>
        <p:xfrm>
          <a:off x="228600" y="990600"/>
          <a:ext cx="8763000" cy="5532120"/>
        </p:xfrm>
        <a:graphic>
          <a:graphicData uri="http://schemas.openxmlformats.org/drawingml/2006/table">
            <a:tbl>
              <a:tblPr firstRow="1" bandRow="1">
                <a:tableStyleId>{5C22544A-7EE6-4342-B048-85BDC9FD1C3A}</a:tableStyleId>
              </a:tblPr>
              <a:tblGrid>
                <a:gridCol w="1262466"/>
                <a:gridCol w="4786329"/>
                <a:gridCol w="1473424"/>
                <a:gridCol w="1240781"/>
              </a:tblGrid>
              <a:tr h="990600">
                <a:tc>
                  <a:txBody>
                    <a:bodyPr/>
                    <a:lstStyle/>
                    <a:p>
                      <a:r>
                        <a:rPr lang="en-US" sz="1600" dirty="0" smtClean="0">
                          <a:solidFill>
                            <a:schemeClr val="tx1"/>
                          </a:solidFill>
                          <a:latin typeface="+mn-lt"/>
                        </a:rPr>
                        <a:t>#</a:t>
                      </a:r>
                      <a:r>
                        <a:rPr lang="en-US" sz="1600" baseline="0" dirty="0" smtClean="0">
                          <a:solidFill>
                            <a:schemeClr val="tx1"/>
                          </a:solidFill>
                          <a:latin typeface="+mn-lt"/>
                        </a:rPr>
                        <a:t> p</a:t>
                      </a:r>
                      <a:r>
                        <a:rPr lang="en-US" sz="1600" dirty="0" smtClean="0">
                          <a:solidFill>
                            <a:schemeClr val="tx1"/>
                          </a:solidFill>
                          <a:latin typeface="+mn-lt"/>
                        </a:rPr>
                        <a:t>rograms using the measure</a:t>
                      </a:r>
                      <a:endParaRPr lang="en-US" sz="1600" dirty="0">
                        <a:solidFill>
                          <a:schemeClr val="tx1"/>
                        </a:solidFill>
                        <a:latin typeface="+mn-lt"/>
                      </a:endParaRPr>
                    </a:p>
                  </a:txBody>
                  <a:tcPr/>
                </a:tc>
                <a:tc>
                  <a:txBody>
                    <a:bodyPr/>
                    <a:lstStyle/>
                    <a:p>
                      <a:r>
                        <a:rPr lang="en-US" sz="1600" dirty="0" smtClean="0">
                          <a:solidFill>
                            <a:schemeClr val="tx1"/>
                          </a:solidFill>
                          <a:latin typeface="+mn-lt"/>
                        </a:rPr>
                        <a:t>Measure</a:t>
                      </a:r>
                      <a:r>
                        <a:rPr lang="en-US" sz="1600" baseline="0" dirty="0" smtClean="0">
                          <a:solidFill>
                            <a:schemeClr val="tx1"/>
                          </a:solidFill>
                          <a:latin typeface="+mn-lt"/>
                        </a:rPr>
                        <a:t> Name</a:t>
                      </a:r>
                      <a:endParaRPr lang="en-US" sz="1600" dirty="0">
                        <a:solidFill>
                          <a:schemeClr val="tx1"/>
                        </a:solidFill>
                        <a:latin typeface="+mn-lt"/>
                      </a:endParaRPr>
                    </a:p>
                  </a:txBody>
                  <a:tcPr/>
                </a:tc>
                <a:tc>
                  <a:txBody>
                    <a:bodyPr/>
                    <a:lstStyle/>
                    <a:p>
                      <a:r>
                        <a:rPr lang="en-US" sz="1600" dirty="0" smtClean="0">
                          <a:solidFill>
                            <a:schemeClr val="tx1"/>
                          </a:solidFill>
                          <a:latin typeface="+mn-lt"/>
                        </a:rPr>
                        <a:t>Steward</a:t>
                      </a:r>
                      <a:endParaRPr lang="en-US" sz="1600" dirty="0">
                        <a:solidFill>
                          <a:schemeClr val="tx1"/>
                        </a:solidFill>
                        <a:latin typeface="+mn-lt"/>
                      </a:endParaRPr>
                    </a:p>
                  </a:txBody>
                  <a:tcPr/>
                </a:tc>
                <a:tc>
                  <a:txBody>
                    <a:bodyPr/>
                    <a:lstStyle/>
                    <a:p>
                      <a:r>
                        <a:rPr lang="en-US" sz="1600" dirty="0" smtClean="0">
                          <a:solidFill>
                            <a:schemeClr val="tx1"/>
                          </a:solidFill>
                          <a:latin typeface="+mn-lt"/>
                        </a:rPr>
                        <a:t>NQF #</a:t>
                      </a:r>
                      <a:endParaRPr lang="en-US" sz="1600" dirty="0">
                        <a:solidFill>
                          <a:schemeClr val="tx1"/>
                        </a:solidFill>
                        <a:latin typeface="+mn-lt"/>
                      </a:endParaRPr>
                    </a:p>
                  </a:txBody>
                  <a:tcPr/>
                </a:tc>
              </a:tr>
              <a:tr h="457200">
                <a:tc>
                  <a:txBody>
                    <a:bodyPr/>
                    <a:lstStyle/>
                    <a:p>
                      <a:pPr algn="ctr" fontAlgn="t"/>
                      <a:r>
                        <a:rPr lang="en-US" sz="1600" b="0" i="0" u="none" strike="noStrike" dirty="0">
                          <a:solidFill>
                            <a:srgbClr val="000000"/>
                          </a:solidFill>
                          <a:effectLst/>
                          <a:latin typeface="+mn-lt"/>
                        </a:rPr>
                        <a:t>16</a:t>
                      </a:r>
                    </a:p>
                  </a:txBody>
                  <a:tcPr marL="0" marR="0" marT="0" marB="0" anchor="ctr"/>
                </a:tc>
                <a:tc>
                  <a:txBody>
                    <a:bodyPr/>
                    <a:lstStyle/>
                    <a:p>
                      <a:pPr algn="l" fontAlgn="t"/>
                      <a:r>
                        <a:rPr lang="en-US" sz="1600" b="0" i="0" u="none" strike="noStrike" dirty="0">
                          <a:solidFill>
                            <a:srgbClr val="000000"/>
                          </a:solidFill>
                          <a:effectLst/>
                          <a:latin typeface="+mn-lt"/>
                        </a:rPr>
                        <a:t>CDC: Eye Exam</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55</a:t>
                      </a:r>
                    </a:p>
                  </a:txBody>
                  <a:tcPr marL="0" marR="0" marT="0" marB="0" anchor="ctr"/>
                </a:tc>
              </a:tr>
              <a:tr h="457200">
                <a:tc>
                  <a:txBody>
                    <a:bodyPr/>
                    <a:lstStyle/>
                    <a:p>
                      <a:pPr algn="ctr" fontAlgn="t"/>
                      <a:r>
                        <a:rPr lang="en-US" sz="1600" b="0" i="0" u="none" strike="noStrike" dirty="0">
                          <a:solidFill>
                            <a:srgbClr val="000000"/>
                          </a:solidFill>
                          <a:effectLst/>
                          <a:latin typeface="+mn-lt"/>
                        </a:rPr>
                        <a:t>13</a:t>
                      </a:r>
                    </a:p>
                  </a:txBody>
                  <a:tcPr marL="0" marR="0" marT="0" marB="0" anchor="ctr"/>
                </a:tc>
                <a:tc>
                  <a:txBody>
                    <a:bodyPr/>
                    <a:lstStyle/>
                    <a:p>
                      <a:pPr algn="l" fontAlgn="t"/>
                      <a:r>
                        <a:rPr lang="en-US" sz="1600" b="0" i="0" u="none" strike="noStrike" dirty="0">
                          <a:solidFill>
                            <a:srgbClr val="000000"/>
                          </a:solidFill>
                          <a:effectLst/>
                          <a:latin typeface="+mn-lt"/>
                        </a:rPr>
                        <a:t>Follow-Up Care for Children Prescribed ADHD Medication </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108</a:t>
                      </a:r>
                    </a:p>
                  </a:txBody>
                  <a:tcPr marL="0" marR="0" marT="0" marB="0" anchor="ctr"/>
                </a:tc>
              </a:tr>
              <a:tr h="457200">
                <a:tc>
                  <a:txBody>
                    <a:bodyPr/>
                    <a:lstStyle/>
                    <a:p>
                      <a:pPr algn="ctr" fontAlgn="t"/>
                      <a:r>
                        <a:rPr lang="en-US" sz="1600" b="0" i="0" u="none" strike="noStrike" dirty="0">
                          <a:solidFill>
                            <a:srgbClr val="000000"/>
                          </a:solidFill>
                          <a:effectLst/>
                          <a:latin typeface="+mn-lt"/>
                        </a:rPr>
                        <a:t>13</a:t>
                      </a:r>
                    </a:p>
                  </a:txBody>
                  <a:tcPr marL="0" marR="0" marT="0" marB="0" anchor="ctr"/>
                </a:tc>
                <a:tc>
                  <a:txBody>
                    <a:bodyPr/>
                    <a:lstStyle/>
                    <a:p>
                      <a:pPr algn="l" fontAlgn="t"/>
                      <a:r>
                        <a:rPr lang="en-US" sz="1600" b="0" i="0" u="none" strike="noStrike" dirty="0">
                          <a:solidFill>
                            <a:srgbClr val="000000"/>
                          </a:solidFill>
                          <a:effectLst/>
                          <a:latin typeface="+mn-lt"/>
                        </a:rPr>
                        <a:t>Antidepressant Medication </a:t>
                      </a:r>
                      <a:r>
                        <a:rPr lang="en-US" sz="1600" b="0" i="0" u="none" strike="noStrike" dirty="0" smtClean="0">
                          <a:solidFill>
                            <a:srgbClr val="000000"/>
                          </a:solidFill>
                          <a:effectLst/>
                          <a:latin typeface="+mn-lt"/>
                        </a:rPr>
                        <a:t>Management</a:t>
                      </a:r>
                      <a:endParaRPr lang="en-US" sz="1600" b="0" i="0" u="none" strike="noStrike" dirty="0">
                        <a:solidFill>
                          <a:srgbClr val="000000"/>
                        </a:solidFill>
                        <a:effectLst/>
                        <a:latin typeface="+mn-lt"/>
                      </a:endParaRP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105</a:t>
                      </a:r>
                    </a:p>
                  </a:txBody>
                  <a:tcPr marL="0" marR="0" marT="0" marB="0" anchor="ctr"/>
                </a:tc>
              </a:tr>
              <a:tr h="457200">
                <a:tc>
                  <a:txBody>
                    <a:bodyPr/>
                    <a:lstStyle/>
                    <a:p>
                      <a:pPr algn="ctr" fontAlgn="t"/>
                      <a:r>
                        <a:rPr lang="en-US" sz="1600" b="0" i="0" u="none" strike="noStrike" dirty="0">
                          <a:solidFill>
                            <a:srgbClr val="000000"/>
                          </a:solidFill>
                          <a:effectLst/>
                          <a:latin typeface="+mn-lt"/>
                        </a:rPr>
                        <a:t>8</a:t>
                      </a:r>
                    </a:p>
                  </a:txBody>
                  <a:tcPr marL="0" marR="0" marT="0" marB="0" anchor="ctr"/>
                </a:tc>
                <a:tc>
                  <a:txBody>
                    <a:bodyPr/>
                    <a:lstStyle/>
                    <a:p>
                      <a:pPr algn="l" fontAlgn="t"/>
                      <a:r>
                        <a:rPr lang="en-US" sz="1600" b="0" i="0" u="none" strike="noStrike" dirty="0">
                          <a:solidFill>
                            <a:srgbClr val="000000"/>
                          </a:solidFill>
                          <a:effectLst/>
                          <a:latin typeface="+mn-lt"/>
                        </a:rPr>
                        <a:t>Comprehensive Diabetes Care (Composite Measure)</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731</a:t>
                      </a:r>
                    </a:p>
                  </a:txBody>
                  <a:tcPr marL="0" marR="0" marT="0" marB="0" anchor="ctr"/>
                </a:tc>
              </a:tr>
              <a:tr h="457200">
                <a:tc>
                  <a:txBody>
                    <a:bodyPr/>
                    <a:lstStyle/>
                    <a:p>
                      <a:pPr algn="ctr" fontAlgn="t"/>
                      <a:r>
                        <a:rPr lang="en-US" sz="1600" b="0" i="0" u="none" strike="noStrike" dirty="0">
                          <a:solidFill>
                            <a:srgbClr val="000000"/>
                          </a:solidFill>
                          <a:effectLst/>
                          <a:latin typeface="+mn-lt"/>
                        </a:rPr>
                        <a:t>6</a:t>
                      </a:r>
                    </a:p>
                  </a:txBody>
                  <a:tcPr marL="0" marR="0" marT="0" marB="0" anchor="ctr"/>
                </a:tc>
                <a:tc>
                  <a:txBody>
                    <a:bodyPr/>
                    <a:lstStyle/>
                    <a:p>
                      <a:pPr algn="l" fontAlgn="t"/>
                      <a:r>
                        <a:rPr lang="en-US" sz="1600" b="0" i="0" u="none" strike="noStrike" dirty="0">
                          <a:solidFill>
                            <a:srgbClr val="000000"/>
                          </a:solidFill>
                          <a:effectLst/>
                          <a:latin typeface="+mn-lt"/>
                        </a:rPr>
                        <a:t>Persistence of Beta-Blocker Treatment After a Heart Attack</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71</a:t>
                      </a:r>
                    </a:p>
                  </a:txBody>
                  <a:tcPr marL="0" marR="0" marT="0" marB="0" anchor="ctr"/>
                </a:tc>
              </a:tr>
              <a:tr h="381000">
                <a:tc>
                  <a:txBody>
                    <a:bodyPr/>
                    <a:lstStyle/>
                    <a:p>
                      <a:pPr algn="ctr" fontAlgn="t"/>
                      <a:r>
                        <a:rPr lang="en-US" sz="1600" b="0" i="0" u="none" strike="noStrike" dirty="0">
                          <a:solidFill>
                            <a:srgbClr val="000000"/>
                          </a:solidFill>
                          <a:effectLst/>
                          <a:latin typeface="+mn-lt"/>
                        </a:rPr>
                        <a:t>6</a:t>
                      </a:r>
                    </a:p>
                  </a:txBody>
                  <a:tcPr marL="0" marR="0" marT="0" marB="0" anchor="ctr"/>
                </a:tc>
                <a:tc>
                  <a:txBody>
                    <a:bodyPr/>
                    <a:lstStyle/>
                    <a:p>
                      <a:pPr algn="l" fontAlgn="t"/>
                      <a:r>
                        <a:rPr lang="en-US" sz="1600" b="0" i="0" u="none" strike="noStrike" dirty="0">
                          <a:solidFill>
                            <a:srgbClr val="000000"/>
                          </a:solidFill>
                          <a:effectLst/>
                          <a:latin typeface="+mn-lt"/>
                        </a:rPr>
                        <a:t>Disease Modifying Anti-rheumatic Drug (DMARD) Therapy in Rheumatoid Arthritis</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54</a:t>
                      </a:r>
                    </a:p>
                  </a:txBody>
                  <a:tcPr marL="0" marR="0" marT="0" marB="0" anchor="ctr"/>
                </a:tc>
              </a:tr>
              <a:tr h="411480">
                <a:tc>
                  <a:txBody>
                    <a:bodyPr/>
                    <a:lstStyle/>
                    <a:p>
                      <a:pPr algn="ctr" fontAlgn="t"/>
                      <a:r>
                        <a:rPr lang="en-US" sz="1600" b="0" i="0" u="none" strike="noStrike" dirty="0">
                          <a:solidFill>
                            <a:srgbClr val="000000"/>
                          </a:solidFill>
                          <a:effectLst/>
                          <a:latin typeface="+mn-lt"/>
                        </a:rPr>
                        <a:t>6</a:t>
                      </a:r>
                    </a:p>
                  </a:txBody>
                  <a:tcPr marL="0" marR="0" marT="0" marB="0" anchor="ctr"/>
                </a:tc>
                <a:tc>
                  <a:txBody>
                    <a:bodyPr/>
                    <a:lstStyle/>
                    <a:p>
                      <a:pPr algn="l" fontAlgn="t"/>
                      <a:r>
                        <a:rPr lang="en-US" sz="1600" b="0" i="0" u="none" strike="noStrike" dirty="0">
                          <a:solidFill>
                            <a:srgbClr val="000000"/>
                          </a:solidFill>
                          <a:effectLst/>
                          <a:latin typeface="+mn-lt"/>
                        </a:rPr>
                        <a:t>Diabetes Care Foot Exam</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56</a:t>
                      </a:r>
                    </a:p>
                  </a:txBody>
                  <a:tcPr marL="0" marR="0" marT="0" marB="0" anchor="ctr"/>
                </a:tc>
              </a:tr>
              <a:tr h="304800">
                <a:tc>
                  <a:txBody>
                    <a:bodyPr/>
                    <a:lstStyle/>
                    <a:p>
                      <a:pPr algn="ctr" fontAlgn="t"/>
                      <a:r>
                        <a:rPr lang="en-US" sz="1600" b="0" i="0" u="none" strike="noStrike" dirty="0">
                          <a:solidFill>
                            <a:srgbClr val="000000"/>
                          </a:solidFill>
                          <a:effectLst/>
                          <a:latin typeface="+mn-lt"/>
                        </a:rPr>
                        <a:t>6</a:t>
                      </a:r>
                    </a:p>
                  </a:txBody>
                  <a:tcPr marL="0" marR="0" marT="0" marB="0" anchor="ctr"/>
                </a:tc>
                <a:tc>
                  <a:txBody>
                    <a:bodyPr/>
                    <a:lstStyle/>
                    <a:p>
                      <a:pPr algn="l" fontAlgn="t"/>
                      <a:r>
                        <a:rPr lang="en-US" sz="1600" b="0" i="0" u="none" strike="noStrike" dirty="0">
                          <a:solidFill>
                            <a:srgbClr val="000000"/>
                          </a:solidFill>
                          <a:effectLst/>
                          <a:latin typeface="+mn-lt"/>
                        </a:rPr>
                        <a:t>Ischemic Vascular Disease (IVD): Complete Lipid Profile and LDL-C Control &lt;100 mg/dL</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75</a:t>
                      </a:r>
                    </a:p>
                  </a:txBody>
                  <a:tcPr marL="0" marR="0" marT="0" marB="0" anchor="ctr"/>
                </a:tc>
              </a:tr>
              <a:tr h="441960">
                <a:tc>
                  <a:txBody>
                    <a:bodyPr/>
                    <a:lstStyle/>
                    <a:p>
                      <a:pPr algn="ctr" fontAlgn="t"/>
                      <a:r>
                        <a:rPr lang="en-US" sz="1600" b="0" i="0" u="none" strike="noStrike" dirty="0">
                          <a:solidFill>
                            <a:srgbClr val="000000"/>
                          </a:solidFill>
                          <a:effectLst/>
                          <a:latin typeface="+mn-lt"/>
                        </a:rPr>
                        <a:t>5</a:t>
                      </a:r>
                    </a:p>
                  </a:txBody>
                  <a:tcPr marL="0" marR="0" marT="0" marB="0" anchor="ctr"/>
                </a:tc>
                <a:tc>
                  <a:txBody>
                    <a:bodyPr/>
                    <a:lstStyle/>
                    <a:p>
                      <a:pPr algn="l" fontAlgn="t"/>
                      <a:r>
                        <a:rPr lang="en-US" sz="1600" b="0" i="0" u="none" strike="noStrike" dirty="0">
                          <a:solidFill>
                            <a:srgbClr val="000000"/>
                          </a:solidFill>
                          <a:effectLst/>
                          <a:latin typeface="+mn-lt"/>
                        </a:rPr>
                        <a:t>Heart Failure: Angiotensin-Converting Enzyme (ACE) Inhibitor or Angiotensin Receptor Blocker (ARB) Therapy for Left Ventricular Systolic Dysfunction</a:t>
                      </a:r>
                    </a:p>
                  </a:txBody>
                  <a:tcPr marL="0" marR="0" marT="0" marB="0" anchor="ctr"/>
                </a:tc>
                <a:tc>
                  <a:txBody>
                    <a:bodyPr/>
                    <a:lstStyle/>
                    <a:p>
                      <a:pPr algn="l" fontAlgn="t"/>
                      <a:r>
                        <a:rPr lang="en-US" sz="1600" b="0" i="0" u="none" strike="noStrike" dirty="0" smtClean="0">
                          <a:solidFill>
                            <a:srgbClr val="000000"/>
                          </a:solidFill>
                          <a:effectLst/>
                          <a:latin typeface="+mn-lt"/>
                        </a:rPr>
                        <a:t> AMA-PCPI</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81</a:t>
                      </a:r>
                    </a:p>
                  </a:txBody>
                  <a:tcPr marL="0" marR="0" marT="0"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140</a:t>
            </a:fld>
            <a:endParaRPr lang="en-US" dirty="0"/>
          </a:p>
        </p:txBody>
      </p:sp>
    </p:spTree>
    <p:extLst>
      <p:ext uri="{BB962C8B-B14F-4D97-AF65-F5344CB8AC3E}">
        <p14:creationId xmlns:p14="http://schemas.microsoft.com/office/powerpoint/2010/main" val="2126016777"/>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Utilization measures</a:t>
            </a:r>
            <a:endParaRPr lang="en-US" dirty="0"/>
          </a:p>
        </p:txBody>
      </p:sp>
      <p:sp>
        <p:nvSpPr>
          <p:cNvPr id="3" name="Content Placeholder 2"/>
          <p:cNvSpPr>
            <a:spLocks noGrp="1"/>
          </p:cNvSpPr>
          <p:nvPr>
            <p:ph idx="1"/>
          </p:nvPr>
        </p:nvSpPr>
        <p:spPr/>
        <p:txBody>
          <a:bodyPr/>
          <a:lstStyle/>
          <a:p>
            <a:r>
              <a:rPr lang="en-US" dirty="0" smtClean="0"/>
              <a:t>65 utilization measures</a:t>
            </a:r>
          </a:p>
          <a:p>
            <a:pPr lvl="1"/>
            <a:r>
              <a:rPr lang="en-US" dirty="0" smtClean="0"/>
              <a:t>17% of the measures were modified </a:t>
            </a:r>
          </a:p>
          <a:p>
            <a:pPr marL="457200" lvl="1" indent="0">
              <a:buNone/>
            </a:pPr>
            <a:endParaRPr lang="en-US" dirty="0"/>
          </a:p>
          <a:p>
            <a:r>
              <a:rPr lang="en-US" dirty="0" smtClean="0"/>
              <a:t>38 distinct measures</a:t>
            </a:r>
          </a:p>
          <a:p>
            <a:pPr marL="457200" lvl="1" indent="0">
              <a:buNone/>
            </a:pPr>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141</a:t>
            </a:fld>
            <a:endParaRPr lang="en-US" dirty="0"/>
          </a:p>
        </p:txBody>
      </p:sp>
    </p:spTree>
    <p:extLst>
      <p:ext uri="{BB962C8B-B14F-4D97-AF65-F5344CB8AC3E}">
        <p14:creationId xmlns:p14="http://schemas.microsoft.com/office/powerpoint/2010/main" val="415948607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1143000"/>
          </a:xfrm>
        </p:spPr>
        <p:txBody>
          <a:bodyPr/>
          <a:lstStyle/>
          <a:p>
            <a:r>
              <a:rPr lang="en-US" dirty="0" smtClean="0"/>
              <a:t>Utilization: Larger percentage not shared than in other domains</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142</a:t>
            </a:fld>
            <a:endParaRPr lang="en-US" dirty="0"/>
          </a:p>
        </p:txBody>
      </p:sp>
      <p:graphicFrame>
        <p:nvGraphicFramePr>
          <p:cNvPr id="9" name="Chart 8"/>
          <p:cNvGraphicFramePr/>
          <p:nvPr>
            <p:extLst>
              <p:ext uri="{D42A27DB-BD31-4B8C-83A1-F6EECF244321}">
                <p14:modId xmlns:p14="http://schemas.microsoft.com/office/powerpoint/2010/main" val="3785251036"/>
              </p:ext>
            </p:extLst>
          </p:nvPr>
        </p:nvGraphicFramePr>
        <p:xfrm>
          <a:off x="152400" y="1066800"/>
          <a:ext cx="8991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1752600" y="5181600"/>
            <a:ext cx="5867400" cy="923330"/>
          </a:xfrm>
          <a:prstGeom prst="rect">
            <a:avLst/>
          </a:prstGeom>
          <a:noFill/>
        </p:spPr>
        <p:txBody>
          <a:bodyPr wrap="square" rtlCol="0">
            <a:spAutoFit/>
          </a:bodyPr>
          <a:lstStyle/>
          <a:p>
            <a:pPr algn="ctr"/>
            <a:r>
              <a:rPr lang="en-US" dirty="0" smtClean="0"/>
              <a:t>Number of distinct utilization </a:t>
            </a:r>
            <a:r>
              <a:rPr lang="en-US" dirty="0"/>
              <a:t>measures </a:t>
            </a:r>
            <a:r>
              <a:rPr lang="en-US" dirty="0" smtClean="0"/>
              <a:t>shared by multiple measure sets</a:t>
            </a:r>
          </a:p>
          <a:p>
            <a:pPr algn="ctr"/>
            <a:r>
              <a:rPr lang="en-US" i="1" dirty="0" smtClean="0"/>
              <a:t>n = 38</a:t>
            </a:r>
            <a:endParaRPr lang="en-US" i="1" dirty="0"/>
          </a:p>
        </p:txBody>
      </p:sp>
      <p:cxnSp>
        <p:nvCxnSpPr>
          <p:cNvPr id="18" name="Straight Connector 17"/>
          <p:cNvCxnSpPr/>
          <p:nvPr/>
        </p:nvCxnSpPr>
        <p:spPr bwMode="auto">
          <a:xfrm flipH="1">
            <a:off x="2590800"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3576325920"/>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1143000"/>
          </a:xfrm>
        </p:spPr>
        <p:txBody>
          <a:bodyPr/>
          <a:lstStyle/>
          <a:p>
            <a:r>
              <a:rPr lang="en-US" dirty="0" smtClean="0"/>
              <a:t>Utilization: Very high percent of measures are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84713204"/>
              </p:ext>
            </p:extLst>
          </p:nvPr>
        </p:nvGraphicFramePr>
        <p:xfrm>
          <a:off x="139699" y="762000"/>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143</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total </a:t>
            </a:r>
            <a:r>
              <a:rPr lang="en-US" dirty="0"/>
              <a:t>u</a:t>
            </a:r>
            <a:r>
              <a:rPr lang="en-US" dirty="0" smtClean="0"/>
              <a:t>tilization measures that are NQF-endorsed</a:t>
            </a:r>
          </a:p>
          <a:p>
            <a:pPr algn="ctr"/>
            <a:r>
              <a:rPr lang="en-US" i="1" dirty="0" smtClean="0"/>
              <a:t>n = 65</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4259303460"/>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915400" cy="1143000"/>
          </a:xfrm>
        </p:spPr>
        <p:txBody>
          <a:bodyPr/>
          <a:lstStyle/>
          <a:p>
            <a:r>
              <a:rPr lang="en-US" dirty="0" smtClean="0"/>
              <a:t>Utilization: Only one distinct measure is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126229256"/>
              </p:ext>
            </p:extLst>
          </p:nvPr>
        </p:nvGraphicFramePr>
        <p:xfrm>
          <a:off x="152400" y="990600"/>
          <a:ext cx="8839200" cy="49530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144</a:t>
            </a:fld>
            <a:endParaRPr lang="en-US" dirty="0"/>
          </a:p>
        </p:txBody>
      </p:sp>
      <p:sp>
        <p:nvSpPr>
          <p:cNvPr id="6" name="TextBox 5"/>
          <p:cNvSpPr txBox="1"/>
          <p:nvPr/>
        </p:nvSpPr>
        <p:spPr>
          <a:xfrm>
            <a:off x="1828800" y="5710998"/>
            <a:ext cx="5715000" cy="923330"/>
          </a:xfrm>
          <a:prstGeom prst="rect">
            <a:avLst/>
          </a:prstGeom>
          <a:noFill/>
        </p:spPr>
        <p:txBody>
          <a:bodyPr wrap="square" rtlCol="0">
            <a:spAutoFit/>
          </a:bodyPr>
          <a:lstStyle/>
          <a:p>
            <a:pPr algn="ctr"/>
            <a:r>
              <a:rPr lang="en-US" dirty="0" smtClean="0"/>
              <a:t>Percentage of distinct utilization measures that are NQF endorsed</a:t>
            </a:r>
          </a:p>
          <a:p>
            <a:pPr algn="ctr"/>
            <a:r>
              <a:rPr lang="en-US" i="1" dirty="0" smtClean="0"/>
              <a:t>n = 38</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3326679370"/>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Shared utilization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95616627"/>
              </p:ext>
            </p:extLst>
          </p:nvPr>
        </p:nvGraphicFramePr>
        <p:xfrm>
          <a:off x="228600" y="990600"/>
          <a:ext cx="8763000" cy="2712720"/>
        </p:xfrm>
        <a:graphic>
          <a:graphicData uri="http://schemas.openxmlformats.org/drawingml/2006/table">
            <a:tbl>
              <a:tblPr firstRow="1" bandRow="1">
                <a:tableStyleId>{5C22544A-7EE6-4342-B048-85BDC9FD1C3A}</a:tableStyleId>
              </a:tblPr>
              <a:tblGrid>
                <a:gridCol w="1262466"/>
                <a:gridCol w="4786329"/>
                <a:gridCol w="1473424"/>
                <a:gridCol w="1240781"/>
              </a:tblGrid>
              <a:tr h="990600">
                <a:tc>
                  <a:txBody>
                    <a:bodyPr/>
                    <a:lstStyle/>
                    <a:p>
                      <a:r>
                        <a:rPr lang="en-US" sz="1600" dirty="0" smtClean="0">
                          <a:solidFill>
                            <a:schemeClr val="tx1"/>
                          </a:solidFill>
                          <a:latin typeface="+mn-lt"/>
                        </a:rPr>
                        <a:t>#</a:t>
                      </a:r>
                      <a:r>
                        <a:rPr lang="en-US" sz="1600" baseline="0" dirty="0" smtClean="0">
                          <a:solidFill>
                            <a:schemeClr val="tx1"/>
                          </a:solidFill>
                          <a:latin typeface="+mn-lt"/>
                        </a:rPr>
                        <a:t> p</a:t>
                      </a:r>
                      <a:r>
                        <a:rPr lang="en-US" sz="1600" dirty="0" smtClean="0">
                          <a:solidFill>
                            <a:schemeClr val="tx1"/>
                          </a:solidFill>
                          <a:latin typeface="+mn-lt"/>
                        </a:rPr>
                        <a:t>rograms using the measure</a:t>
                      </a:r>
                      <a:endParaRPr lang="en-US" sz="1600" dirty="0">
                        <a:solidFill>
                          <a:schemeClr val="tx1"/>
                        </a:solidFill>
                        <a:latin typeface="+mn-lt"/>
                      </a:endParaRPr>
                    </a:p>
                  </a:txBody>
                  <a:tcPr/>
                </a:tc>
                <a:tc>
                  <a:txBody>
                    <a:bodyPr/>
                    <a:lstStyle/>
                    <a:p>
                      <a:r>
                        <a:rPr lang="en-US" sz="1600" dirty="0" smtClean="0">
                          <a:solidFill>
                            <a:schemeClr val="tx1"/>
                          </a:solidFill>
                          <a:latin typeface="+mn-lt"/>
                        </a:rPr>
                        <a:t>Measure</a:t>
                      </a:r>
                      <a:r>
                        <a:rPr lang="en-US" sz="1600" baseline="0" dirty="0" smtClean="0">
                          <a:solidFill>
                            <a:schemeClr val="tx1"/>
                          </a:solidFill>
                          <a:latin typeface="+mn-lt"/>
                        </a:rPr>
                        <a:t> Name</a:t>
                      </a:r>
                      <a:endParaRPr lang="en-US" sz="1600" dirty="0">
                        <a:solidFill>
                          <a:schemeClr val="tx1"/>
                        </a:solidFill>
                        <a:latin typeface="+mn-lt"/>
                      </a:endParaRPr>
                    </a:p>
                  </a:txBody>
                  <a:tcPr/>
                </a:tc>
                <a:tc>
                  <a:txBody>
                    <a:bodyPr/>
                    <a:lstStyle/>
                    <a:p>
                      <a:r>
                        <a:rPr lang="en-US" sz="1600" dirty="0" smtClean="0">
                          <a:solidFill>
                            <a:schemeClr val="tx1"/>
                          </a:solidFill>
                          <a:latin typeface="+mn-lt"/>
                        </a:rPr>
                        <a:t>Steward</a:t>
                      </a:r>
                      <a:endParaRPr lang="en-US" sz="1600" dirty="0">
                        <a:solidFill>
                          <a:schemeClr val="tx1"/>
                        </a:solidFill>
                        <a:latin typeface="+mn-lt"/>
                      </a:endParaRPr>
                    </a:p>
                  </a:txBody>
                  <a:tcPr/>
                </a:tc>
                <a:tc>
                  <a:txBody>
                    <a:bodyPr/>
                    <a:lstStyle/>
                    <a:p>
                      <a:r>
                        <a:rPr lang="en-US" sz="1600" dirty="0" smtClean="0">
                          <a:solidFill>
                            <a:schemeClr val="tx1"/>
                          </a:solidFill>
                          <a:latin typeface="+mn-lt"/>
                        </a:rPr>
                        <a:t>NQF #</a:t>
                      </a:r>
                      <a:endParaRPr lang="en-US" sz="1600" dirty="0">
                        <a:solidFill>
                          <a:schemeClr val="tx1"/>
                        </a:solidFill>
                        <a:latin typeface="+mn-lt"/>
                      </a:endParaRPr>
                    </a:p>
                  </a:txBody>
                  <a:tcPr/>
                </a:tc>
              </a:tr>
              <a:tr h="457200">
                <a:tc>
                  <a:txBody>
                    <a:bodyPr/>
                    <a:lstStyle/>
                    <a:p>
                      <a:pPr algn="ctr" fontAlgn="t"/>
                      <a:r>
                        <a:rPr lang="en-US" sz="1600" b="0" i="0" u="none" strike="noStrike" dirty="0">
                          <a:solidFill>
                            <a:srgbClr val="000000"/>
                          </a:solidFill>
                          <a:effectLst/>
                          <a:latin typeface="+mn-lt"/>
                        </a:rPr>
                        <a:t>9</a:t>
                      </a:r>
                    </a:p>
                  </a:txBody>
                  <a:tcPr marL="0" marR="0" marT="0" marB="0" anchor="ctr"/>
                </a:tc>
                <a:tc>
                  <a:txBody>
                    <a:bodyPr/>
                    <a:lstStyle/>
                    <a:p>
                      <a:pPr algn="l" fontAlgn="t"/>
                      <a:r>
                        <a:rPr lang="en-US" sz="1600" b="0" i="0" u="none" strike="noStrike" dirty="0">
                          <a:solidFill>
                            <a:srgbClr val="000000"/>
                          </a:solidFill>
                          <a:effectLst/>
                          <a:latin typeface="+mn-lt"/>
                        </a:rPr>
                        <a:t>Ambulatory Care</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NA</a:t>
                      </a:r>
                    </a:p>
                  </a:txBody>
                  <a:tcPr marL="0" marR="0" marT="0" marB="0" anchor="ctr"/>
                </a:tc>
              </a:tr>
              <a:tr h="457200">
                <a:tc>
                  <a:txBody>
                    <a:bodyPr/>
                    <a:lstStyle/>
                    <a:p>
                      <a:pPr algn="ctr" fontAlgn="t"/>
                      <a:r>
                        <a:rPr lang="en-US" sz="1600" b="0" i="0" u="none" strike="noStrike" dirty="0">
                          <a:solidFill>
                            <a:srgbClr val="000000"/>
                          </a:solidFill>
                          <a:effectLst/>
                          <a:latin typeface="+mn-lt"/>
                        </a:rPr>
                        <a:t>6</a:t>
                      </a:r>
                    </a:p>
                  </a:txBody>
                  <a:tcPr marL="0" marR="0" marT="0" marB="0" anchor="ctr"/>
                </a:tc>
                <a:tc>
                  <a:txBody>
                    <a:bodyPr/>
                    <a:lstStyle/>
                    <a:p>
                      <a:pPr algn="l" fontAlgn="t"/>
                      <a:r>
                        <a:rPr lang="en-US" sz="1600" b="0" i="0" u="none" strike="noStrike" dirty="0">
                          <a:solidFill>
                            <a:srgbClr val="000000"/>
                          </a:solidFill>
                          <a:effectLst/>
                          <a:latin typeface="+mn-lt"/>
                        </a:rPr>
                        <a:t>Asthma Emergency Department Visits</a:t>
                      </a:r>
                    </a:p>
                  </a:txBody>
                  <a:tcPr marL="0" marR="0" marT="0" marB="0" anchor="ctr"/>
                </a:tc>
                <a:tc>
                  <a:txBody>
                    <a:bodyPr/>
                    <a:lstStyle/>
                    <a:p>
                      <a:pPr algn="l" fontAlgn="t"/>
                      <a:r>
                        <a:rPr lang="en-US" sz="1600" b="0" i="0" u="none" strike="noStrike" dirty="0">
                          <a:solidFill>
                            <a:srgbClr val="000000"/>
                          </a:solidFill>
                          <a:effectLst/>
                          <a:latin typeface="+mn-lt"/>
                        </a:rPr>
                        <a:t>Alabama Medicaid Agency</a:t>
                      </a:r>
                    </a:p>
                  </a:txBody>
                  <a:tcPr marL="0" marR="0" marT="0" marB="0" anchor="ctr"/>
                </a:tc>
                <a:tc>
                  <a:txBody>
                    <a:bodyPr/>
                    <a:lstStyle/>
                    <a:p>
                      <a:pPr algn="ctr" fontAlgn="t"/>
                      <a:r>
                        <a:rPr lang="en-US" sz="1600" b="0" i="0" u="none" strike="noStrike" dirty="0">
                          <a:solidFill>
                            <a:srgbClr val="000000"/>
                          </a:solidFill>
                          <a:effectLst/>
                          <a:latin typeface="+mn-lt"/>
                        </a:rPr>
                        <a:t>1381</a:t>
                      </a:r>
                    </a:p>
                  </a:txBody>
                  <a:tcPr marL="0" marR="0" marT="0" marB="0" anchor="ctr"/>
                </a:tc>
              </a:tr>
              <a:tr h="457200">
                <a:tc>
                  <a:txBody>
                    <a:bodyPr/>
                    <a:lstStyle/>
                    <a:p>
                      <a:pPr algn="ctr" fontAlgn="t"/>
                      <a:r>
                        <a:rPr lang="en-US" sz="1600" b="0" i="0" u="none" strike="noStrike" dirty="0">
                          <a:solidFill>
                            <a:srgbClr val="000000"/>
                          </a:solidFill>
                          <a:effectLst/>
                          <a:latin typeface="+mn-lt"/>
                        </a:rPr>
                        <a:t>2</a:t>
                      </a:r>
                    </a:p>
                  </a:txBody>
                  <a:tcPr marL="0" marR="0" marT="0" marB="0" anchor="ctr"/>
                </a:tc>
                <a:tc>
                  <a:txBody>
                    <a:bodyPr/>
                    <a:lstStyle/>
                    <a:p>
                      <a:pPr algn="l" fontAlgn="t"/>
                      <a:r>
                        <a:rPr lang="en-US" sz="1600" b="0" i="0" u="none" strike="noStrike" dirty="0">
                          <a:solidFill>
                            <a:srgbClr val="000000"/>
                          </a:solidFill>
                          <a:effectLst/>
                          <a:latin typeface="+mn-lt"/>
                        </a:rPr>
                        <a:t>Mental Health Utilization </a:t>
                      </a:r>
                    </a:p>
                  </a:txBody>
                  <a:tcPr marL="0" marR="0" marT="0" marB="0" anchor="ctr"/>
                </a:tc>
                <a:tc>
                  <a:txBody>
                    <a:bodyPr/>
                    <a:lstStyle/>
                    <a:p>
                      <a:pPr algn="l" fontAlgn="t"/>
                      <a:r>
                        <a:rPr lang="en-US" sz="1600" b="0" i="0" u="none" strike="noStrike" dirty="0">
                          <a:solidFill>
                            <a:srgbClr val="000000"/>
                          </a:solidFill>
                          <a:effectLst/>
                          <a:latin typeface="+mn-lt"/>
                        </a:rPr>
                        <a:t>NCQA (HEDIS)</a:t>
                      </a:r>
                    </a:p>
                  </a:txBody>
                  <a:tcPr marL="0" marR="0" marT="0" marB="0" anchor="ctr"/>
                </a:tc>
                <a:tc>
                  <a:txBody>
                    <a:bodyPr/>
                    <a:lstStyle/>
                    <a:p>
                      <a:pPr algn="ctr" fontAlgn="t"/>
                      <a:r>
                        <a:rPr lang="en-US" sz="1600" b="0" i="0" u="none" strike="noStrike" dirty="0">
                          <a:solidFill>
                            <a:srgbClr val="000000"/>
                          </a:solidFill>
                          <a:effectLst/>
                          <a:latin typeface="+mn-lt"/>
                        </a:rPr>
                        <a:t>NA</a:t>
                      </a:r>
                    </a:p>
                  </a:txBody>
                  <a:tcPr marL="0" marR="0" marT="0"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145</a:t>
            </a:fld>
            <a:endParaRPr lang="en-US" dirty="0"/>
          </a:p>
        </p:txBody>
      </p:sp>
    </p:spTree>
    <p:extLst>
      <p:ext uri="{BB962C8B-B14F-4D97-AF65-F5344CB8AC3E}">
        <p14:creationId xmlns:p14="http://schemas.microsoft.com/office/powerpoint/2010/main" val="898195616"/>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from domain analysis	</a:t>
            </a:r>
            <a:endParaRPr lang="en-US" dirty="0"/>
          </a:p>
        </p:txBody>
      </p:sp>
      <p:sp>
        <p:nvSpPr>
          <p:cNvPr id="3" name="Content Placeholder 2"/>
          <p:cNvSpPr>
            <a:spLocks noGrp="1"/>
          </p:cNvSpPr>
          <p:nvPr>
            <p:ph idx="1"/>
          </p:nvPr>
        </p:nvSpPr>
        <p:spPr/>
        <p:txBody>
          <a:bodyPr/>
          <a:lstStyle/>
          <a:p>
            <a:r>
              <a:rPr lang="en-US" dirty="0" smtClean="0"/>
              <a:t>Programs select measures from the same domains, with an emphasis on the Treatment and Secondary Prevention and the Health and Well-being domains</a:t>
            </a:r>
          </a:p>
          <a:p>
            <a:endParaRPr lang="en-US" dirty="0" smtClean="0"/>
          </a:p>
          <a:p>
            <a:r>
              <a:rPr lang="en-US" dirty="0" smtClean="0"/>
              <a:t>However, programs are not picking the same measures within those domains</a:t>
            </a:r>
          </a:p>
          <a:p>
            <a:endParaRPr lang="en-US" dirty="0" smtClean="0"/>
          </a:p>
          <a:p>
            <a:r>
              <a:rPr lang="en-US" dirty="0" smtClean="0"/>
              <a:t>Simply specifying the domains from which programs should select measures will not facilitate measure set alignment</a:t>
            </a:r>
          </a:p>
          <a:p>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146</a:t>
            </a:fld>
            <a:endParaRPr lang="en-US" dirty="0"/>
          </a:p>
        </p:txBody>
      </p:sp>
    </p:spTree>
    <p:extLst>
      <p:ext uri="{BB962C8B-B14F-4D97-AF65-F5344CB8AC3E}">
        <p14:creationId xmlns:p14="http://schemas.microsoft.com/office/powerpoint/2010/main" val="1455776698"/>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Measures by clinical areas of interest</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815861421"/>
              </p:ext>
            </p:extLst>
          </p:nvPr>
        </p:nvGraphicFramePr>
        <p:xfrm>
          <a:off x="152400" y="1066800"/>
          <a:ext cx="8686800" cy="52578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147</a:t>
            </a:fld>
            <a:endParaRPr lang="en-US" dirty="0"/>
          </a:p>
        </p:txBody>
      </p:sp>
      <p:sp>
        <p:nvSpPr>
          <p:cNvPr id="7" name="Oval 6"/>
          <p:cNvSpPr/>
          <p:nvPr/>
        </p:nvSpPr>
        <p:spPr bwMode="auto">
          <a:xfrm>
            <a:off x="7924800" y="2514600"/>
            <a:ext cx="838200" cy="160020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Tree>
    <p:extLst>
      <p:ext uri="{BB962C8B-B14F-4D97-AF65-F5344CB8AC3E}">
        <p14:creationId xmlns:p14="http://schemas.microsoft.com/office/powerpoint/2010/main" val="2442000111"/>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763000" cy="1143000"/>
          </a:xfrm>
        </p:spPr>
        <p:txBody>
          <a:bodyPr/>
          <a:lstStyle/>
          <a:p>
            <a:r>
              <a:rPr lang="en-US" dirty="0" smtClean="0"/>
              <a:t>Summary of clinical areas of interest analysis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283771373"/>
              </p:ext>
            </p:extLst>
          </p:nvPr>
        </p:nvGraphicFramePr>
        <p:xfrm>
          <a:off x="457200" y="1524000"/>
          <a:ext cx="8153400" cy="2864485"/>
        </p:xfrm>
        <a:graphic>
          <a:graphicData uri="http://schemas.openxmlformats.org/drawingml/2006/table">
            <a:tbl>
              <a:tblPr firstRow="1" bandRow="1">
                <a:tableStyleId>{5C22544A-7EE6-4342-B048-85BDC9FD1C3A}</a:tableStyleId>
              </a:tblPr>
              <a:tblGrid>
                <a:gridCol w="2590800"/>
                <a:gridCol w="2844800"/>
                <a:gridCol w="2717800"/>
              </a:tblGrid>
              <a:tr h="370840">
                <a:tc>
                  <a:txBody>
                    <a:bodyPr/>
                    <a:lstStyle/>
                    <a:p>
                      <a:pPr algn="ctr" rtl="0" fontAlgn="ctr"/>
                      <a:r>
                        <a:rPr lang="en-US" sz="1600" b="1" i="0" u="none" strike="noStrike" dirty="0" smtClean="0">
                          <a:solidFill>
                            <a:srgbClr val="000000"/>
                          </a:solidFill>
                          <a:effectLst/>
                          <a:latin typeface="+mn-lt"/>
                          <a:cs typeface="Calibri" pitchFamily="34" charset="0"/>
                        </a:rPr>
                        <a:t>Clinica</a:t>
                      </a:r>
                      <a:r>
                        <a:rPr lang="en-US" sz="1600" b="1" i="0" u="none" strike="noStrike" baseline="0" dirty="0" smtClean="0">
                          <a:solidFill>
                            <a:srgbClr val="000000"/>
                          </a:solidFill>
                          <a:effectLst/>
                          <a:latin typeface="+mn-lt"/>
                          <a:cs typeface="Calibri" pitchFamily="34" charset="0"/>
                        </a:rPr>
                        <a:t>l area of interest</a:t>
                      </a:r>
                      <a:endParaRPr lang="en-US" sz="1600" b="1" i="0" u="none" strike="noStrike" dirty="0">
                        <a:solidFill>
                          <a:srgbClr val="000000"/>
                        </a:solidFill>
                        <a:effectLst/>
                        <a:latin typeface="+mn-lt"/>
                        <a:cs typeface="Calibri" pitchFamily="34" charset="0"/>
                      </a:endParaRPr>
                    </a:p>
                  </a:txBody>
                  <a:tcPr marL="9525" marR="9525" marT="9525" marB="0" anchor="ctr"/>
                </a:tc>
                <a:tc>
                  <a:txBody>
                    <a:bodyPr/>
                    <a:lstStyle/>
                    <a:p>
                      <a:pPr algn="ctr" rtl="0" fontAlgn="ctr"/>
                      <a:r>
                        <a:rPr lang="en-US" sz="1600" b="1" i="0" u="none" strike="noStrike" dirty="0" smtClean="0">
                          <a:solidFill>
                            <a:srgbClr val="000000"/>
                          </a:solidFill>
                          <a:effectLst/>
                          <a:latin typeface="+mn-lt"/>
                          <a:cs typeface="Calibri" pitchFamily="34" charset="0"/>
                        </a:rPr>
                        <a:t># of </a:t>
                      </a:r>
                      <a:r>
                        <a:rPr lang="en-US" sz="1600" b="1" i="0" u="none" strike="noStrike" dirty="0">
                          <a:solidFill>
                            <a:srgbClr val="000000"/>
                          </a:solidFill>
                          <a:effectLst/>
                          <a:latin typeface="+mn-lt"/>
                          <a:cs typeface="Calibri" pitchFamily="34" charset="0"/>
                        </a:rPr>
                        <a:t>distinct measures</a:t>
                      </a:r>
                    </a:p>
                  </a:txBody>
                  <a:tcPr marL="9525" marR="9525" marT="9525" marB="0" anchor="ctr"/>
                </a:tc>
                <a:tc>
                  <a:txBody>
                    <a:bodyPr/>
                    <a:lstStyle/>
                    <a:p>
                      <a:pPr algn="ctr" fontAlgn="t"/>
                      <a:r>
                        <a:rPr lang="en-US" sz="1600" b="1" i="0" u="none" strike="noStrike" dirty="0" smtClean="0">
                          <a:solidFill>
                            <a:srgbClr val="000000"/>
                          </a:solidFill>
                          <a:effectLst/>
                          <a:latin typeface="+mn-lt"/>
                        </a:rPr>
                        <a:t># </a:t>
                      </a:r>
                      <a:r>
                        <a:rPr lang="en-US" sz="1600" b="1" i="0" u="none" strike="noStrike" dirty="0">
                          <a:solidFill>
                            <a:srgbClr val="000000"/>
                          </a:solidFill>
                          <a:effectLst/>
                          <a:latin typeface="+mn-lt"/>
                        </a:rPr>
                        <a:t>of programs that share the most frequently used measure</a:t>
                      </a:r>
                    </a:p>
                  </a:txBody>
                  <a:tcPr marL="9525" marR="9525" marT="9525" marB="0"/>
                </a:tc>
              </a:tr>
              <a:tr h="370840">
                <a:tc>
                  <a:txBody>
                    <a:bodyPr/>
                    <a:lstStyle/>
                    <a:p>
                      <a:r>
                        <a:rPr lang="en-US" dirty="0" smtClean="0"/>
                        <a:t>Behavioral health </a:t>
                      </a:r>
                      <a:endParaRPr lang="en-US" sz="1800" dirty="0"/>
                    </a:p>
                  </a:txBody>
                  <a:tcPr anchor="ctr"/>
                </a:tc>
                <a:tc>
                  <a:txBody>
                    <a:bodyPr/>
                    <a:lstStyle/>
                    <a:p>
                      <a:pPr algn="ctr"/>
                      <a:r>
                        <a:rPr lang="en-US" sz="1800" dirty="0" smtClean="0"/>
                        <a:t>44</a:t>
                      </a:r>
                      <a:endParaRPr lang="en-US" sz="1800" dirty="0"/>
                    </a:p>
                  </a:txBody>
                  <a:tcPr anchor="ctr"/>
                </a:tc>
                <a:tc>
                  <a:txBody>
                    <a:bodyPr/>
                    <a:lstStyle/>
                    <a:p>
                      <a:pPr algn="ctr"/>
                      <a:r>
                        <a:rPr lang="en-US" sz="1800" dirty="0" smtClean="0"/>
                        <a:t>19</a:t>
                      </a:r>
                      <a:endParaRPr lang="en-US" sz="1800" dirty="0"/>
                    </a:p>
                  </a:txBody>
                  <a:tcPr anchor="ctr"/>
                </a:tc>
              </a:tr>
              <a:tr h="370840">
                <a:tc>
                  <a:txBody>
                    <a:bodyPr/>
                    <a:lstStyle/>
                    <a:p>
                      <a:r>
                        <a:rPr lang="en-US" sz="1800" dirty="0" smtClean="0"/>
                        <a:t>Diabetes measures</a:t>
                      </a:r>
                      <a:endParaRPr lang="en-US" sz="1800" dirty="0"/>
                    </a:p>
                  </a:txBody>
                  <a:tcPr anchor="ctr"/>
                </a:tc>
                <a:tc>
                  <a:txBody>
                    <a:bodyPr/>
                    <a:lstStyle/>
                    <a:p>
                      <a:pPr algn="ctr"/>
                      <a:r>
                        <a:rPr lang="en-US" sz="1800" dirty="0" smtClean="0"/>
                        <a:t>42</a:t>
                      </a:r>
                      <a:endParaRPr lang="en-US" sz="1800" dirty="0"/>
                    </a:p>
                  </a:txBody>
                  <a:tcPr anchor="ctr"/>
                </a:tc>
                <a:tc>
                  <a:txBody>
                    <a:bodyPr/>
                    <a:lstStyle/>
                    <a:p>
                      <a:pPr algn="ctr"/>
                      <a:r>
                        <a:rPr lang="en-US" sz="1800" dirty="0" smtClean="0"/>
                        <a:t>23</a:t>
                      </a:r>
                      <a:endParaRPr lang="en-US" sz="1800" dirty="0"/>
                    </a:p>
                  </a:txBody>
                  <a:tcPr anchor="ctr"/>
                </a:tc>
              </a:tr>
              <a:tr h="370840">
                <a:tc>
                  <a:txBody>
                    <a:bodyPr/>
                    <a:lstStyle/>
                    <a:p>
                      <a:r>
                        <a:rPr lang="en-US" sz="1800" dirty="0" smtClean="0"/>
                        <a:t>Cardiovascular measures</a:t>
                      </a:r>
                      <a:endParaRPr lang="en-US" sz="1800" dirty="0"/>
                    </a:p>
                  </a:txBody>
                  <a:tcPr anchor="ctr"/>
                </a:tc>
                <a:tc>
                  <a:txBody>
                    <a:bodyPr/>
                    <a:lstStyle/>
                    <a:p>
                      <a:pPr algn="ctr"/>
                      <a:r>
                        <a:rPr lang="en-US" sz="1800" dirty="0" smtClean="0"/>
                        <a:t>41</a:t>
                      </a:r>
                      <a:endParaRPr lang="en-US" sz="1800" dirty="0"/>
                    </a:p>
                  </a:txBody>
                  <a:tcPr anchor="ctr"/>
                </a:tc>
                <a:tc>
                  <a:txBody>
                    <a:bodyPr/>
                    <a:lstStyle/>
                    <a:p>
                      <a:pPr algn="ctr"/>
                      <a:r>
                        <a:rPr lang="en-US" sz="1800" dirty="0" smtClean="0"/>
                        <a:t>29</a:t>
                      </a:r>
                      <a:endParaRPr lang="en-US" sz="1800" dirty="0"/>
                    </a:p>
                  </a:txBody>
                  <a:tcPr anchor="ctr"/>
                </a:tc>
              </a:tr>
              <a:tr h="370840">
                <a:tc>
                  <a:txBody>
                    <a:bodyPr/>
                    <a:lstStyle/>
                    <a:p>
                      <a:r>
                        <a:rPr lang="en-US" sz="1800" dirty="0" smtClean="0"/>
                        <a:t>Pulmonary/</a:t>
                      </a:r>
                      <a:r>
                        <a:rPr lang="en-US" sz="1800" baseline="0" dirty="0" smtClean="0"/>
                        <a:t>critical care</a:t>
                      </a:r>
                      <a:endParaRPr lang="en-US" sz="1800" dirty="0"/>
                    </a:p>
                  </a:txBody>
                  <a:tcPr anchor="ctr"/>
                </a:tc>
                <a:tc>
                  <a:txBody>
                    <a:bodyPr/>
                    <a:lstStyle/>
                    <a:p>
                      <a:pPr algn="ctr"/>
                      <a:r>
                        <a:rPr lang="en-US" sz="1800" dirty="0" smtClean="0"/>
                        <a:t>40</a:t>
                      </a:r>
                      <a:endParaRPr lang="en-US" sz="1800" dirty="0"/>
                    </a:p>
                  </a:txBody>
                  <a:tcPr anchor="ctr"/>
                </a:tc>
                <a:tc>
                  <a:txBody>
                    <a:bodyPr/>
                    <a:lstStyle/>
                    <a:p>
                      <a:pPr algn="ctr"/>
                      <a:r>
                        <a:rPr lang="en-US" sz="1800" dirty="0" smtClean="0"/>
                        <a:t>21</a:t>
                      </a:r>
                      <a:endParaRPr lang="en-US" sz="1800" dirty="0"/>
                    </a:p>
                  </a:txBody>
                  <a:tcPr anchor="ctr"/>
                </a:tc>
              </a:tr>
              <a:tr h="370840">
                <a:tc>
                  <a:txBody>
                    <a:bodyPr/>
                    <a:lstStyle/>
                    <a:p>
                      <a:r>
                        <a:rPr lang="en-US" sz="1800" dirty="0" smtClean="0"/>
                        <a:t>Cancer-related</a:t>
                      </a:r>
                      <a:endParaRPr lang="en-US" sz="1800" dirty="0"/>
                    </a:p>
                  </a:txBody>
                  <a:tcPr anchor="ctr"/>
                </a:tc>
                <a:tc>
                  <a:txBody>
                    <a:bodyPr/>
                    <a:lstStyle/>
                    <a:p>
                      <a:pPr algn="ctr"/>
                      <a:r>
                        <a:rPr lang="en-US" sz="1800" dirty="0" smtClean="0"/>
                        <a:t>12</a:t>
                      </a:r>
                      <a:endParaRPr lang="en-US" sz="1800" dirty="0"/>
                    </a:p>
                  </a:txBody>
                  <a:tcPr anchor="ctr"/>
                </a:tc>
                <a:tc>
                  <a:txBody>
                    <a:bodyPr/>
                    <a:lstStyle/>
                    <a:p>
                      <a:pPr algn="ctr"/>
                      <a:r>
                        <a:rPr lang="en-US" sz="1800" dirty="0" smtClean="0"/>
                        <a:t>30</a:t>
                      </a:r>
                      <a:endParaRPr lang="en-US" sz="1800" dirty="0"/>
                    </a:p>
                  </a:txBody>
                  <a:tcPr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148</a:t>
            </a:fld>
            <a:endParaRPr lang="en-US" dirty="0"/>
          </a:p>
        </p:txBody>
      </p:sp>
    </p:spTree>
    <p:extLst>
      <p:ext uri="{BB962C8B-B14F-4D97-AF65-F5344CB8AC3E}">
        <p14:creationId xmlns:p14="http://schemas.microsoft.com/office/powerpoint/2010/main" val="158862929"/>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763000" cy="1143000"/>
          </a:xfrm>
        </p:spPr>
        <p:txBody>
          <a:bodyPr/>
          <a:lstStyle/>
          <a:p>
            <a:r>
              <a:rPr lang="en-US" dirty="0" smtClean="0"/>
              <a:t>44 behavioral health measures by category</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036851265"/>
              </p:ext>
            </p:extLst>
          </p:nvPr>
        </p:nvGraphicFramePr>
        <p:xfrm>
          <a:off x="381000" y="1143000"/>
          <a:ext cx="82296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149</a:t>
            </a:fld>
            <a:endParaRPr lang="en-US" dirty="0"/>
          </a:p>
        </p:txBody>
      </p:sp>
    </p:spTree>
    <p:extLst>
      <p:ext uri="{BB962C8B-B14F-4D97-AF65-F5344CB8AC3E}">
        <p14:creationId xmlns:p14="http://schemas.microsoft.com/office/powerpoint/2010/main" val="33093669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10600" cy="1143000"/>
          </a:xfrm>
        </p:spPr>
        <p:txBody>
          <a:bodyPr/>
          <a:lstStyle/>
          <a:p>
            <a:r>
              <a:rPr lang="en-US" dirty="0"/>
              <a:t>Measure sets by program type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32853144"/>
              </p:ext>
            </p:extLst>
          </p:nvPr>
        </p:nvGraphicFramePr>
        <p:xfrm>
          <a:off x="304800" y="1219200"/>
          <a:ext cx="861060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15</a:t>
            </a:fld>
            <a:endParaRPr lang="en-US" dirty="0"/>
          </a:p>
        </p:txBody>
      </p:sp>
    </p:spTree>
    <p:extLst>
      <p:ext uri="{BB962C8B-B14F-4D97-AF65-F5344CB8AC3E}">
        <p14:creationId xmlns:p14="http://schemas.microsoft.com/office/powerpoint/2010/main" val="1256713864"/>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Shared behavioral health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72190674"/>
              </p:ext>
            </p:extLst>
          </p:nvPr>
        </p:nvGraphicFramePr>
        <p:xfrm>
          <a:off x="228600" y="990600"/>
          <a:ext cx="8763000" cy="5410199"/>
        </p:xfrm>
        <a:graphic>
          <a:graphicData uri="http://schemas.openxmlformats.org/drawingml/2006/table">
            <a:tbl>
              <a:tblPr firstRow="1" bandRow="1">
                <a:tableStyleId>{5C22544A-7EE6-4342-B048-85BDC9FD1C3A}</a:tableStyleId>
              </a:tblPr>
              <a:tblGrid>
                <a:gridCol w="1262466"/>
                <a:gridCol w="4786329"/>
                <a:gridCol w="1473424"/>
                <a:gridCol w="1240781"/>
              </a:tblGrid>
              <a:tr h="1100913">
                <a:tc>
                  <a:txBody>
                    <a:bodyPr/>
                    <a:lstStyle/>
                    <a:p>
                      <a:r>
                        <a:rPr lang="en-US" sz="1600" dirty="0" smtClean="0">
                          <a:solidFill>
                            <a:schemeClr val="tx1"/>
                          </a:solidFill>
                          <a:latin typeface="+mn-lt"/>
                        </a:rPr>
                        <a:t>#</a:t>
                      </a:r>
                      <a:r>
                        <a:rPr lang="en-US" sz="1600" baseline="0" dirty="0" smtClean="0">
                          <a:solidFill>
                            <a:schemeClr val="tx1"/>
                          </a:solidFill>
                          <a:latin typeface="+mn-lt"/>
                        </a:rPr>
                        <a:t> p</a:t>
                      </a:r>
                      <a:r>
                        <a:rPr lang="en-US" sz="1600" dirty="0" smtClean="0">
                          <a:solidFill>
                            <a:schemeClr val="tx1"/>
                          </a:solidFill>
                          <a:latin typeface="+mn-lt"/>
                        </a:rPr>
                        <a:t>rograms using the measure</a:t>
                      </a:r>
                      <a:endParaRPr lang="en-US" sz="1600" dirty="0">
                        <a:solidFill>
                          <a:schemeClr val="tx1"/>
                        </a:solidFill>
                        <a:latin typeface="+mn-lt"/>
                      </a:endParaRPr>
                    </a:p>
                  </a:txBody>
                  <a:tcPr/>
                </a:tc>
                <a:tc>
                  <a:txBody>
                    <a:bodyPr/>
                    <a:lstStyle/>
                    <a:p>
                      <a:r>
                        <a:rPr lang="en-US" sz="1600" dirty="0" smtClean="0">
                          <a:solidFill>
                            <a:schemeClr val="tx1"/>
                          </a:solidFill>
                          <a:latin typeface="+mn-lt"/>
                        </a:rPr>
                        <a:t>Measure</a:t>
                      </a:r>
                      <a:r>
                        <a:rPr lang="en-US" sz="1600" baseline="0" dirty="0" smtClean="0">
                          <a:solidFill>
                            <a:schemeClr val="tx1"/>
                          </a:solidFill>
                          <a:latin typeface="+mn-lt"/>
                        </a:rPr>
                        <a:t> Name</a:t>
                      </a:r>
                      <a:endParaRPr lang="en-US" sz="1600" dirty="0">
                        <a:solidFill>
                          <a:schemeClr val="tx1"/>
                        </a:solidFill>
                        <a:latin typeface="+mn-lt"/>
                      </a:endParaRPr>
                    </a:p>
                  </a:txBody>
                  <a:tcPr/>
                </a:tc>
                <a:tc>
                  <a:txBody>
                    <a:bodyPr/>
                    <a:lstStyle/>
                    <a:p>
                      <a:r>
                        <a:rPr lang="en-US" sz="1600" dirty="0" smtClean="0">
                          <a:solidFill>
                            <a:schemeClr val="tx1"/>
                          </a:solidFill>
                          <a:latin typeface="+mn-lt"/>
                        </a:rPr>
                        <a:t>Steward</a:t>
                      </a:r>
                      <a:endParaRPr lang="en-US" sz="1600" dirty="0">
                        <a:solidFill>
                          <a:schemeClr val="tx1"/>
                        </a:solidFill>
                        <a:latin typeface="+mn-lt"/>
                      </a:endParaRPr>
                    </a:p>
                  </a:txBody>
                  <a:tcPr/>
                </a:tc>
                <a:tc>
                  <a:txBody>
                    <a:bodyPr/>
                    <a:lstStyle/>
                    <a:p>
                      <a:r>
                        <a:rPr lang="en-US" sz="1600" dirty="0" smtClean="0">
                          <a:solidFill>
                            <a:schemeClr val="tx1"/>
                          </a:solidFill>
                          <a:latin typeface="+mn-lt"/>
                        </a:rPr>
                        <a:t>NQF #</a:t>
                      </a:r>
                      <a:endParaRPr lang="en-US" sz="1600" dirty="0">
                        <a:solidFill>
                          <a:schemeClr val="tx1"/>
                        </a:solidFill>
                        <a:latin typeface="+mn-lt"/>
                      </a:endParaRPr>
                    </a:p>
                  </a:txBody>
                  <a:tcPr/>
                </a:tc>
              </a:tr>
              <a:tr h="550456">
                <a:tc>
                  <a:txBody>
                    <a:bodyPr/>
                    <a:lstStyle/>
                    <a:p>
                      <a:pPr algn="ctr" fontAlgn="ctr"/>
                      <a:r>
                        <a:rPr lang="en-US" sz="1600" b="0" i="0" u="none" strike="noStrike" dirty="0">
                          <a:solidFill>
                            <a:srgbClr val="000000"/>
                          </a:solidFill>
                          <a:effectLst/>
                          <a:latin typeface="Arial"/>
                        </a:rPr>
                        <a:t>19</a:t>
                      </a:r>
                    </a:p>
                  </a:txBody>
                  <a:tcPr marL="0" marR="0" marT="0" marB="0" anchor="ctr"/>
                </a:tc>
                <a:tc>
                  <a:txBody>
                    <a:bodyPr/>
                    <a:lstStyle/>
                    <a:p>
                      <a:pPr algn="l" fontAlgn="t"/>
                      <a:r>
                        <a:rPr lang="en-US" sz="1600" b="0" i="0" u="none" strike="noStrike" dirty="0">
                          <a:solidFill>
                            <a:srgbClr val="000000"/>
                          </a:solidFill>
                          <a:effectLst/>
                          <a:latin typeface="Arial"/>
                        </a:rPr>
                        <a:t>Follow-Up After Hospitalization for Mental </a:t>
                      </a:r>
                      <a:r>
                        <a:rPr lang="en-US" sz="1600" b="0" i="0" u="none" strike="noStrike" dirty="0" smtClean="0">
                          <a:solidFill>
                            <a:srgbClr val="000000"/>
                          </a:solidFill>
                          <a:effectLst/>
                          <a:latin typeface="Arial"/>
                        </a:rPr>
                        <a:t>Illness</a:t>
                      </a:r>
                      <a:endParaRPr lang="en-US" sz="1600" b="0" i="0" u="none" strike="noStrike" dirty="0">
                        <a:solidFill>
                          <a:srgbClr val="000000"/>
                        </a:solidFill>
                        <a:effectLst/>
                        <a:latin typeface="Arial"/>
                      </a:endParaRPr>
                    </a:p>
                  </a:txBody>
                  <a:tcPr marL="0" marR="0" marT="0" marB="0" anchor="ctr"/>
                </a:tc>
                <a:tc>
                  <a:txBody>
                    <a:bodyPr/>
                    <a:lstStyle/>
                    <a:p>
                      <a:pPr algn="l" fontAlgn="t"/>
                      <a:r>
                        <a:rPr lang="en-US" sz="1600" b="0" i="0" u="none" strike="noStrike" dirty="0" smtClean="0">
                          <a:solidFill>
                            <a:srgbClr val="000000"/>
                          </a:solidFill>
                          <a:effectLst/>
                          <a:latin typeface="Arial"/>
                        </a:rPr>
                        <a:t>NCQA</a:t>
                      </a:r>
                      <a:r>
                        <a:rPr lang="en-US" sz="1600" b="0" i="0" u="none" strike="noStrike" baseline="0" dirty="0" smtClean="0">
                          <a:solidFill>
                            <a:srgbClr val="000000"/>
                          </a:solidFill>
                          <a:effectLst/>
                          <a:latin typeface="Arial"/>
                        </a:rPr>
                        <a:t> (</a:t>
                      </a:r>
                      <a:r>
                        <a:rPr lang="en-US" sz="1600" b="0" i="0" u="none" strike="noStrike" dirty="0" smtClean="0">
                          <a:solidFill>
                            <a:srgbClr val="000000"/>
                          </a:solidFill>
                          <a:effectLst/>
                          <a:latin typeface="Arial"/>
                        </a:rPr>
                        <a:t>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576</a:t>
                      </a:r>
                    </a:p>
                  </a:txBody>
                  <a:tcPr marL="0" marR="0" marT="0" marB="0" anchor="ctr"/>
                </a:tc>
              </a:tr>
              <a:tr h="550456">
                <a:tc>
                  <a:txBody>
                    <a:bodyPr/>
                    <a:lstStyle/>
                    <a:p>
                      <a:pPr algn="ctr" fontAlgn="ctr"/>
                      <a:r>
                        <a:rPr lang="en-US" sz="1600" b="0" i="0" u="none" strike="noStrike" dirty="0">
                          <a:solidFill>
                            <a:srgbClr val="000000"/>
                          </a:solidFill>
                          <a:effectLst/>
                          <a:latin typeface="Calibri"/>
                        </a:rPr>
                        <a:t>17</a:t>
                      </a:r>
                    </a:p>
                  </a:txBody>
                  <a:tcPr marL="0" marR="0" marT="0" marB="0" anchor="ctr"/>
                </a:tc>
                <a:tc>
                  <a:txBody>
                    <a:bodyPr/>
                    <a:lstStyle/>
                    <a:p>
                      <a:pPr algn="l" fontAlgn="t"/>
                      <a:r>
                        <a:rPr lang="en-US" sz="1600" b="0" i="0" u="none" strike="noStrike" dirty="0">
                          <a:solidFill>
                            <a:srgbClr val="000000"/>
                          </a:solidFill>
                          <a:effectLst/>
                          <a:latin typeface="Arial"/>
                        </a:rPr>
                        <a:t>Preventive Care &amp; Screening: Tobacco Use: Screening &amp; Cessation Intervention</a:t>
                      </a:r>
                    </a:p>
                  </a:txBody>
                  <a:tcPr marL="0" marR="0" marT="0" marB="0" anchor="ctr"/>
                </a:tc>
                <a:tc>
                  <a:txBody>
                    <a:bodyPr/>
                    <a:lstStyle/>
                    <a:p>
                      <a:pPr algn="l" fontAlgn="t"/>
                      <a:r>
                        <a:rPr lang="en-US" sz="1600" b="0" i="0" u="none" strike="noStrike" dirty="0">
                          <a:solidFill>
                            <a:srgbClr val="000000"/>
                          </a:solidFill>
                          <a:effectLst/>
                          <a:latin typeface="Arial"/>
                        </a:rPr>
                        <a:t>AMA-PCPI</a:t>
                      </a:r>
                    </a:p>
                  </a:txBody>
                  <a:tcPr marL="0" marR="0" marT="0" marB="0" anchor="ctr"/>
                </a:tc>
                <a:tc>
                  <a:txBody>
                    <a:bodyPr/>
                    <a:lstStyle/>
                    <a:p>
                      <a:pPr algn="ctr" fontAlgn="t"/>
                      <a:r>
                        <a:rPr lang="en-US" sz="1600" b="0" i="0" u="none" strike="noStrike" dirty="0">
                          <a:solidFill>
                            <a:srgbClr val="000000"/>
                          </a:solidFill>
                          <a:effectLst/>
                          <a:latin typeface="Arial"/>
                        </a:rPr>
                        <a:t>28</a:t>
                      </a:r>
                    </a:p>
                  </a:txBody>
                  <a:tcPr marL="0" marR="0" marT="0" marB="0" anchor="ctr"/>
                </a:tc>
              </a:tr>
              <a:tr h="629093">
                <a:tc>
                  <a:txBody>
                    <a:bodyPr/>
                    <a:lstStyle/>
                    <a:p>
                      <a:pPr algn="ctr" fontAlgn="ctr"/>
                      <a:r>
                        <a:rPr lang="en-US" sz="1600" b="0" i="0" u="none" strike="noStrike" dirty="0">
                          <a:solidFill>
                            <a:srgbClr val="000000"/>
                          </a:solidFill>
                          <a:effectLst/>
                          <a:latin typeface="Arial"/>
                        </a:rPr>
                        <a:t>14</a:t>
                      </a:r>
                    </a:p>
                  </a:txBody>
                  <a:tcPr marL="0" marR="0" marT="0" marB="0" anchor="ctr"/>
                </a:tc>
                <a:tc>
                  <a:txBody>
                    <a:bodyPr/>
                    <a:lstStyle/>
                    <a:p>
                      <a:pPr algn="l" fontAlgn="t"/>
                      <a:r>
                        <a:rPr lang="en-US" sz="1600" b="0" i="0" u="none" strike="noStrike" dirty="0">
                          <a:solidFill>
                            <a:srgbClr val="000000"/>
                          </a:solidFill>
                          <a:effectLst/>
                          <a:latin typeface="Arial"/>
                        </a:rPr>
                        <a:t>Initiation and Engagement of Alcohol and Other </a:t>
                      </a:r>
                      <a:endParaRPr lang="en-US" sz="1600" b="0" i="0" u="none" strike="noStrike" dirty="0" smtClean="0">
                        <a:solidFill>
                          <a:srgbClr val="000000"/>
                        </a:solidFill>
                        <a:effectLst/>
                        <a:latin typeface="Arial"/>
                      </a:endParaRPr>
                    </a:p>
                    <a:p>
                      <a:pPr algn="l" fontAlgn="t"/>
                      <a:r>
                        <a:rPr lang="en-US" sz="1600" b="0" i="0" u="none" strike="noStrike" dirty="0" smtClean="0">
                          <a:solidFill>
                            <a:srgbClr val="000000"/>
                          </a:solidFill>
                          <a:effectLst/>
                          <a:latin typeface="Arial"/>
                        </a:rPr>
                        <a:t>Drug </a:t>
                      </a:r>
                      <a:r>
                        <a:rPr lang="en-US" sz="1600" b="0" i="0" u="none" strike="noStrike" dirty="0">
                          <a:solidFill>
                            <a:srgbClr val="000000"/>
                          </a:solidFill>
                          <a:effectLst/>
                          <a:latin typeface="Arial"/>
                        </a:rPr>
                        <a:t>Dependence </a:t>
                      </a:r>
                      <a:r>
                        <a:rPr lang="en-US" sz="1600" b="0" i="0" u="none" strike="noStrike" dirty="0" smtClean="0">
                          <a:solidFill>
                            <a:srgbClr val="000000"/>
                          </a:solidFill>
                          <a:effectLst/>
                          <a:latin typeface="Arial"/>
                        </a:rPr>
                        <a:t>Treatment</a:t>
                      </a:r>
                      <a:endParaRPr lang="en-US" sz="1600" b="0" i="0" u="none" strike="noStrike" dirty="0">
                        <a:solidFill>
                          <a:srgbClr val="000000"/>
                        </a:solidFill>
                        <a:effectLst/>
                        <a:latin typeface="Arial"/>
                      </a:endParaRPr>
                    </a:p>
                  </a:txBody>
                  <a:tcPr marL="0" marR="0" marT="0" marB="0" anchor="ctr"/>
                </a:tc>
                <a:tc>
                  <a:txBody>
                    <a:bodyPr/>
                    <a:lstStyle/>
                    <a:p>
                      <a:pPr algn="l" fontAlgn="t"/>
                      <a:r>
                        <a:rPr lang="en-US" sz="1600" b="0" i="0" u="none" strike="noStrike" dirty="0" smtClean="0">
                          <a:solidFill>
                            <a:srgbClr val="000000"/>
                          </a:solidFill>
                          <a:effectLst/>
                          <a:latin typeface="Arial"/>
                        </a:rPr>
                        <a:t>NCQA</a:t>
                      </a:r>
                      <a:r>
                        <a:rPr lang="en-US" sz="1600" b="0" i="0" u="none" strike="noStrike" baseline="0" dirty="0" smtClean="0">
                          <a:solidFill>
                            <a:srgbClr val="000000"/>
                          </a:solidFill>
                          <a:effectLst/>
                          <a:latin typeface="Arial"/>
                        </a:rPr>
                        <a:t> (</a:t>
                      </a:r>
                      <a:r>
                        <a:rPr lang="en-US" sz="1600" b="0" i="0" u="none" strike="noStrike" dirty="0" smtClean="0">
                          <a:solidFill>
                            <a:srgbClr val="000000"/>
                          </a:solidFill>
                          <a:effectLst/>
                          <a:latin typeface="Arial"/>
                        </a:rPr>
                        <a:t>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4</a:t>
                      </a:r>
                    </a:p>
                  </a:txBody>
                  <a:tcPr marL="0" marR="0" marT="0" marB="0" anchor="ctr"/>
                </a:tc>
              </a:tr>
              <a:tr h="471820">
                <a:tc>
                  <a:txBody>
                    <a:bodyPr/>
                    <a:lstStyle/>
                    <a:p>
                      <a:pPr algn="ctr" fontAlgn="ctr"/>
                      <a:r>
                        <a:rPr lang="en-US" sz="1600" b="0" i="0" u="none" strike="noStrike" dirty="0">
                          <a:solidFill>
                            <a:srgbClr val="000000"/>
                          </a:solidFill>
                          <a:effectLst/>
                          <a:latin typeface="Arial"/>
                        </a:rPr>
                        <a:t>13</a:t>
                      </a:r>
                    </a:p>
                  </a:txBody>
                  <a:tcPr marL="0" marR="0" marT="0" marB="0" anchor="ctr"/>
                </a:tc>
                <a:tc>
                  <a:txBody>
                    <a:bodyPr/>
                    <a:lstStyle/>
                    <a:p>
                      <a:pPr algn="l" fontAlgn="t"/>
                      <a:r>
                        <a:rPr lang="en-US" sz="1600" b="0" i="0" u="none" strike="noStrike" dirty="0">
                          <a:solidFill>
                            <a:srgbClr val="000000"/>
                          </a:solidFill>
                          <a:effectLst/>
                          <a:latin typeface="Arial"/>
                        </a:rPr>
                        <a:t>Antidepressant Medication Management </a:t>
                      </a:r>
                    </a:p>
                  </a:txBody>
                  <a:tcPr marL="0" marR="0" marT="0" marB="0" anchor="ctr"/>
                </a:tc>
                <a:tc>
                  <a:txBody>
                    <a:bodyPr/>
                    <a:lstStyle/>
                    <a:p>
                      <a:pPr algn="l" fontAlgn="t"/>
                      <a:r>
                        <a:rPr lang="en-US" sz="1600" b="0" i="0" u="none" strike="noStrike" dirty="0" smtClean="0">
                          <a:solidFill>
                            <a:srgbClr val="000000"/>
                          </a:solidFill>
                          <a:effectLst/>
                          <a:latin typeface="Arial"/>
                        </a:rPr>
                        <a:t>NCQA</a:t>
                      </a:r>
                      <a:r>
                        <a:rPr lang="en-US" sz="1600" b="0" i="0" u="none" strike="noStrike" baseline="0" dirty="0" smtClean="0">
                          <a:solidFill>
                            <a:srgbClr val="000000"/>
                          </a:solidFill>
                          <a:effectLst/>
                          <a:latin typeface="Arial"/>
                        </a:rPr>
                        <a:t> (</a:t>
                      </a:r>
                      <a:r>
                        <a:rPr lang="en-US" sz="1600" b="0" i="0" u="none" strike="noStrike" dirty="0" smtClean="0">
                          <a:solidFill>
                            <a:srgbClr val="000000"/>
                          </a:solidFill>
                          <a:effectLst/>
                          <a:latin typeface="Arial"/>
                        </a:rPr>
                        <a:t>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105</a:t>
                      </a:r>
                    </a:p>
                  </a:txBody>
                  <a:tcPr marL="0" marR="0" marT="0" marB="0" anchor="ctr"/>
                </a:tc>
              </a:tr>
              <a:tr h="629093">
                <a:tc>
                  <a:txBody>
                    <a:bodyPr/>
                    <a:lstStyle/>
                    <a:p>
                      <a:pPr algn="ctr" fontAlgn="ctr"/>
                      <a:r>
                        <a:rPr lang="en-US" sz="1600" b="0" i="0" u="none" strike="noStrike" dirty="0">
                          <a:solidFill>
                            <a:srgbClr val="000000"/>
                          </a:solidFill>
                          <a:effectLst/>
                          <a:latin typeface="Arial"/>
                        </a:rPr>
                        <a:t>13</a:t>
                      </a:r>
                    </a:p>
                  </a:txBody>
                  <a:tcPr marL="0" marR="0" marT="0" marB="0" anchor="ctr"/>
                </a:tc>
                <a:tc>
                  <a:txBody>
                    <a:bodyPr/>
                    <a:lstStyle/>
                    <a:p>
                      <a:pPr algn="l" fontAlgn="t"/>
                      <a:r>
                        <a:rPr lang="en-US" sz="1600" b="0" i="0" u="none" strike="noStrike" dirty="0">
                          <a:solidFill>
                            <a:srgbClr val="000000"/>
                          </a:solidFill>
                          <a:effectLst/>
                          <a:latin typeface="Arial"/>
                        </a:rPr>
                        <a:t>Follow-Up Care for Children Prescribed ADHD </a:t>
                      </a:r>
                      <a:r>
                        <a:rPr lang="en-US" sz="1600" b="0" i="0" u="none" strike="noStrike" dirty="0" smtClean="0">
                          <a:solidFill>
                            <a:srgbClr val="000000"/>
                          </a:solidFill>
                          <a:effectLst/>
                          <a:latin typeface="Arial"/>
                        </a:rPr>
                        <a:t>Medication</a:t>
                      </a:r>
                      <a:endParaRPr lang="en-US" sz="1600" b="0" i="0" u="none" strike="noStrike" dirty="0">
                        <a:solidFill>
                          <a:srgbClr val="000000"/>
                        </a:solidFill>
                        <a:effectLst/>
                        <a:latin typeface="Arial"/>
                      </a:endParaRPr>
                    </a:p>
                  </a:txBody>
                  <a:tcPr marL="0" marR="0" marT="0" marB="0" anchor="ctr"/>
                </a:tc>
                <a:tc>
                  <a:txBody>
                    <a:bodyPr/>
                    <a:lstStyle/>
                    <a:p>
                      <a:pPr algn="l" fontAlgn="t"/>
                      <a:r>
                        <a:rPr lang="en-US" sz="1600" b="0" i="0" u="none" strike="noStrike" dirty="0" smtClean="0">
                          <a:solidFill>
                            <a:srgbClr val="000000"/>
                          </a:solidFill>
                          <a:effectLst/>
                          <a:latin typeface="Arial"/>
                        </a:rPr>
                        <a:t>NCQA</a:t>
                      </a:r>
                      <a:r>
                        <a:rPr lang="en-US" sz="1600" b="0" i="0" u="none" strike="noStrike" baseline="0" dirty="0" smtClean="0">
                          <a:solidFill>
                            <a:srgbClr val="000000"/>
                          </a:solidFill>
                          <a:effectLst/>
                          <a:latin typeface="Arial"/>
                        </a:rPr>
                        <a:t> (</a:t>
                      </a:r>
                      <a:r>
                        <a:rPr lang="en-US" sz="1600" b="0" i="0" u="none" strike="noStrike" dirty="0" smtClean="0">
                          <a:solidFill>
                            <a:srgbClr val="000000"/>
                          </a:solidFill>
                          <a:effectLst/>
                          <a:latin typeface="Arial"/>
                        </a:rPr>
                        <a:t>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108</a:t>
                      </a:r>
                    </a:p>
                  </a:txBody>
                  <a:tcPr marL="0" marR="0" marT="0" marB="0" anchor="ctr"/>
                </a:tc>
              </a:tr>
              <a:tr h="471820">
                <a:tc>
                  <a:txBody>
                    <a:bodyPr/>
                    <a:lstStyle/>
                    <a:p>
                      <a:pPr algn="ctr" fontAlgn="ctr"/>
                      <a:r>
                        <a:rPr lang="en-US" sz="1600" b="0" i="0" u="none" strike="noStrike" dirty="0">
                          <a:solidFill>
                            <a:srgbClr val="000000"/>
                          </a:solidFill>
                          <a:effectLst/>
                          <a:latin typeface="Arial"/>
                        </a:rPr>
                        <a:t>12</a:t>
                      </a:r>
                    </a:p>
                  </a:txBody>
                  <a:tcPr marL="0" marR="0" marT="0" marB="0" anchor="ctr"/>
                </a:tc>
                <a:tc>
                  <a:txBody>
                    <a:bodyPr/>
                    <a:lstStyle/>
                    <a:p>
                      <a:pPr algn="l" fontAlgn="t"/>
                      <a:r>
                        <a:rPr lang="en-US" sz="1600" b="0" i="0" u="none" strike="noStrike" dirty="0">
                          <a:solidFill>
                            <a:srgbClr val="000000"/>
                          </a:solidFill>
                          <a:effectLst/>
                          <a:latin typeface="Arial"/>
                        </a:rPr>
                        <a:t>Screening for Clinical Depression</a:t>
                      </a:r>
                    </a:p>
                  </a:txBody>
                  <a:tcPr marL="0" marR="0" marT="0" marB="0" anchor="ctr"/>
                </a:tc>
                <a:tc>
                  <a:txBody>
                    <a:bodyPr/>
                    <a:lstStyle/>
                    <a:p>
                      <a:pPr algn="l" fontAlgn="t"/>
                      <a:r>
                        <a:rPr lang="en-US" sz="1600" b="0" i="0" u="none" strike="noStrike" dirty="0">
                          <a:solidFill>
                            <a:srgbClr val="000000"/>
                          </a:solidFill>
                          <a:effectLst/>
                          <a:latin typeface="Arial"/>
                        </a:rPr>
                        <a:t>CMS</a:t>
                      </a:r>
                    </a:p>
                  </a:txBody>
                  <a:tcPr marL="0" marR="0" marT="0" marB="0" anchor="ctr"/>
                </a:tc>
                <a:tc>
                  <a:txBody>
                    <a:bodyPr/>
                    <a:lstStyle/>
                    <a:p>
                      <a:pPr algn="ctr" fontAlgn="t"/>
                      <a:r>
                        <a:rPr lang="en-US" sz="1600" b="0" i="0" u="none" strike="noStrike" dirty="0">
                          <a:solidFill>
                            <a:srgbClr val="000000"/>
                          </a:solidFill>
                          <a:effectLst/>
                          <a:latin typeface="Arial"/>
                        </a:rPr>
                        <a:t>418</a:t>
                      </a:r>
                    </a:p>
                  </a:txBody>
                  <a:tcPr marL="0" marR="0" marT="0" marB="0" anchor="ctr"/>
                </a:tc>
              </a:tr>
              <a:tr h="503274">
                <a:tc>
                  <a:txBody>
                    <a:bodyPr/>
                    <a:lstStyle/>
                    <a:p>
                      <a:pPr algn="ctr" fontAlgn="ctr"/>
                      <a:r>
                        <a:rPr lang="en-US" sz="1600" b="0" i="0" u="none" strike="noStrike" dirty="0">
                          <a:solidFill>
                            <a:srgbClr val="000000"/>
                          </a:solidFill>
                          <a:effectLst/>
                          <a:latin typeface="Arial"/>
                        </a:rPr>
                        <a:t>2</a:t>
                      </a:r>
                    </a:p>
                  </a:txBody>
                  <a:tcPr marL="0" marR="0" marT="0" marB="0" anchor="ctr"/>
                </a:tc>
                <a:tc>
                  <a:txBody>
                    <a:bodyPr/>
                    <a:lstStyle/>
                    <a:p>
                      <a:pPr algn="l" fontAlgn="t"/>
                      <a:r>
                        <a:rPr lang="en-US" sz="1600" b="0" i="0" u="none" strike="noStrike" dirty="0">
                          <a:solidFill>
                            <a:srgbClr val="000000"/>
                          </a:solidFill>
                          <a:effectLst/>
                          <a:latin typeface="+mn-lt"/>
                        </a:rPr>
                        <a:t>Depression Remission at Six Months</a:t>
                      </a:r>
                      <a:br>
                        <a:rPr lang="en-US" sz="1600" b="0" i="0" u="none" strike="noStrike" dirty="0">
                          <a:solidFill>
                            <a:srgbClr val="000000"/>
                          </a:solidFill>
                          <a:effectLst/>
                          <a:latin typeface="+mn-lt"/>
                        </a:rPr>
                      </a:br>
                      <a:endParaRPr lang="en-US" sz="1600" b="0" i="0" u="none" strike="noStrike" dirty="0">
                        <a:solidFill>
                          <a:srgbClr val="000000"/>
                        </a:solidFill>
                        <a:effectLst/>
                        <a:latin typeface="+mn-lt"/>
                      </a:endParaRPr>
                    </a:p>
                  </a:txBody>
                  <a:tcPr marL="0" marR="0" marT="0" marB="0" anchor="ctr"/>
                </a:tc>
                <a:tc>
                  <a:txBody>
                    <a:bodyPr/>
                    <a:lstStyle/>
                    <a:p>
                      <a:pPr algn="l" fontAlgn="t"/>
                      <a:r>
                        <a:rPr lang="en-US" sz="1600" b="0" i="0" u="none" strike="noStrike" dirty="0">
                          <a:solidFill>
                            <a:srgbClr val="000000"/>
                          </a:solidFill>
                          <a:effectLst/>
                          <a:latin typeface="+mn-lt"/>
                          <a:ea typeface="Arial Unicode MS" pitchFamily="34" charset="-128"/>
                          <a:cs typeface="Arial Unicode MS" pitchFamily="34" charset="-128"/>
                        </a:rPr>
                        <a:t>MN Community Measurement</a:t>
                      </a:r>
                    </a:p>
                  </a:txBody>
                  <a:tcPr marL="0" marR="0" marT="0" marB="0" anchor="ctr"/>
                </a:tc>
                <a:tc>
                  <a:txBody>
                    <a:bodyPr/>
                    <a:lstStyle/>
                    <a:p>
                      <a:pPr algn="ctr" fontAlgn="t"/>
                      <a:r>
                        <a:rPr lang="en-US" sz="1600" b="0" i="0" u="none" strike="noStrike" dirty="0">
                          <a:solidFill>
                            <a:srgbClr val="000000"/>
                          </a:solidFill>
                          <a:effectLst/>
                          <a:latin typeface="+mn-lt"/>
                        </a:rPr>
                        <a:t>711</a:t>
                      </a:r>
                    </a:p>
                  </a:txBody>
                  <a:tcPr marL="0" marR="0" marT="0" marB="0" anchor="ctr"/>
                </a:tc>
              </a:tr>
              <a:tr h="503274">
                <a:tc>
                  <a:txBody>
                    <a:bodyPr/>
                    <a:lstStyle/>
                    <a:p>
                      <a:pPr algn="ctr" fontAlgn="ctr"/>
                      <a:r>
                        <a:rPr lang="en-US" sz="1600" b="0" i="0" u="none" strike="noStrike" dirty="0">
                          <a:solidFill>
                            <a:srgbClr val="000000"/>
                          </a:solidFill>
                          <a:effectLst/>
                          <a:latin typeface="Arial"/>
                        </a:rPr>
                        <a:t>2</a:t>
                      </a:r>
                    </a:p>
                  </a:txBody>
                  <a:tcPr marL="0" marR="0" marT="0" marB="0" anchor="ctr"/>
                </a:tc>
                <a:tc>
                  <a:txBody>
                    <a:bodyPr/>
                    <a:lstStyle/>
                    <a:p>
                      <a:pPr algn="l" fontAlgn="t"/>
                      <a:r>
                        <a:rPr lang="en-US" sz="1600" b="0" i="0" u="none" strike="noStrike" dirty="0">
                          <a:solidFill>
                            <a:srgbClr val="000000"/>
                          </a:solidFill>
                          <a:effectLst/>
                          <a:latin typeface="Arial"/>
                        </a:rPr>
                        <a:t>Medical Assistance With Smoking and Tobacco </a:t>
                      </a:r>
                      <a:endParaRPr lang="en-US" sz="1600" b="0" i="0" u="none" strike="noStrike" dirty="0" smtClean="0">
                        <a:solidFill>
                          <a:srgbClr val="000000"/>
                        </a:solidFill>
                        <a:effectLst/>
                        <a:latin typeface="Arial"/>
                      </a:endParaRPr>
                    </a:p>
                    <a:p>
                      <a:pPr algn="l" fontAlgn="t"/>
                      <a:r>
                        <a:rPr lang="en-US" sz="1600" b="0" i="0" u="none" strike="noStrike" dirty="0" smtClean="0">
                          <a:solidFill>
                            <a:srgbClr val="000000"/>
                          </a:solidFill>
                          <a:effectLst/>
                          <a:latin typeface="Arial"/>
                        </a:rPr>
                        <a:t>Use Cessation</a:t>
                      </a:r>
                      <a:endParaRPr lang="en-US" sz="1600" b="0" i="0" u="none" strike="noStrike" dirty="0">
                        <a:solidFill>
                          <a:srgbClr val="000000"/>
                        </a:solidFill>
                        <a:effectLst/>
                        <a:latin typeface="Arial"/>
                      </a:endParaRPr>
                    </a:p>
                  </a:txBody>
                  <a:tcPr marL="0" marR="0" marT="0" marB="0" anchor="ct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Arial"/>
                        </a:rPr>
                        <a:t>NCQA </a:t>
                      </a:r>
                      <a:r>
                        <a:rPr lang="en-US" sz="1600" b="0" i="0" u="none" strike="noStrike" dirty="0" smtClean="0">
                          <a:solidFill>
                            <a:srgbClr val="000000"/>
                          </a:solidFill>
                          <a:effectLst/>
                          <a:latin typeface="+mn-lt"/>
                        </a:rPr>
                        <a:t>(CAHPS)</a:t>
                      </a:r>
                    </a:p>
                    <a:p>
                      <a:pPr algn="l" fontAlgn="t"/>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27</a:t>
                      </a:r>
                    </a:p>
                  </a:txBody>
                  <a:tcPr marL="0" marR="0" marT="0"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150</a:t>
            </a:fld>
            <a:endParaRPr lang="en-US" dirty="0"/>
          </a:p>
        </p:txBody>
      </p:sp>
    </p:spTree>
    <p:extLst>
      <p:ext uri="{BB962C8B-B14F-4D97-AF65-F5344CB8AC3E}">
        <p14:creationId xmlns:p14="http://schemas.microsoft.com/office/powerpoint/2010/main" val="2483325195"/>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Most frequently used </a:t>
            </a:r>
            <a:r>
              <a:rPr lang="en-US" dirty="0" smtClean="0"/>
              <a:t>diabetes </a:t>
            </a:r>
            <a:r>
              <a:rPr lang="en-US" dirty="0"/>
              <a:t>measures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2557873"/>
              </p:ext>
            </p:extLst>
          </p:nvPr>
        </p:nvGraphicFramePr>
        <p:xfrm>
          <a:off x="152401" y="1066800"/>
          <a:ext cx="8839199" cy="4915547"/>
        </p:xfrm>
        <a:graphic>
          <a:graphicData uri="http://schemas.openxmlformats.org/drawingml/2006/table">
            <a:tbl>
              <a:tblPr firstRow="1" bandRow="1">
                <a:tableStyleId>{5C22544A-7EE6-4342-B048-85BDC9FD1C3A}</a:tableStyleId>
              </a:tblPr>
              <a:tblGrid>
                <a:gridCol w="1273444"/>
                <a:gridCol w="4898755"/>
                <a:gridCol w="1415430"/>
                <a:gridCol w="1251570"/>
              </a:tblGrid>
              <a:tr h="1120002">
                <a:tc>
                  <a:txBody>
                    <a:bodyPr/>
                    <a:lstStyle/>
                    <a:p>
                      <a:r>
                        <a:rPr lang="en-US" sz="1600" dirty="0" smtClean="0">
                          <a:solidFill>
                            <a:schemeClr val="tx1"/>
                          </a:solidFill>
                          <a:latin typeface="+mj-lt"/>
                        </a:rPr>
                        <a:t>#</a:t>
                      </a:r>
                      <a:r>
                        <a:rPr lang="en-US" sz="1600" baseline="0" dirty="0" smtClean="0">
                          <a:solidFill>
                            <a:schemeClr val="tx1"/>
                          </a:solidFill>
                          <a:latin typeface="+mj-lt"/>
                        </a:rPr>
                        <a:t> p</a:t>
                      </a:r>
                      <a:r>
                        <a:rPr lang="en-US" sz="1600" dirty="0" smtClean="0">
                          <a:solidFill>
                            <a:schemeClr val="tx1"/>
                          </a:solidFill>
                          <a:latin typeface="+mj-lt"/>
                        </a:rPr>
                        <a:t>rograms using the measure</a:t>
                      </a:r>
                      <a:endParaRPr lang="en-US" sz="1600" dirty="0">
                        <a:solidFill>
                          <a:schemeClr val="tx1"/>
                        </a:solidFill>
                        <a:latin typeface="+mj-lt"/>
                      </a:endParaRPr>
                    </a:p>
                  </a:txBody>
                  <a:tcPr/>
                </a:tc>
                <a:tc>
                  <a:txBody>
                    <a:bodyPr/>
                    <a:lstStyle/>
                    <a:p>
                      <a:r>
                        <a:rPr lang="en-US" sz="1600" dirty="0" smtClean="0">
                          <a:solidFill>
                            <a:schemeClr val="tx1"/>
                          </a:solidFill>
                          <a:latin typeface="+mj-lt"/>
                        </a:rPr>
                        <a:t>Measure</a:t>
                      </a:r>
                      <a:r>
                        <a:rPr lang="en-US" sz="1600" baseline="0" dirty="0" smtClean="0">
                          <a:solidFill>
                            <a:schemeClr val="tx1"/>
                          </a:solidFill>
                          <a:latin typeface="+mj-lt"/>
                        </a:rPr>
                        <a:t> Name</a:t>
                      </a:r>
                      <a:endParaRPr lang="en-US" sz="1600" dirty="0">
                        <a:solidFill>
                          <a:schemeClr val="tx1"/>
                        </a:solidFill>
                        <a:latin typeface="+mj-lt"/>
                      </a:endParaRPr>
                    </a:p>
                  </a:txBody>
                  <a:tcPr/>
                </a:tc>
                <a:tc>
                  <a:txBody>
                    <a:bodyPr/>
                    <a:lstStyle/>
                    <a:p>
                      <a:r>
                        <a:rPr lang="en-US" sz="1600" dirty="0" smtClean="0">
                          <a:solidFill>
                            <a:schemeClr val="tx1"/>
                          </a:solidFill>
                          <a:latin typeface="+mj-lt"/>
                        </a:rPr>
                        <a:t>Steward</a:t>
                      </a:r>
                      <a:endParaRPr lang="en-US" sz="1600" dirty="0">
                        <a:solidFill>
                          <a:schemeClr val="tx1"/>
                        </a:solidFill>
                        <a:latin typeface="+mj-lt"/>
                      </a:endParaRPr>
                    </a:p>
                  </a:txBody>
                  <a:tcPr/>
                </a:tc>
                <a:tc>
                  <a:txBody>
                    <a:bodyPr/>
                    <a:lstStyle/>
                    <a:p>
                      <a:r>
                        <a:rPr lang="en-US" sz="1600" dirty="0" smtClean="0">
                          <a:solidFill>
                            <a:schemeClr val="tx1"/>
                          </a:solidFill>
                          <a:latin typeface="+mj-lt"/>
                        </a:rPr>
                        <a:t>NQF #</a:t>
                      </a:r>
                      <a:endParaRPr lang="en-US" sz="1600" dirty="0">
                        <a:solidFill>
                          <a:schemeClr val="tx1"/>
                        </a:solidFill>
                        <a:latin typeface="+mj-lt"/>
                      </a:endParaRPr>
                    </a:p>
                  </a:txBody>
                  <a:tcPr/>
                </a:tc>
              </a:tr>
              <a:tr h="364187">
                <a:tc>
                  <a:txBody>
                    <a:bodyPr/>
                    <a:lstStyle/>
                    <a:p>
                      <a:pPr algn="ctr" fontAlgn="ctr"/>
                      <a:r>
                        <a:rPr lang="en-US" sz="1600" b="0" i="0" u="none" strike="noStrike" dirty="0">
                          <a:solidFill>
                            <a:srgbClr val="000000"/>
                          </a:solidFill>
                          <a:effectLst/>
                          <a:latin typeface="+mj-lt"/>
                        </a:rPr>
                        <a:t>23</a:t>
                      </a:r>
                    </a:p>
                  </a:txBody>
                  <a:tcPr marL="0" marR="0" marT="0" marB="0" anchor="ctr"/>
                </a:tc>
                <a:tc>
                  <a:txBody>
                    <a:bodyPr/>
                    <a:lstStyle/>
                    <a:p>
                      <a:pPr algn="l" fontAlgn="t"/>
                      <a:r>
                        <a:rPr lang="en-US" sz="1600" b="0" i="0" u="none" strike="noStrike" dirty="0">
                          <a:solidFill>
                            <a:srgbClr val="000000"/>
                          </a:solidFill>
                          <a:effectLst/>
                          <a:latin typeface="Arial"/>
                        </a:rPr>
                        <a:t>CDC: LDL-C Control &lt;100 mg/dL</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Arial"/>
                        </a:rPr>
                        <a:t>64</a:t>
                      </a:r>
                    </a:p>
                  </a:txBody>
                  <a:tcPr marL="0" marR="0" marT="0" marB="0" anchor="ctr"/>
                </a:tc>
              </a:tr>
              <a:tr h="420811">
                <a:tc>
                  <a:txBody>
                    <a:bodyPr/>
                    <a:lstStyle/>
                    <a:p>
                      <a:pPr algn="ctr" fontAlgn="ctr"/>
                      <a:r>
                        <a:rPr lang="en-US" sz="1600" b="0" i="0" u="none" strike="noStrike" dirty="0">
                          <a:solidFill>
                            <a:srgbClr val="000000"/>
                          </a:solidFill>
                          <a:effectLst/>
                          <a:latin typeface="+mj-lt"/>
                        </a:rPr>
                        <a:t>23</a:t>
                      </a:r>
                    </a:p>
                  </a:txBody>
                  <a:tcPr marL="0" marR="0" marT="0" marB="0" anchor="ctr"/>
                </a:tc>
                <a:tc>
                  <a:txBody>
                    <a:bodyPr/>
                    <a:lstStyle/>
                    <a:p>
                      <a:pPr algn="l" fontAlgn="t"/>
                      <a:r>
                        <a:rPr lang="es-ES" sz="1600" b="0" i="0" u="none" strike="noStrike" dirty="0">
                          <a:solidFill>
                            <a:srgbClr val="000000"/>
                          </a:solidFill>
                          <a:effectLst/>
                          <a:latin typeface="Arial"/>
                        </a:rPr>
                        <a:t>CDC: Hemoglobin A1c (HbA1c) Control (&lt;8.0%)</a:t>
                      </a:r>
                    </a:p>
                  </a:txBody>
                  <a:tcPr marL="0" marR="0" marT="0" marB="0" anchor="ctr"/>
                </a:tc>
                <a:tc>
                  <a:txBody>
                    <a:bodyPr/>
                    <a:lstStyle/>
                    <a:p>
                      <a:pPr algn="l" fontAlgn="t"/>
                      <a:r>
                        <a:rPr lang="en-US" sz="1600" b="0" i="0" u="none" strike="noStrike" dirty="0">
                          <a:solidFill>
                            <a:srgbClr val="000000"/>
                          </a:solidFill>
                          <a:effectLst/>
                          <a:latin typeface="Arial"/>
                        </a:rPr>
                        <a:t>NCQA (HEDIS)</a:t>
                      </a:r>
                    </a:p>
                  </a:txBody>
                  <a:tcPr marL="0" marR="0" marT="0" marB="0" anchor="ctr"/>
                </a:tc>
                <a:tc>
                  <a:txBody>
                    <a:bodyPr/>
                    <a:lstStyle/>
                    <a:p>
                      <a:pPr algn="ctr" fontAlgn="t"/>
                      <a:r>
                        <a:rPr lang="en-US" sz="1600" b="0" i="0" u="none" strike="noStrike" dirty="0">
                          <a:solidFill>
                            <a:srgbClr val="000000"/>
                          </a:solidFill>
                          <a:effectLst/>
                          <a:latin typeface="Arial"/>
                        </a:rPr>
                        <a:t>575</a:t>
                      </a:r>
                    </a:p>
                  </a:txBody>
                  <a:tcPr marL="0" marR="0" marT="0" marB="0" anchor="ctr"/>
                </a:tc>
              </a:tr>
              <a:tr h="457200">
                <a:tc>
                  <a:txBody>
                    <a:bodyPr/>
                    <a:lstStyle/>
                    <a:p>
                      <a:pPr algn="ctr" fontAlgn="ctr"/>
                      <a:r>
                        <a:rPr lang="en-US" sz="1600" b="0" i="0" u="none" strike="noStrike" dirty="0">
                          <a:solidFill>
                            <a:srgbClr val="000000"/>
                          </a:solidFill>
                          <a:effectLst/>
                          <a:latin typeface="+mj-lt"/>
                        </a:rPr>
                        <a:t>20</a:t>
                      </a:r>
                    </a:p>
                  </a:txBody>
                  <a:tcPr marL="0" marR="0" marT="0" marB="0" anchor="ctr"/>
                </a:tc>
                <a:tc>
                  <a:txBody>
                    <a:bodyPr/>
                    <a:lstStyle/>
                    <a:p>
                      <a:pPr algn="l" fontAlgn="t"/>
                      <a:r>
                        <a:rPr lang="en-US" sz="1600" b="0" i="0" u="none" strike="noStrike" dirty="0">
                          <a:solidFill>
                            <a:srgbClr val="000000"/>
                          </a:solidFill>
                          <a:effectLst/>
                          <a:latin typeface="Arial"/>
                        </a:rPr>
                        <a:t>CDC:  Blood Pressure Control (&lt;140/90 mm Hg)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61</a:t>
                      </a:r>
                    </a:p>
                  </a:txBody>
                  <a:tcPr marL="0" marR="0" marT="0" marB="0" anchor="ctr"/>
                </a:tc>
              </a:tr>
              <a:tr h="310745">
                <a:tc>
                  <a:txBody>
                    <a:bodyPr/>
                    <a:lstStyle/>
                    <a:p>
                      <a:pPr algn="ctr" fontAlgn="ctr"/>
                      <a:r>
                        <a:rPr lang="en-US" sz="1600" b="0" i="0" u="none" strike="noStrike" dirty="0">
                          <a:solidFill>
                            <a:srgbClr val="000000"/>
                          </a:solidFill>
                          <a:effectLst/>
                          <a:latin typeface="+mj-lt"/>
                        </a:rPr>
                        <a:t>20</a:t>
                      </a:r>
                    </a:p>
                  </a:txBody>
                  <a:tcPr marL="0" marR="0" marT="0" marB="0" anchor="ctr"/>
                </a:tc>
                <a:tc>
                  <a:txBody>
                    <a:bodyPr/>
                    <a:lstStyle/>
                    <a:p>
                      <a:pPr algn="l" fontAlgn="t"/>
                      <a:r>
                        <a:rPr lang="en-US" sz="1600" b="0" i="0" u="none" strike="noStrike" dirty="0">
                          <a:solidFill>
                            <a:srgbClr val="000000"/>
                          </a:solidFill>
                          <a:effectLst/>
                          <a:latin typeface="Arial"/>
                        </a:rPr>
                        <a:t>CDC: Medical Attention for Nephropathy</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62</a:t>
                      </a:r>
                    </a:p>
                  </a:txBody>
                  <a:tcPr marL="0" marR="0" marT="0" marB="0" anchor="ctr"/>
                </a:tc>
              </a:tr>
              <a:tr h="410546">
                <a:tc>
                  <a:txBody>
                    <a:bodyPr/>
                    <a:lstStyle/>
                    <a:p>
                      <a:pPr algn="ctr" fontAlgn="ctr"/>
                      <a:r>
                        <a:rPr lang="en-US" sz="1600" b="0" i="0" u="none" strike="noStrike" dirty="0">
                          <a:solidFill>
                            <a:srgbClr val="000000"/>
                          </a:solidFill>
                          <a:effectLst/>
                          <a:latin typeface="+mj-lt"/>
                        </a:rPr>
                        <a:t>19</a:t>
                      </a:r>
                    </a:p>
                  </a:txBody>
                  <a:tcPr marL="0" marR="0" marT="0" marB="0" anchor="ctr"/>
                </a:tc>
                <a:tc>
                  <a:txBody>
                    <a:bodyPr/>
                    <a:lstStyle/>
                    <a:p>
                      <a:pPr algn="l" fontAlgn="t"/>
                      <a:r>
                        <a:rPr lang="en-US" sz="1600" b="0" i="0" u="none" strike="noStrike" dirty="0">
                          <a:solidFill>
                            <a:srgbClr val="000000"/>
                          </a:solidFill>
                          <a:effectLst/>
                          <a:latin typeface="Arial"/>
                        </a:rPr>
                        <a:t>CDC: Hemoglobin-A1c Testing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57</a:t>
                      </a:r>
                    </a:p>
                  </a:txBody>
                  <a:tcPr marL="0" marR="0" marT="0" marB="0" anchor="ctr"/>
                </a:tc>
              </a:tr>
              <a:tr h="382699">
                <a:tc>
                  <a:txBody>
                    <a:bodyPr/>
                    <a:lstStyle/>
                    <a:p>
                      <a:pPr algn="ctr" fontAlgn="ctr"/>
                      <a:r>
                        <a:rPr lang="en-US" sz="1600" b="0" i="0" u="none" strike="noStrike" dirty="0">
                          <a:solidFill>
                            <a:srgbClr val="000000"/>
                          </a:solidFill>
                          <a:effectLst/>
                          <a:latin typeface="+mj-lt"/>
                        </a:rPr>
                        <a:t>18</a:t>
                      </a:r>
                    </a:p>
                  </a:txBody>
                  <a:tcPr marL="0" marR="0" marT="0" marB="0" anchor="ctr"/>
                </a:tc>
                <a:tc>
                  <a:txBody>
                    <a:bodyPr/>
                    <a:lstStyle/>
                    <a:p>
                      <a:pPr algn="l" fontAlgn="t"/>
                      <a:r>
                        <a:rPr lang="en-US" sz="1600" b="0" i="0" u="none" strike="noStrike" dirty="0">
                          <a:solidFill>
                            <a:srgbClr val="000000"/>
                          </a:solidFill>
                          <a:effectLst/>
                          <a:latin typeface="Arial"/>
                        </a:rPr>
                        <a:t>CDC: Hemoglobin A1c (HbA1c) Poor Control (&gt;9.0%)</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59</a:t>
                      </a:r>
                    </a:p>
                  </a:txBody>
                  <a:tcPr marL="0" marR="0" marT="0" marB="0" anchor="ctr"/>
                </a:tc>
              </a:tr>
              <a:tr h="379301">
                <a:tc>
                  <a:txBody>
                    <a:bodyPr/>
                    <a:lstStyle/>
                    <a:p>
                      <a:pPr algn="ctr" fontAlgn="ctr"/>
                      <a:r>
                        <a:rPr lang="en-US" sz="1600" b="0" i="0" u="none" strike="noStrike" dirty="0">
                          <a:solidFill>
                            <a:srgbClr val="000000"/>
                          </a:solidFill>
                          <a:effectLst/>
                          <a:latin typeface="+mj-lt"/>
                        </a:rPr>
                        <a:t>17</a:t>
                      </a:r>
                    </a:p>
                  </a:txBody>
                  <a:tcPr marL="0" marR="0" marT="0" marB="0" anchor="ctr"/>
                </a:tc>
                <a:tc>
                  <a:txBody>
                    <a:bodyPr/>
                    <a:lstStyle/>
                    <a:p>
                      <a:pPr algn="l" fontAlgn="t"/>
                      <a:r>
                        <a:rPr lang="en-US" sz="1600" b="0" i="0" u="none" strike="noStrike" dirty="0">
                          <a:solidFill>
                            <a:srgbClr val="000000"/>
                          </a:solidFill>
                          <a:effectLst/>
                          <a:latin typeface="Arial"/>
                        </a:rPr>
                        <a:t>CDC: LDL-C Screening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63</a:t>
                      </a:r>
                    </a:p>
                  </a:txBody>
                  <a:tcPr marL="0" marR="0" marT="0" marB="0" anchor="ctr"/>
                </a:tc>
              </a:tr>
              <a:tr h="356500">
                <a:tc>
                  <a:txBody>
                    <a:bodyPr/>
                    <a:lstStyle/>
                    <a:p>
                      <a:pPr algn="ctr" fontAlgn="ctr"/>
                      <a:r>
                        <a:rPr lang="en-US" sz="1600" b="0" i="0" u="none" strike="noStrike" dirty="0">
                          <a:solidFill>
                            <a:srgbClr val="000000"/>
                          </a:solidFill>
                          <a:effectLst/>
                          <a:latin typeface="+mj-lt"/>
                        </a:rPr>
                        <a:t>16</a:t>
                      </a:r>
                    </a:p>
                  </a:txBody>
                  <a:tcPr marL="0" marR="0" marT="0" marB="0" anchor="ctr"/>
                </a:tc>
                <a:tc>
                  <a:txBody>
                    <a:bodyPr/>
                    <a:lstStyle/>
                    <a:p>
                      <a:pPr algn="l" fontAlgn="t"/>
                      <a:r>
                        <a:rPr lang="en-US" sz="1600" b="0" i="0" u="none" strike="noStrike" dirty="0">
                          <a:solidFill>
                            <a:srgbClr val="000000"/>
                          </a:solidFill>
                          <a:effectLst/>
                          <a:latin typeface="Arial"/>
                        </a:rPr>
                        <a:t>CDC: Eye Exam</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55</a:t>
                      </a:r>
                    </a:p>
                  </a:txBody>
                  <a:tcPr marL="0" marR="0" marT="0" marB="0" anchor="ctr"/>
                </a:tc>
              </a:tr>
              <a:tr h="371491">
                <a:tc>
                  <a:txBody>
                    <a:bodyPr/>
                    <a:lstStyle/>
                    <a:p>
                      <a:pPr algn="ctr" fontAlgn="ctr"/>
                      <a:r>
                        <a:rPr lang="en-US" sz="1600" b="0" i="0" u="none" strike="noStrike" dirty="0">
                          <a:solidFill>
                            <a:srgbClr val="000000"/>
                          </a:solidFill>
                          <a:effectLst/>
                          <a:latin typeface="+mj-lt"/>
                        </a:rPr>
                        <a:t>8</a:t>
                      </a:r>
                    </a:p>
                  </a:txBody>
                  <a:tcPr marL="0" marR="0" marT="0" marB="0" anchor="ctr"/>
                </a:tc>
                <a:tc>
                  <a:txBody>
                    <a:bodyPr/>
                    <a:lstStyle/>
                    <a:p>
                      <a:pPr algn="l" fontAlgn="t"/>
                      <a:r>
                        <a:rPr lang="en-US" sz="1600" b="0" i="0" u="none" strike="noStrike" dirty="0">
                          <a:solidFill>
                            <a:srgbClr val="000000"/>
                          </a:solidFill>
                          <a:effectLst/>
                          <a:latin typeface="Arial"/>
                        </a:rPr>
                        <a:t>Comprehensive Diabetes Care (Composite Measure)</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731</a:t>
                      </a:r>
                    </a:p>
                  </a:txBody>
                  <a:tcPr marL="0" marR="0" marT="0" marB="0" anchor="ctr"/>
                </a:tc>
              </a:tr>
              <a:tr h="342065">
                <a:tc>
                  <a:txBody>
                    <a:bodyPr/>
                    <a:lstStyle/>
                    <a:p>
                      <a:pPr algn="ctr" fontAlgn="ctr"/>
                      <a:r>
                        <a:rPr lang="en-US" sz="1600" b="0" i="0" u="none" strike="noStrike" dirty="0">
                          <a:solidFill>
                            <a:srgbClr val="000000"/>
                          </a:solidFill>
                          <a:effectLst/>
                          <a:latin typeface="+mj-lt"/>
                        </a:rPr>
                        <a:t>6</a:t>
                      </a:r>
                    </a:p>
                  </a:txBody>
                  <a:tcPr marL="0" marR="0" marT="0" marB="0" anchor="ctr"/>
                </a:tc>
                <a:tc>
                  <a:txBody>
                    <a:bodyPr/>
                    <a:lstStyle/>
                    <a:p>
                      <a:pPr algn="l" fontAlgn="t"/>
                      <a:r>
                        <a:rPr lang="en-US" sz="1600" b="0" i="0" u="none" strike="noStrike" dirty="0">
                          <a:solidFill>
                            <a:srgbClr val="000000"/>
                          </a:solidFill>
                          <a:effectLst/>
                          <a:latin typeface="Arial"/>
                        </a:rPr>
                        <a:t>Diabetes Care Foot Exam</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56</a:t>
                      </a:r>
                    </a:p>
                  </a:txBody>
                  <a:tcPr marL="0" marR="0" marT="0"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151</a:t>
            </a:fld>
            <a:endParaRPr lang="en-US" dirty="0"/>
          </a:p>
        </p:txBody>
      </p:sp>
    </p:spTree>
    <p:extLst>
      <p:ext uri="{BB962C8B-B14F-4D97-AF65-F5344CB8AC3E}">
        <p14:creationId xmlns:p14="http://schemas.microsoft.com/office/powerpoint/2010/main" val="988038453"/>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839200" cy="1143000"/>
          </a:xfrm>
        </p:spPr>
        <p:txBody>
          <a:bodyPr/>
          <a:lstStyle/>
          <a:p>
            <a:r>
              <a:rPr lang="en-US" dirty="0" smtClean="0"/>
              <a:t>Most frequently used diabetes measures (cont’d)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475754665"/>
              </p:ext>
            </p:extLst>
          </p:nvPr>
        </p:nvGraphicFramePr>
        <p:xfrm>
          <a:off x="152401" y="1066800"/>
          <a:ext cx="8839199" cy="4415759"/>
        </p:xfrm>
        <a:graphic>
          <a:graphicData uri="http://schemas.openxmlformats.org/drawingml/2006/table">
            <a:tbl>
              <a:tblPr firstRow="1" bandRow="1">
                <a:tableStyleId>{5C22544A-7EE6-4342-B048-85BDC9FD1C3A}</a:tableStyleId>
              </a:tblPr>
              <a:tblGrid>
                <a:gridCol w="1273444"/>
                <a:gridCol w="4898755"/>
                <a:gridCol w="1415430"/>
                <a:gridCol w="1251570"/>
              </a:tblGrid>
              <a:tr h="1152943">
                <a:tc>
                  <a:txBody>
                    <a:bodyPr/>
                    <a:lstStyle/>
                    <a:p>
                      <a:r>
                        <a:rPr lang="en-US" sz="1600" dirty="0" smtClean="0">
                          <a:solidFill>
                            <a:schemeClr val="tx1"/>
                          </a:solidFill>
                          <a:latin typeface="+mj-lt"/>
                        </a:rPr>
                        <a:t>#</a:t>
                      </a:r>
                      <a:r>
                        <a:rPr lang="en-US" sz="1600" baseline="0" dirty="0" smtClean="0">
                          <a:solidFill>
                            <a:schemeClr val="tx1"/>
                          </a:solidFill>
                          <a:latin typeface="+mj-lt"/>
                        </a:rPr>
                        <a:t> p</a:t>
                      </a:r>
                      <a:r>
                        <a:rPr lang="en-US" sz="1600" dirty="0" smtClean="0">
                          <a:solidFill>
                            <a:schemeClr val="tx1"/>
                          </a:solidFill>
                          <a:latin typeface="+mj-lt"/>
                        </a:rPr>
                        <a:t>rograms using the measure</a:t>
                      </a:r>
                      <a:endParaRPr lang="en-US" sz="1600" dirty="0">
                        <a:solidFill>
                          <a:schemeClr val="tx1"/>
                        </a:solidFill>
                        <a:latin typeface="+mj-lt"/>
                      </a:endParaRPr>
                    </a:p>
                  </a:txBody>
                  <a:tcPr/>
                </a:tc>
                <a:tc>
                  <a:txBody>
                    <a:bodyPr/>
                    <a:lstStyle/>
                    <a:p>
                      <a:r>
                        <a:rPr lang="en-US" sz="1600" dirty="0" smtClean="0">
                          <a:solidFill>
                            <a:schemeClr val="tx1"/>
                          </a:solidFill>
                          <a:latin typeface="+mj-lt"/>
                        </a:rPr>
                        <a:t>Measure</a:t>
                      </a:r>
                      <a:r>
                        <a:rPr lang="en-US" sz="1600" baseline="0" dirty="0" smtClean="0">
                          <a:solidFill>
                            <a:schemeClr val="tx1"/>
                          </a:solidFill>
                          <a:latin typeface="+mj-lt"/>
                        </a:rPr>
                        <a:t> Name</a:t>
                      </a:r>
                      <a:endParaRPr lang="en-US" sz="1600" dirty="0">
                        <a:solidFill>
                          <a:schemeClr val="tx1"/>
                        </a:solidFill>
                        <a:latin typeface="+mj-lt"/>
                      </a:endParaRPr>
                    </a:p>
                  </a:txBody>
                  <a:tcPr/>
                </a:tc>
                <a:tc>
                  <a:txBody>
                    <a:bodyPr/>
                    <a:lstStyle/>
                    <a:p>
                      <a:r>
                        <a:rPr lang="en-US" sz="1600" dirty="0" smtClean="0">
                          <a:solidFill>
                            <a:schemeClr val="tx1"/>
                          </a:solidFill>
                          <a:latin typeface="+mj-lt"/>
                        </a:rPr>
                        <a:t>Steward</a:t>
                      </a:r>
                      <a:endParaRPr lang="en-US" sz="1600" dirty="0">
                        <a:solidFill>
                          <a:schemeClr val="tx1"/>
                        </a:solidFill>
                        <a:latin typeface="+mj-lt"/>
                      </a:endParaRPr>
                    </a:p>
                  </a:txBody>
                  <a:tcPr/>
                </a:tc>
                <a:tc>
                  <a:txBody>
                    <a:bodyPr/>
                    <a:lstStyle/>
                    <a:p>
                      <a:r>
                        <a:rPr lang="en-US" sz="1600" dirty="0" smtClean="0">
                          <a:solidFill>
                            <a:schemeClr val="tx1"/>
                          </a:solidFill>
                          <a:latin typeface="+mj-lt"/>
                        </a:rPr>
                        <a:t>NQF #</a:t>
                      </a:r>
                      <a:endParaRPr lang="en-US" sz="1600" dirty="0">
                        <a:solidFill>
                          <a:schemeClr val="tx1"/>
                        </a:solidFill>
                        <a:latin typeface="+mj-lt"/>
                      </a:endParaRPr>
                    </a:p>
                  </a:txBody>
                  <a:tcPr/>
                </a:tc>
              </a:tr>
              <a:tr h="523457">
                <a:tc>
                  <a:txBody>
                    <a:bodyPr/>
                    <a:lstStyle/>
                    <a:p>
                      <a:pPr algn="ctr" fontAlgn="ctr"/>
                      <a:r>
                        <a:rPr lang="en-US" sz="1600" b="0" i="0" u="none" strike="noStrike" dirty="0">
                          <a:solidFill>
                            <a:srgbClr val="000000"/>
                          </a:solidFill>
                          <a:effectLst/>
                          <a:latin typeface="+mn-lt"/>
                        </a:rPr>
                        <a:t>3</a:t>
                      </a:r>
                    </a:p>
                  </a:txBody>
                  <a:tcPr marL="0" marR="0" marT="0" marB="0" anchor="ctr"/>
                </a:tc>
                <a:tc>
                  <a:txBody>
                    <a:bodyPr/>
                    <a:lstStyle/>
                    <a:p>
                      <a:pPr algn="l" fontAlgn="t"/>
                      <a:r>
                        <a:rPr lang="en-US" sz="1600" b="0" i="0" u="none" strike="noStrike" dirty="0">
                          <a:solidFill>
                            <a:srgbClr val="000000"/>
                          </a:solidFill>
                          <a:effectLst/>
                          <a:latin typeface="+mn-lt"/>
                        </a:rPr>
                        <a:t>Diabetes Short-Term Complications Admission </a:t>
                      </a:r>
                      <a:r>
                        <a:rPr lang="en-US" sz="1600" b="0" i="0" u="none" strike="noStrike" dirty="0" smtClean="0">
                          <a:solidFill>
                            <a:srgbClr val="000000"/>
                          </a:solidFill>
                          <a:effectLst/>
                          <a:latin typeface="+mn-lt"/>
                        </a:rPr>
                        <a:t>Rate (PQI 1)</a:t>
                      </a:r>
                      <a:endParaRPr lang="en-US" sz="1600" b="0" i="0" u="none" strike="noStrike" dirty="0">
                        <a:solidFill>
                          <a:srgbClr val="000000"/>
                        </a:solidFill>
                        <a:effectLst/>
                        <a:latin typeface="+mn-lt"/>
                      </a:endParaRPr>
                    </a:p>
                  </a:txBody>
                  <a:tcPr marL="0" marR="0" marT="0" marB="0" anchor="ctr"/>
                </a:tc>
                <a:tc>
                  <a:txBody>
                    <a:bodyPr/>
                    <a:lstStyle/>
                    <a:p>
                      <a:pPr algn="l" fontAlgn="t"/>
                      <a:r>
                        <a:rPr lang="en-US" sz="1600" b="0" i="0" u="none" strike="noStrike" dirty="0" smtClean="0">
                          <a:solidFill>
                            <a:srgbClr val="000000"/>
                          </a:solidFill>
                          <a:effectLst/>
                          <a:latin typeface="+mn-lt"/>
                        </a:rPr>
                        <a:t>AHRQ</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PQI)</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272</a:t>
                      </a:r>
                    </a:p>
                  </a:txBody>
                  <a:tcPr marL="0" marR="0" marT="0" marB="0" anchor="ctr"/>
                </a:tc>
              </a:tr>
              <a:tr h="594904">
                <a:tc>
                  <a:txBody>
                    <a:bodyPr/>
                    <a:lstStyle/>
                    <a:p>
                      <a:pPr algn="ctr" fontAlgn="ctr"/>
                      <a:r>
                        <a:rPr lang="en-US" sz="1600" b="0" i="0" u="none" strike="noStrike" dirty="0">
                          <a:solidFill>
                            <a:srgbClr val="000000"/>
                          </a:solidFill>
                          <a:effectLst/>
                          <a:latin typeface="+mn-lt"/>
                        </a:rPr>
                        <a:t>3</a:t>
                      </a:r>
                    </a:p>
                  </a:txBody>
                  <a:tcPr marL="0" marR="0" marT="0" marB="0" anchor="ctr"/>
                </a:tc>
                <a:tc>
                  <a:txBody>
                    <a:bodyPr/>
                    <a:lstStyle/>
                    <a:p>
                      <a:pPr algn="l" fontAlgn="t"/>
                      <a:r>
                        <a:rPr lang="en-US" sz="1600" b="0" i="0" u="none" strike="noStrike" dirty="0">
                          <a:solidFill>
                            <a:srgbClr val="000000"/>
                          </a:solidFill>
                          <a:effectLst/>
                          <a:latin typeface="+mn-lt"/>
                        </a:rPr>
                        <a:t>Uncontrolled Diabetes Admission Rate (PQI 14)</a:t>
                      </a:r>
                    </a:p>
                  </a:txBody>
                  <a:tcPr marL="0" marR="0" marT="0" marB="0" anchor="ctr"/>
                </a:tc>
                <a:tc>
                  <a:txBody>
                    <a:bodyPr/>
                    <a:lstStyle/>
                    <a:p>
                      <a:pPr algn="l" fontAlgn="t"/>
                      <a:r>
                        <a:rPr lang="en-US" sz="1600" b="0" i="0" u="none" strike="noStrike" dirty="0" smtClean="0">
                          <a:solidFill>
                            <a:srgbClr val="000000"/>
                          </a:solidFill>
                          <a:effectLst/>
                          <a:latin typeface="+mn-lt"/>
                        </a:rPr>
                        <a:t>AHRQ</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PQI)</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638</a:t>
                      </a:r>
                    </a:p>
                  </a:txBody>
                  <a:tcPr marL="0" marR="0" marT="0" marB="0" anchor="ctr"/>
                </a:tc>
              </a:tr>
              <a:tr h="512553">
                <a:tc>
                  <a:txBody>
                    <a:bodyPr/>
                    <a:lstStyle/>
                    <a:p>
                      <a:pPr algn="ctr" fontAlgn="ctr"/>
                      <a:r>
                        <a:rPr lang="en-US" sz="1600" b="0" i="0" u="none" strike="noStrike" dirty="0">
                          <a:solidFill>
                            <a:srgbClr val="000000"/>
                          </a:solidFill>
                          <a:effectLst/>
                          <a:latin typeface="+mn-lt"/>
                        </a:rPr>
                        <a:t>3</a:t>
                      </a:r>
                    </a:p>
                  </a:txBody>
                  <a:tcPr marL="0" marR="0" marT="0" marB="0" anchor="ctr"/>
                </a:tc>
                <a:tc>
                  <a:txBody>
                    <a:bodyPr/>
                    <a:lstStyle/>
                    <a:p>
                      <a:pPr algn="l" fontAlgn="t"/>
                      <a:r>
                        <a:rPr lang="en-US" sz="1600" b="0" i="0" u="none" strike="noStrike" dirty="0">
                          <a:solidFill>
                            <a:srgbClr val="000000"/>
                          </a:solidFill>
                          <a:effectLst/>
                          <a:latin typeface="+mn-lt"/>
                        </a:rPr>
                        <a:t>Optimal diabetes care (ODC) (bundle)</a:t>
                      </a:r>
                      <a:br>
                        <a:rPr lang="en-US" sz="1600" b="0" i="0" u="none" strike="noStrike" dirty="0">
                          <a:solidFill>
                            <a:srgbClr val="000000"/>
                          </a:solidFill>
                          <a:effectLst/>
                          <a:latin typeface="+mn-lt"/>
                        </a:rPr>
                      </a:br>
                      <a:endParaRPr lang="en-US" sz="1600" b="0" i="0" u="none" strike="noStrike" dirty="0">
                        <a:solidFill>
                          <a:srgbClr val="000000"/>
                        </a:solidFill>
                        <a:effectLst/>
                        <a:latin typeface="+mn-lt"/>
                      </a:endParaRPr>
                    </a:p>
                  </a:txBody>
                  <a:tcPr marL="0" marR="0" marT="0" marB="0" anchor="ctr"/>
                </a:tc>
                <a:tc>
                  <a:txBody>
                    <a:bodyPr/>
                    <a:lstStyle/>
                    <a:p>
                      <a:pPr algn="l" fontAlgn="t"/>
                      <a:r>
                        <a:rPr lang="en-US" sz="1600" b="0" i="0" u="none" strike="noStrike" dirty="0">
                          <a:solidFill>
                            <a:srgbClr val="000000"/>
                          </a:solidFill>
                          <a:effectLst/>
                          <a:latin typeface="+mn-lt"/>
                        </a:rPr>
                        <a:t>MN Community Measurement</a:t>
                      </a:r>
                    </a:p>
                  </a:txBody>
                  <a:tcPr marL="0" marR="0" marT="0" marB="0" anchor="ctr"/>
                </a:tc>
                <a:tc>
                  <a:txBody>
                    <a:bodyPr/>
                    <a:lstStyle/>
                    <a:p>
                      <a:pPr algn="ctr" fontAlgn="t"/>
                      <a:r>
                        <a:rPr lang="en-US" sz="1600" b="0" i="0" u="none" strike="noStrike" dirty="0">
                          <a:solidFill>
                            <a:srgbClr val="000000"/>
                          </a:solidFill>
                          <a:effectLst/>
                          <a:latin typeface="+mn-lt"/>
                        </a:rPr>
                        <a:t>729</a:t>
                      </a:r>
                    </a:p>
                  </a:txBody>
                  <a:tcPr marL="0" marR="0" marT="0" marB="0" anchor="ctr"/>
                </a:tc>
              </a:tr>
              <a:tr h="502024">
                <a:tc>
                  <a:txBody>
                    <a:bodyPr/>
                    <a:lstStyle/>
                    <a:p>
                      <a:pPr algn="ctr" fontAlgn="ctr"/>
                      <a:r>
                        <a:rPr lang="en-US" sz="1600" b="0" i="0" u="none" strike="noStrike" dirty="0">
                          <a:solidFill>
                            <a:srgbClr val="000000"/>
                          </a:solidFill>
                          <a:effectLst/>
                          <a:latin typeface="+mn-lt"/>
                        </a:rPr>
                        <a:t>2</a:t>
                      </a:r>
                    </a:p>
                  </a:txBody>
                  <a:tcPr marL="0" marR="0" marT="0" marB="0" anchor="ctr"/>
                </a:tc>
                <a:tc>
                  <a:txBody>
                    <a:bodyPr/>
                    <a:lstStyle/>
                    <a:p>
                      <a:pPr algn="l" fontAlgn="t"/>
                      <a:r>
                        <a:rPr lang="en-US" sz="1600" b="0" i="0" u="none" strike="noStrike" dirty="0">
                          <a:solidFill>
                            <a:srgbClr val="000000"/>
                          </a:solidFill>
                          <a:effectLst/>
                          <a:latin typeface="+mn-lt"/>
                        </a:rPr>
                        <a:t>Diabetes Long Term Complications Admission Rate- </a:t>
                      </a:r>
                      <a:r>
                        <a:rPr lang="en-US" sz="1600" b="0" i="0" u="none" strike="noStrike" dirty="0" smtClean="0">
                          <a:solidFill>
                            <a:srgbClr val="000000"/>
                          </a:solidFill>
                          <a:effectLst/>
                          <a:latin typeface="+mn-lt"/>
                        </a:rPr>
                        <a:t>(PQI 3)</a:t>
                      </a:r>
                      <a:endParaRPr lang="en-US" sz="1600" b="0" i="0" u="none" strike="noStrike" dirty="0">
                        <a:solidFill>
                          <a:srgbClr val="000000"/>
                        </a:solidFill>
                        <a:effectLst/>
                        <a:latin typeface="+mn-lt"/>
                      </a:endParaRPr>
                    </a:p>
                  </a:txBody>
                  <a:tcPr marL="0" marR="0" marT="0" marB="0" anchor="ctr"/>
                </a:tc>
                <a:tc>
                  <a:txBody>
                    <a:bodyPr/>
                    <a:lstStyle/>
                    <a:p>
                      <a:pPr algn="l" fontAlgn="t"/>
                      <a:r>
                        <a:rPr lang="en-US" sz="1600" b="0" i="0" u="none" strike="noStrike" dirty="0" smtClean="0">
                          <a:solidFill>
                            <a:srgbClr val="000000"/>
                          </a:solidFill>
                          <a:effectLst/>
                          <a:latin typeface="+mn-lt"/>
                        </a:rPr>
                        <a:t>AHRQ</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PQI)</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274</a:t>
                      </a:r>
                    </a:p>
                  </a:txBody>
                  <a:tcPr marL="0" marR="0" marT="0" marB="0" anchor="ctr"/>
                </a:tc>
              </a:tr>
              <a:tr h="627854">
                <a:tc>
                  <a:txBody>
                    <a:bodyPr/>
                    <a:lstStyle/>
                    <a:p>
                      <a:pPr algn="ctr" fontAlgn="ctr"/>
                      <a:r>
                        <a:rPr lang="en-US" sz="1600" b="0" i="0" u="none" strike="noStrike" dirty="0">
                          <a:solidFill>
                            <a:srgbClr val="000000"/>
                          </a:solidFill>
                          <a:effectLst/>
                          <a:latin typeface="+mn-lt"/>
                        </a:rPr>
                        <a:t>2</a:t>
                      </a:r>
                    </a:p>
                  </a:txBody>
                  <a:tcPr marL="0" marR="0" marT="0" marB="0" anchor="ctr"/>
                </a:tc>
                <a:tc>
                  <a:txBody>
                    <a:bodyPr/>
                    <a:lstStyle/>
                    <a:p>
                      <a:pPr algn="l" fontAlgn="t"/>
                      <a:r>
                        <a:rPr lang="en-US" sz="1600" b="0" i="0" u="none" strike="noStrike" dirty="0">
                          <a:solidFill>
                            <a:srgbClr val="000000"/>
                          </a:solidFill>
                          <a:effectLst/>
                          <a:latin typeface="+mn-lt"/>
                        </a:rPr>
                        <a:t>Comprehensive Diabetes Care:  Blood Pressure Control (&lt;140/80 mm Hg)</a:t>
                      </a:r>
                    </a:p>
                  </a:txBody>
                  <a:tcPr marL="0" marR="0" marT="0" marB="0" anchor="ctr"/>
                </a:tc>
                <a:tc>
                  <a:txBody>
                    <a:bodyPr/>
                    <a:lstStyle/>
                    <a:p>
                      <a:pPr algn="l" fontAlgn="t"/>
                      <a:r>
                        <a:rPr lang="en-US" sz="1600" b="0" i="0" u="none" strike="noStrike" dirty="0">
                          <a:solidFill>
                            <a:srgbClr val="000000"/>
                          </a:solidFill>
                          <a:effectLst/>
                          <a:latin typeface="+mn-lt"/>
                        </a:rPr>
                        <a:t>NCQA </a:t>
                      </a:r>
                      <a:r>
                        <a:rPr lang="en-US" sz="1600" b="0" i="0" u="none" strike="noStrike" dirty="0" smtClean="0">
                          <a:solidFill>
                            <a:srgbClr val="000000"/>
                          </a:solidFill>
                          <a:effectLst/>
                          <a:latin typeface="+mn-lt"/>
                        </a:rPr>
                        <a:t>(HEDIS)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NA</a:t>
                      </a:r>
                    </a:p>
                  </a:txBody>
                  <a:tcPr marL="0" marR="0" marT="0" marB="0" anchor="ctr"/>
                </a:tc>
              </a:tr>
              <a:tr h="502024">
                <a:tc>
                  <a:txBody>
                    <a:bodyPr/>
                    <a:lstStyle/>
                    <a:p>
                      <a:pPr algn="ctr" fontAlgn="ctr"/>
                      <a:r>
                        <a:rPr lang="en-US" sz="1600" b="0" i="0" u="none" strike="noStrike" dirty="0">
                          <a:solidFill>
                            <a:srgbClr val="000000"/>
                          </a:solidFill>
                          <a:effectLst/>
                          <a:latin typeface="+mn-lt"/>
                        </a:rPr>
                        <a:t>2</a:t>
                      </a:r>
                    </a:p>
                  </a:txBody>
                  <a:tcPr marL="0" marR="0" marT="0" marB="0" anchor="ctr"/>
                </a:tc>
                <a:tc>
                  <a:txBody>
                    <a:bodyPr/>
                    <a:lstStyle/>
                    <a:p>
                      <a:pPr algn="l" fontAlgn="t"/>
                      <a:r>
                        <a:rPr lang="en-US" sz="1600" b="0" i="0" u="none" strike="noStrike" dirty="0">
                          <a:solidFill>
                            <a:srgbClr val="000000"/>
                          </a:solidFill>
                          <a:effectLst/>
                          <a:latin typeface="+mn-lt"/>
                        </a:rPr>
                        <a:t>Comprehensive Diabetes Care: Hemoglobin A1c (HbA1c) Control (&lt;7.0%)</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NA</a:t>
                      </a:r>
                    </a:p>
                  </a:txBody>
                  <a:tcPr marL="0" marR="0" marT="0"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152</a:t>
            </a:fld>
            <a:endParaRPr lang="en-US" dirty="0"/>
          </a:p>
        </p:txBody>
      </p:sp>
    </p:spTree>
    <p:extLst>
      <p:ext uri="{BB962C8B-B14F-4D97-AF65-F5344CB8AC3E}">
        <p14:creationId xmlns:p14="http://schemas.microsoft.com/office/powerpoint/2010/main" val="3399984236"/>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41 cardiovascular disease measures by category</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36453831"/>
              </p:ext>
            </p:extLst>
          </p:nvPr>
        </p:nvGraphicFramePr>
        <p:xfrm>
          <a:off x="381000" y="1143000"/>
          <a:ext cx="82296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153</a:t>
            </a:fld>
            <a:endParaRPr lang="en-US" dirty="0"/>
          </a:p>
        </p:txBody>
      </p:sp>
    </p:spTree>
    <p:extLst>
      <p:ext uri="{BB962C8B-B14F-4D97-AF65-F5344CB8AC3E}">
        <p14:creationId xmlns:p14="http://schemas.microsoft.com/office/powerpoint/2010/main" val="1979906255"/>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Shared </a:t>
            </a:r>
            <a:r>
              <a:rPr lang="en-US" dirty="0" smtClean="0"/>
              <a:t>cardiovascular </a:t>
            </a:r>
            <a:r>
              <a:rPr lang="en-US" dirty="0"/>
              <a:t>disease measures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93364499"/>
              </p:ext>
            </p:extLst>
          </p:nvPr>
        </p:nvGraphicFramePr>
        <p:xfrm>
          <a:off x="152401" y="1066800"/>
          <a:ext cx="8839199" cy="5758904"/>
        </p:xfrm>
        <a:graphic>
          <a:graphicData uri="http://schemas.openxmlformats.org/drawingml/2006/table">
            <a:tbl>
              <a:tblPr firstRow="1" bandRow="1">
                <a:tableStyleId>{5C22544A-7EE6-4342-B048-85BDC9FD1C3A}</a:tableStyleId>
              </a:tblPr>
              <a:tblGrid>
                <a:gridCol w="1273444"/>
                <a:gridCol w="4898755"/>
                <a:gridCol w="1415430"/>
                <a:gridCol w="1251570"/>
              </a:tblGrid>
              <a:tr h="914399">
                <a:tc>
                  <a:txBody>
                    <a:bodyPr/>
                    <a:lstStyle/>
                    <a:p>
                      <a:r>
                        <a:rPr lang="en-US" sz="1600" dirty="0" smtClean="0">
                          <a:solidFill>
                            <a:schemeClr val="tx1"/>
                          </a:solidFill>
                          <a:latin typeface="+mn-lt"/>
                        </a:rPr>
                        <a:t>#</a:t>
                      </a:r>
                      <a:r>
                        <a:rPr lang="en-US" sz="1600" baseline="0" dirty="0" smtClean="0">
                          <a:solidFill>
                            <a:schemeClr val="tx1"/>
                          </a:solidFill>
                          <a:latin typeface="+mn-lt"/>
                        </a:rPr>
                        <a:t> p</a:t>
                      </a:r>
                      <a:r>
                        <a:rPr lang="en-US" sz="1600" dirty="0" smtClean="0">
                          <a:solidFill>
                            <a:schemeClr val="tx1"/>
                          </a:solidFill>
                          <a:latin typeface="+mn-lt"/>
                        </a:rPr>
                        <a:t>rograms using the measure</a:t>
                      </a:r>
                      <a:endParaRPr lang="en-US" sz="1600" dirty="0">
                        <a:solidFill>
                          <a:schemeClr val="tx1"/>
                        </a:solidFill>
                        <a:latin typeface="+mn-lt"/>
                      </a:endParaRPr>
                    </a:p>
                  </a:txBody>
                  <a:tcPr/>
                </a:tc>
                <a:tc>
                  <a:txBody>
                    <a:bodyPr/>
                    <a:lstStyle/>
                    <a:p>
                      <a:r>
                        <a:rPr lang="en-US" sz="1600" dirty="0" smtClean="0">
                          <a:solidFill>
                            <a:schemeClr val="tx1"/>
                          </a:solidFill>
                          <a:latin typeface="+mn-lt"/>
                        </a:rPr>
                        <a:t>Measure</a:t>
                      </a:r>
                      <a:r>
                        <a:rPr lang="en-US" sz="1600" baseline="0" dirty="0" smtClean="0">
                          <a:solidFill>
                            <a:schemeClr val="tx1"/>
                          </a:solidFill>
                          <a:latin typeface="+mn-lt"/>
                        </a:rPr>
                        <a:t> Name</a:t>
                      </a:r>
                      <a:endParaRPr lang="en-US" sz="1600" dirty="0">
                        <a:solidFill>
                          <a:schemeClr val="tx1"/>
                        </a:solidFill>
                        <a:latin typeface="+mn-lt"/>
                      </a:endParaRPr>
                    </a:p>
                  </a:txBody>
                  <a:tcPr/>
                </a:tc>
                <a:tc>
                  <a:txBody>
                    <a:bodyPr/>
                    <a:lstStyle/>
                    <a:p>
                      <a:r>
                        <a:rPr lang="en-US" sz="1600" dirty="0" smtClean="0">
                          <a:solidFill>
                            <a:schemeClr val="tx1"/>
                          </a:solidFill>
                          <a:latin typeface="+mn-lt"/>
                        </a:rPr>
                        <a:t>Steward</a:t>
                      </a:r>
                      <a:endParaRPr lang="en-US" sz="1600" dirty="0">
                        <a:solidFill>
                          <a:schemeClr val="tx1"/>
                        </a:solidFill>
                        <a:latin typeface="+mn-lt"/>
                      </a:endParaRPr>
                    </a:p>
                  </a:txBody>
                  <a:tcPr/>
                </a:tc>
                <a:tc>
                  <a:txBody>
                    <a:bodyPr/>
                    <a:lstStyle/>
                    <a:p>
                      <a:r>
                        <a:rPr lang="en-US" sz="1600" dirty="0" smtClean="0">
                          <a:solidFill>
                            <a:schemeClr val="tx1"/>
                          </a:solidFill>
                          <a:latin typeface="+mn-lt"/>
                        </a:rPr>
                        <a:t>NQF #</a:t>
                      </a:r>
                      <a:endParaRPr lang="en-US" sz="1600" dirty="0">
                        <a:solidFill>
                          <a:schemeClr val="tx1"/>
                        </a:solidFill>
                        <a:latin typeface="+mn-lt"/>
                      </a:endParaRPr>
                    </a:p>
                  </a:txBody>
                  <a:tcPr/>
                </a:tc>
              </a:tr>
              <a:tr h="346887">
                <a:tc>
                  <a:txBody>
                    <a:bodyPr/>
                    <a:lstStyle/>
                    <a:p>
                      <a:pPr algn="ctr" fontAlgn="ctr"/>
                      <a:r>
                        <a:rPr lang="en-US" sz="1600" b="0" i="0" u="none" strike="noStrike" dirty="0">
                          <a:solidFill>
                            <a:srgbClr val="000000"/>
                          </a:solidFill>
                          <a:effectLst/>
                          <a:latin typeface="+mn-lt"/>
                        </a:rPr>
                        <a:t>29</a:t>
                      </a:r>
                    </a:p>
                  </a:txBody>
                  <a:tcPr marL="0" marR="0" marT="0" marB="0" anchor="ctr"/>
                </a:tc>
                <a:tc>
                  <a:txBody>
                    <a:bodyPr/>
                    <a:lstStyle/>
                    <a:p>
                      <a:pPr algn="l" fontAlgn="t"/>
                      <a:r>
                        <a:rPr lang="en-US" sz="1600" b="0" i="0" u="none" strike="noStrike" dirty="0">
                          <a:solidFill>
                            <a:srgbClr val="000000"/>
                          </a:solidFill>
                          <a:effectLst/>
                          <a:latin typeface="+mn-lt"/>
                        </a:rPr>
                        <a:t>Controlling High Blood Pressure</a:t>
                      </a:r>
                    </a:p>
                  </a:txBody>
                  <a:tcPr marL="0" marR="0" marT="0" marB="0" anchor="ctr"/>
                </a:tc>
                <a:tc>
                  <a:txBody>
                    <a:bodyPr/>
                    <a:lstStyle/>
                    <a:p>
                      <a:pPr algn="l" fontAlgn="t"/>
                      <a:r>
                        <a:rPr lang="en-US" sz="1600" b="0" i="0" u="none" strike="noStrike" dirty="0" smtClean="0">
                          <a:solidFill>
                            <a:srgbClr val="000000"/>
                          </a:solidFill>
                          <a:effectLst/>
                          <a:latin typeface="+mn-lt"/>
                        </a:rPr>
                        <a:t>NCQA</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18</a:t>
                      </a:r>
                    </a:p>
                  </a:txBody>
                  <a:tcPr marL="0" marR="0" marT="0" marB="0" anchor="ctr"/>
                </a:tc>
              </a:tr>
              <a:tr h="550456">
                <a:tc>
                  <a:txBody>
                    <a:bodyPr/>
                    <a:lstStyle/>
                    <a:p>
                      <a:pPr algn="ctr" fontAlgn="ctr"/>
                      <a:r>
                        <a:rPr lang="en-US" sz="1600" b="0" i="0" u="none" strike="noStrike" dirty="0">
                          <a:solidFill>
                            <a:srgbClr val="000000"/>
                          </a:solidFill>
                          <a:effectLst/>
                          <a:latin typeface="+mn-lt"/>
                        </a:rPr>
                        <a:t>17</a:t>
                      </a:r>
                    </a:p>
                  </a:txBody>
                  <a:tcPr marL="0" marR="0" marT="0" marB="0" anchor="ctr"/>
                </a:tc>
                <a:tc>
                  <a:txBody>
                    <a:bodyPr/>
                    <a:lstStyle/>
                    <a:p>
                      <a:pPr algn="l" fontAlgn="t"/>
                      <a:r>
                        <a:rPr lang="en-US" sz="1600" b="0" i="0" u="none" strike="noStrike" dirty="0">
                          <a:solidFill>
                            <a:srgbClr val="000000"/>
                          </a:solidFill>
                          <a:effectLst/>
                          <a:latin typeface="+mn-lt"/>
                        </a:rPr>
                        <a:t>Cholesterol Management for Patients with Cardiovascular </a:t>
                      </a:r>
                      <a:r>
                        <a:rPr lang="en-US" sz="1600" b="0" i="0" u="none" strike="noStrike" dirty="0" smtClean="0">
                          <a:solidFill>
                            <a:srgbClr val="000000"/>
                          </a:solidFill>
                          <a:effectLst/>
                          <a:latin typeface="+mn-lt"/>
                        </a:rPr>
                        <a:t>Conditions</a:t>
                      </a:r>
                      <a:endParaRPr lang="en-US" sz="1600" b="0" i="0" u="none" strike="noStrike" dirty="0">
                        <a:solidFill>
                          <a:srgbClr val="000000"/>
                        </a:solidFill>
                        <a:effectLst/>
                        <a:latin typeface="+mn-lt"/>
                      </a:endParaRPr>
                    </a:p>
                  </a:txBody>
                  <a:tcPr marL="0" marR="0" marT="0" marB="0" anchor="ctr"/>
                </a:tc>
                <a:tc>
                  <a:txBody>
                    <a:bodyPr/>
                    <a:lstStyle/>
                    <a:p>
                      <a:pPr algn="l" fontAlgn="t"/>
                      <a:r>
                        <a:rPr lang="en-US" sz="1600" b="0" i="0" u="none" strike="noStrike" dirty="0" smtClean="0">
                          <a:solidFill>
                            <a:srgbClr val="000000"/>
                          </a:solidFill>
                          <a:effectLst/>
                          <a:latin typeface="+mn-lt"/>
                        </a:rPr>
                        <a:t>NCQA</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NA</a:t>
                      </a:r>
                    </a:p>
                  </a:txBody>
                  <a:tcPr marL="0" marR="0" marT="0" marB="0" anchor="ctr"/>
                </a:tc>
              </a:tr>
              <a:tr h="474257">
                <a:tc>
                  <a:txBody>
                    <a:bodyPr/>
                    <a:lstStyle/>
                    <a:p>
                      <a:pPr algn="ctr" fontAlgn="ctr"/>
                      <a:r>
                        <a:rPr lang="en-US" sz="1600" b="0" i="0" u="none" strike="noStrike" dirty="0">
                          <a:solidFill>
                            <a:srgbClr val="000000"/>
                          </a:solidFill>
                          <a:effectLst/>
                          <a:latin typeface="+mn-lt"/>
                        </a:rPr>
                        <a:t>6</a:t>
                      </a:r>
                    </a:p>
                  </a:txBody>
                  <a:tcPr marL="0" marR="0" marT="0" marB="0" anchor="ctr"/>
                </a:tc>
                <a:tc>
                  <a:txBody>
                    <a:bodyPr/>
                    <a:lstStyle/>
                    <a:p>
                      <a:pPr algn="l" fontAlgn="t"/>
                      <a:r>
                        <a:rPr lang="en-US" sz="1600" b="0" i="0" u="none" strike="noStrike" dirty="0">
                          <a:solidFill>
                            <a:srgbClr val="000000"/>
                          </a:solidFill>
                          <a:effectLst/>
                          <a:latin typeface="+mn-lt"/>
                        </a:rPr>
                        <a:t>Persistence of Beta-Blocker Treatment After a Heart Attack</a:t>
                      </a:r>
                    </a:p>
                  </a:txBody>
                  <a:tcPr marL="0" marR="0" marT="0" marB="0" anchor="ctr"/>
                </a:tc>
                <a:tc>
                  <a:txBody>
                    <a:bodyPr/>
                    <a:lstStyle/>
                    <a:p>
                      <a:pPr algn="l" fontAlgn="t"/>
                      <a:r>
                        <a:rPr lang="en-US" sz="1600" b="0" i="0" u="none" strike="noStrike" dirty="0" smtClean="0">
                          <a:solidFill>
                            <a:srgbClr val="000000"/>
                          </a:solidFill>
                          <a:effectLst/>
                          <a:latin typeface="+mn-lt"/>
                        </a:rPr>
                        <a:t>NCQA</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71</a:t>
                      </a:r>
                    </a:p>
                  </a:txBody>
                  <a:tcPr marL="0" marR="0" marT="0" marB="0" anchor="ctr"/>
                </a:tc>
              </a:tr>
              <a:tr h="295984">
                <a:tc>
                  <a:txBody>
                    <a:bodyPr/>
                    <a:lstStyle/>
                    <a:p>
                      <a:pPr algn="ctr" fontAlgn="ctr"/>
                      <a:r>
                        <a:rPr lang="en-US" sz="1600" b="0" i="0" u="none" strike="noStrike" dirty="0">
                          <a:solidFill>
                            <a:srgbClr val="000000"/>
                          </a:solidFill>
                          <a:effectLst/>
                          <a:latin typeface="+mn-lt"/>
                        </a:rPr>
                        <a:t>6</a:t>
                      </a:r>
                    </a:p>
                  </a:txBody>
                  <a:tcPr marL="0" marR="0" marT="0" marB="0" anchor="ctr"/>
                </a:tc>
                <a:tc>
                  <a:txBody>
                    <a:bodyPr/>
                    <a:lstStyle/>
                    <a:p>
                      <a:pPr algn="l" fontAlgn="t"/>
                      <a:r>
                        <a:rPr lang="en-US" sz="1600" b="0" i="0" u="none" strike="noStrike" dirty="0">
                          <a:solidFill>
                            <a:srgbClr val="000000"/>
                          </a:solidFill>
                          <a:effectLst/>
                          <a:latin typeface="+mn-lt"/>
                        </a:rPr>
                        <a:t>Heart Failure Admission Rate (PQI 8)</a:t>
                      </a:r>
                    </a:p>
                  </a:txBody>
                  <a:tcPr marL="0" marR="0" marT="0" marB="0" anchor="ctr"/>
                </a:tc>
                <a:tc>
                  <a:txBody>
                    <a:bodyPr/>
                    <a:lstStyle/>
                    <a:p>
                      <a:pPr algn="l" fontAlgn="t"/>
                      <a:r>
                        <a:rPr lang="en-US" sz="1600" b="0" i="0" u="none" strike="noStrike" dirty="0">
                          <a:solidFill>
                            <a:srgbClr val="000000"/>
                          </a:solidFill>
                          <a:effectLst/>
                          <a:latin typeface="+mn-lt"/>
                        </a:rPr>
                        <a:t>AHRQ </a:t>
                      </a:r>
                      <a:r>
                        <a:rPr lang="en-US" sz="1600" b="0" i="0" u="none" strike="noStrike" dirty="0" smtClean="0">
                          <a:solidFill>
                            <a:srgbClr val="000000"/>
                          </a:solidFill>
                          <a:effectLst/>
                          <a:latin typeface="+mn-lt"/>
                        </a:rPr>
                        <a:t>(PQI)</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277</a:t>
                      </a:r>
                    </a:p>
                  </a:txBody>
                  <a:tcPr marL="0" marR="0" marT="0" marB="0" anchor="ctr"/>
                </a:tc>
              </a:tr>
              <a:tr h="482496">
                <a:tc>
                  <a:txBody>
                    <a:bodyPr/>
                    <a:lstStyle/>
                    <a:p>
                      <a:pPr algn="ctr" fontAlgn="ctr"/>
                      <a:r>
                        <a:rPr lang="en-US" sz="1600" b="0" i="0" u="none" strike="noStrike" dirty="0">
                          <a:solidFill>
                            <a:srgbClr val="000000"/>
                          </a:solidFill>
                          <a:effectLst/>
                          <a:latin typeface="+mn-lt"/>
                        </a:rPr>
                        <a:t>6</a:t>
                      </a:r>
                    </a:p>
                  </a:txBody>
                  <a:tcPr marL="0" marR="0" marT="0" marB="0" anchor="ctr"/>
                </a:tc>
                <a:tc>
                  <a:txBody>
                    <a:bodyPr/>
                    <a:lstStyle/>
                    <a:p>
                      <a:pPr algn="l" fontAlgn="t"/>
                      <a:r>
                        <a:rPr lang="en-US" sz="1600" b="0" i="0" u="none" strike="noStrike" dirty="0">
                          <a:solidFill>
                            <a:srgbClr val="000000"/>
                          </a:solidFill>
                          <a:effectLst/>
                          <a:latin typeface="+mn-lt"/>
                        </a:rPr>
                        <a:t>Ischemic Vascular Disease (IVD): Complete Lipid Profile and LDL-C Control &lt;100 mg/dL</a:t>
                      </a:r>
                    </a:p>
                  </a:txBody>
                  <a:tcPr marL="0" marR="0" marT="0" marB="0" anchor="ctr"/>
                </a:tc>
                <a:tc>
                  <a:txBody>
                    <a:bodyPr/>
                    <a:lstStyle/>
                    <a:p>
                      <a:pPr algn="l" fontAlgn="t"/>
                      <a:r>
                        <a:rPr lang="en-US" sz="1600" b="0" i="0" u="none" strike="noStrike" dirty="0" smtClean="0">
                          <a:solidFill>
                            <a:srgbClr val="000000"/>
                          </a:solidFill>
                          <a:effectLst/>
                          <a:latin typeface="+mn-lt"/>
                        </a:rPr>
                        <a:t>NCQA</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75</a:t>
                      </a:r>
                    </a:p>
                  </a:txBody>
                  <a:tcPr marL="0" marR="0" marT="0" marB="0" anchor="ctr"/>
                </a:tc>
              </a:tr>
              <a:tr h="299616">
                <a:tc>
                  <a:txBody>
                    <a:bodyPr/>
                    <a:lstStyle/>
                    <a:p>
                      <a:pPr algn="ctr" fontAlgn="ctr"/>
                      <a:r>
                        <a:rPr lang="en-US" sz="1600" b="0" i="0" u="none" strike="noStrike" dirty="0">
                          <a:solidFill>
                            <a:srgbClr val="000000"/>
                          </a:solidFill>
                          <a:effectLst/>
                          <a:latin typeface="+mn-lt"/>
                        </a:rPr>
                        <a:t>5</a:t>
                      </a:r>
                    </a:p>
                  </a:txBody>
                  <a:tcPr marL="0" marR="0" marT="0" marB="0" anchor="ctr"/>
                </a:tc>
                <a:tc>
                  <a:txBody>
                    <a:bodyPr/>
                    <a:lstStyle/>
                    <a:p>
                      <a:pPr algn="l" fontAlgn="t"/>
                      <a:r>
                        <a:rPr lang="en-US" sz="1600" b="0" i="0" u="none" strike="noStrike" dirty="0">
                          <a:solidFill>
                            <a:srgbClr val="000000"/>
                          </a:solidFill>
                          <a:effectLst/>
                          <a:latin typeface="+mn-lt"/>
                        </a:rPr>
                        <a:t>Heart Failure: </a:t>
                      </a:r>
                      <a:r>
                        <a:rPr lang="en-US" sz="1600" b="0" i="0" u="none" strike="noStrike" dirty="0" smtClean="0">
                          <a:solidFill>
                            <a:srgbClr val="000000"/>
                          </a:solidFill>
                          <a:effectLst/>
                          <a:latin typeface="+mn-lt"/>
                        </a:rPr>
                        <a:t>ACE </a:t>
                      </a:r>
                      <a:r>
                        <a:rPr lang="en-US" sz="1600" b="0" i="0" u="none" strike="noStrike" dirty="0">
                          <a:solidFill>
                            <a:srgbClr val="000000"/>
                          </a:solidFill>
                          <a:effectLst/>
                          <a:latin typeface="+mn-lt"/>
                        </a:rPr>
                        <a:t>Inhibitor or </a:t>
                      </a:r>
                      <a:r>
                        <a:rPr lang="en-US" sz="1600" b="0" i="0" u="none" strike="noStrike" dirty="0" smtClean="0">
                          <a:solidFill>
                            <a:srgbClr val="000000"/>
                          </a:solidFill>
                          <a:effectLst/>
                          <a:latin typeface="+mn-lt"/>
                        </a:rPr>
                        <a:t>ARB </a:t>
                      </a:r>
                      <a:r>
                        <a:rPr lang="en-US" sz="1600" b="0" i="0" u="none" strike="noStrike" dirty="0">
                          <a:solidFill>
                            <a:srgbClr val="000000"/>
                          </a:solidFill>
                          <a:effectLst/>
                          <a:latin typeface="+mn-lt"/>
                        </a:rPr>
                        <a:t>Therapy for </a:t>
                      </a:r>
                      <a:r>
                        <a:rPr lang="en-US" sz="1600" b="0" i="0" u="none" strike="noStrike" dirty="0" smtClean="0">
                          <a:solidFill>
                            <a:srgbClr val="000000"/>
                          </a:solidFill>
                          <a:effectLst/>
                          <a:latin typeface="+mn-lt"/>
                        </a:rPr>
                        <a:t>LVSD</a:t>
                      </a:r>
                      <a:endParaRPr lang="en-US" sz="1600" b="0" i="0" u="none" strike="noStrike" dirty="0">
                        <a:solidFill>
                          <a:srgbClr val="000000"/>
                        </a:solidFill>
                        <a:effectLst/>
                        <a:latin typeface="+mn-lt"/>
                      </a:endParaRPr>
                    </a:p>
                  </a:txBody>
                  <a:tcPr marL="0" marR="0" marT="0" marB="0" anchor="ctr"/>
                </a:tc>
                <a:tc>
                  <a:txBody>
                    <a:bodyPr/>
                    <a:lstStyle/>
                    <a:p>
                      <a:pPr algn="l" fontAlgn="t"/>
                      <a:r>
                        <a:rPr lang="en-US" sz="1600" b="0" i="0" u="none" strike="noStrike" dirty="0">
                          <a:solidFill>
                            <a:srgbClr val="000000"/>
                          </a:solidFill>
                          <a:effectLst/>
                          <a:latin typeface="+mn-lt"/>
                        </a:rPr>
                        <a:t>AMA-PCPI</a:t>
                      </a:r>
                    </a:p>
                  </a:txBody>
                  <a:tcPr marL="0" marR="0" marT="0" marB="0" anchor="ctr"/>
                </a:tc>
                <a:tc>
                  <a:txBody>
                    <a:bodyPr/>
                    <a:lstStyle/>
                    <a:p>
                      <a:pPr algn="ctr" fontAlgn="t"/>
                      <a:r>
                        <a:rPr lang="en-US" sz="1600" b="0" i="0" u="none" strike="noStrike" dirty="0">
                          <a:solidFill>
                            <a:srgbClr val="000000"/>
                          </a:solidFill>
                          <a:effectLst/>
                          <a:latin typeface="+mn-lt"/>
                        </a:rPr>
                        <a:t>81</a:t>
                      </a:r>
                    </a:p>
                  </a:txBody>
                  <a:tcPr marL="0" marR="0" marT="0" marB="0" anchor="ctr"/>
                </a:tc>
              </a:tr>
              <a:tr h="364521">
                <a:tc>
                  <a:txBody>
                    <a:bodyPr/>
                    <a:lstStyle/>
                    <a:p>
                      <a:pPr algn="ctr" fontAlgn="ctr"/>
                      <a:r>
                        <a:rPr lang="en-US" sz="1600" b="0" i="0" u="none" strike="noStrike" dirty="0">
                          <a:solidFill>
                            <a:srgbClr val="000000"/>
                          </a:solidFill>
                          <a:effectLst/>
                          <a:latin typeface="+mn-lt"/>
                        </a:rPr>
                        <a:t>4</a:t>
                      </a:r>
                    </a:p>
                  </a:txBody>
                  <a:tcPr marL="0" marR="0" marT="0" marB="0" anchor="ctr"/>
                </a:tc>
                <a:tc>
                  <a:txBody>
                    <a:bodyPr/>
                    <a:lstStyle/>
                    <a:p>
                      <a:pPr algn="l" fontAlgn="t"/>
                      <a:r>
                        <a:rPr lang="en-US" sz="1600" b="0" i="0" u="none" strike="noStrike" dirty="0">
                          <a:solidFill>
                            <a:srgbClr val="000000"/>
                          </a:solidFill>
                          <a:effectLst/>
                          <a:latin typeface="+mn-lt"/>
                        </a:rPr>
                        <a:t>Hypertension: Blood Pressure Measurement</a:t>
                      </a:r>
                      <a:br>
                        <a:rPr lang="en-US" sz="1600" b="0" i="0" u="none" strike="noStrike" dirty="0">
                          <a:solidFill>
                            <a:srgbClr val="000000"/>
                          </a:solidFill>
                          <a:effectLst/>
                          <a:latin typeface="+mn-lt"/>
                        </a:rPr>
                      </a:br>
                      <a:endParaRPr lang="en-US" sz="1600" b="0" i="0" u="none" strike="noStrike" dirty="0">
                        <a:solidFill>
                          <a:srgbClr val="000000"/>
                        </a:solidFill>
                        <a:effectLst/>
                        <a:latin typeface="+mn-lt"/>
                      </a:endParaRPr>
                    </a:p>
                  </a:txBody>
                  <a:tcPr marL="0" marR="0" marT="0" marB="0" anchor="ctr"/>
                </a:tc>
                <a:tc>
                  <a:txBody>
                    <a:bodyPr/>
                    <a:lstStyle/>
                    <a:p>
                      <a:pPr algn="l" fontAlgn="t"/>
                      <a:r>
                        <a:rPr lang="en-US" sz="1600" b="0" i="0" u="none" strike="noStrike" dirty="0" smtClean="0">
                          <a:solidFill>
                            <a:srgbClr val="000000"/>
                          </a:solidFill>
                          <a:effectLst/>
                          <a:latin typeface="+mn-lt"/>
                        </a:rPr>
                        <a:t>NCQA</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13 (no longer endorsed)</a:t>
                      </a:r>
                    </a:p>
                  </a:txBody>
                  <a:tcPr marL="0" marR="0" marT="0" marB="0" anchor="ctr"/>
                </a:tc>
              </a:tr>
              <a:tr h="507526">
                <a:tc>
                  <a:txBody>
                    <a:bodyPr/>
                    <a:lstStyle/>
                    <a:p>
                      <a:pPr algn="ctr" fontAlgn="ctr"/>
                      <a:r>
                        <a:rPr lang="en-US" sz="1600" b="0" i="0" u="none" strike="noStrike" dirty="0">
                          <a:solidFill>
                            <a:srgbClr val="000000"/>
                          </a:solidFill>
                          <a:effectLst/>
                          <a:latin typeface="+mn-lt"/>
                        </a:rPr>
                        <a:t>3</a:t>
                      </a:r>
                    </a:p>
                  </a:txBody>
                  <a:tcPr marL="0" marR="0" marT="0" marB="0" anchor="ctr"/>
                </a:tc>
                <a:tc>
                  <a:txBody>
                    <a:bodyPr/>
                    <a:lstStyle/>
                    <a:p>
                      <a:pPr algn="l" fontAlgn="t"/>
                      <a:r>
                        <a:rPr lang="en-US" sz="1600" b="0" i="0" u="none" strike="noStrike" dirty="0">
                          <a:solidFill>
                            <a:srgbClr val="000000"/>
                          </a:solidFill>
                          <a:effectLst/>
                          <a:latin typeface="+mn-lt"/>
                        </a:rPr>
                        <a:t>Ischemic Vascular Disease (IVD): Use of Aspirin or Another Antithrombotic</a:t>
                      </a:r>
                    </a:p>
                  </a:txBody>
                  <a:tcPr marL="0" marR="0" marT="0" marB="0" anchor="ctr"/>
                </a:tc>
                <a:tc>
                  <a:txBody>
                    <a:bodyPr/>
                    <a:lstStyle/>
                    <a:p>
                      <a:pPr algn="l" fontAlgn="t"/>
                      <a:r>
                        <a:rPr lang="en-US" sz="1600" b="0" i="0" u="none" strike="noStrike" dirty="0" smtClean="0">
                          <a:solidFill>
                            <a:srgbClr val="000000"/>
                          </a:solidFill>
                          <a:effectLst/>
                          <a:latin typeface="+mn-lt"/>
                        </a:rPr>
                        <a:t>NCQA</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68</a:t>
                      </a:r>
                    </a:p>
                  </a:txBody>
                  <a:tcPr marL="0" marR="0" marT="0" marB="0" anchor="ctr"/>
                </a:tc>
              </a:tr>
              <a:tr h="471820">
                <a:tc>
                  <a:txBody>
                    <a:bodyPr/>
                    <a:lstStyle/>
                    <a:p>
                      <a:pPr algn="ctr" fontAlgn="ctr"/>
                      <a:r>
                        <a:rPr lang="en-US" sz="1600" b="0" i="0" u="none" strike="noStrike" dirty="0">
                          <a:solidFill>
                            <a:srgbClr val="000000"/>
                          </a:solidFill>
                          <a:effectLst/>
                          <a:latin typeface="+mn-lt"/>
                        </a:rPr>
                        <a:t>3</a:t>
                      </a:r>
                    </a:p>
                  </a:txBody>
                  <a:tcPr marL="0" marR="0" marT="0" marB="0" anchor="ctr"/>
                </a:tc>
                <a:tc>
                  <a:txBody>
                    <a:bodyPr/>
                    <a:lstStyle/>
                    <a:p>
                      <a:pPr algn="l" fontAlgn="t"/>
                      <a:r>
                        <a:rPr lang="en-US" sz="1600" b="0" i="0" u="none" strike="noStrike" dirty="0">
                          <a:solidFill>
                            <a:srgbClr val="000000"/>
                          </a:solidFill>
                          <a:effectLst/>
                          <a:latin typeface="+mn-lt"/>
                        </a:rPr>
                        <a:t>Ischemic Vascular Disease (IVD): Blood Pressure Control</a:t>
                      </a:r>
                    </a:p>
                  </a:txBody>
                  <a:tcPr marL="0" marR="0" marT="0" marB="0" anchor="ctr"/>
                </a:tc>
                <a:tc>
                  <a:txBody>
                    <a:bodyPr/>
                    <a:lstStyle/>
                    <a:p>
                      <a:pPr algn="l" fontAlgn="t"/>
                      <a:r>
                        <a:rPr lang="en-US" sz="1600" b="0" i="0" u="none" strike="noStrike" dirty="0" smtClean="0">
                          <a:solidFill>
                            <a:srgbClr val="000000"/>
                          </a:solidFill>
                          <a:effectLst/>
                          <a:latin typeface="+mn-lt"/>
                        </a:rPr>
                        <a:t>NCQA</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73</a:t>
                      </a:r>
                    </a:p>
                  </a:txBody>
                  <a:tcPr marL="0" marR="0" marT="0" marB="0" anchor="ctr"/>
                </a:tc>
              </a:tr>
              <a:tr h="253235">
                <a:tc>
                  <a:txBody>
                    <a:bodyPr/>
                    <a:lstStyle/>
                    <a:p>
                      <a:pPr algn="ctr" fontAlgn="ctr"/>
                      <a:r>
                        <a:rPr lang="en-US" sz="1600" b="0" i="0" u="none" strike="noStrike" dirty="0">
                          <a:solidFill>
                            <a:srgbClr val="000000"/>
                          </a:solidFill>
                          <a:effectLst/>
                          <a:latin typeface="+mn-lt"/>
                        </a:rPr>
                        <a:t>2</a:t>
                      </a:r>
                    </a:p>
                  </a:txBody>
                  <a:tcPr marL="0" marR="0" marT="0" marB="0" anchor="ctr"/>
                </a:tc>
                <a:tc>
                  <a:txBody>
                    <a:bodyPr/>
                    <a:lstStyle/>
                    <a:p>
                      <a:pPr algn="l" fontAlgn="t"/>
                      <a:r>
                        <a:rPr lang="en-US" sz="1600" b="0" i="0" u="none" strike="noStrike" dirty="0">
                          <a:solidFill>
                            <a:srgbClr val="000000"/>
                          </a:solidFill>
                          <a:effectLst/>
                          <a:latin typeface="+mn-lt"/>
                        </a:rPr>
                        <a:t>Heart Failure : Beta-blocker therapy for </a:t>
                      </a:r>
                      <a:r>
                        <a:rPr lang="en-US" sz="1600" b="0" i="0" u="none" strike="noStrike" dirty="0" smtClean="0">
                          <a:solidFill>
                            <a:srgbClr val="000000"/>
                          </a:solidFill>
                          <a:effectLst/>
                          <a:latin typeface="+mn-lt"/>
                        </a:rPr>
                        <a:t>LVSD</a:t>
                      </a:r>
                      <a:endParaRPr lang="en-US" sz="1600" b="0" i="0" u="none" strike="noStrike" dirty="0">
                        <a:solidFill>
                          <a:srgbClr val="000000"/>
                        </a:solidFill>
                        <a:effectLst/>
                        <a:latin typeface="+mn-lt"/>
                      </a:endParaRPr>
                    </a:p>
                  </a:txBody>
                  <a:tcPr marL="0" marR="0" marT="0" marB="0" anchor="ctr"/>
                </a:tc>
                <a:tc>
                  <a:txBody>
                    <a:bodyPr/>
                    <a:lstStyle/>
                    <a:p>
                      <a:pPr algn="l" fontAlgn="t"/>
                      <a:r>
                        <a:rPr lang="en-US" sz="1600" b="0" i="0" u="none" strike="noStrike" dirty="0">
                          <a:solidFill>
                            <a:srgbClr val="000000"/>
                          </a:solidFill>
                          <a:effectLst/>
                          <a:latin typeface="+mn-lt"/>
                        </a:rPr>
                        <a:t>AMA-PCPI</a:t>
                      </a:r>
                    </a:p>
                  </a:txBody>
                  <a:tcPr marL="0" marR="0" marT="0" marB="0" anchor="ctr"/>
                </a:tc>
                <a:tc>
                  <a:txBody>
                    <a:bodyPr/>
                    <a:lstStyle/>
                    <a:p>
                      <a:pPr algn="ctr" fontAlgn="t"/>
                      <a:r>
                        <a:rPr lang="en-US" sz="1600" b="0" i="0" u="none" strike="noStrike" dirty="0">
                          <a:solidFill>
                            <a:srgbClr val="000000"/>
                          </a:solidFill>
                          <a:effectLst/>
                          <a:latin typeface="+mn-lt"/>
                        </a:rPr>
                        <a:t>83</a:t>
                      </a:r>
                    </a:p>
                  </a:txBody>
                  <a:tcPr marL="0" marR="0" marT="0" marB="0" anchor="ctr"/>
                </a:tc>
              </a:tr>
              <a:tr h="381577">
                <a:tc>
                  <a:txBody>
                    <a:bodyPr/>
                    <a:lstStyle/>
                    <a:p>
                      <a:pPr algn="ctr" fontAlgn="ctr"/>
                      <a:r>
                        <a:rPr lang="en-US" sz="1600" b="0" i="0" u="none" strike="noStrike" dirty="0">
                          <a:solidFill>
                            <a:srgbClr val="000000"/>
                          </a:solidFill>
                          <a:effectLst/>
                          <a:latin typeface="+mn-lt"/>
                        </a:rPr>
                        <a:t>2</a:t>
                      </a:r>
                    </a:p>
                  </a:txBody>
                  <a:tcPr marL="0" marR="0" marT="0" marB="0" anchor="ctr"/>
                </a:tc>
                <a:tc>
                  <a:txBody>
                    <a:bodyPr/>
                    <a:lstStyle/>
                    <a:p>
                      <a:pPr algn="l" fontAlgn="t"/>
                      <a:r>
                        <a:rPr lang="en-US" sz="1600" b="0" i="0" u="none" strike="noStrike" dirty="0">
                          <a:solidFill>
                            <a:srgbClr val="000000"/>
                          </a:solidFill>
                          <a:effectLst/>
                          <a:latin typeface="+mn-lt"/>
                        </a:rPr>
                        <a:t>Optimal Vascular Care (OVC) (bundle)</a:t>
                      </a:r>
                    </a:p>
                  </a:txBody>
                  <a:tcPr marL="0" marR="0" marT="0" marB="0"/>
                </a:tc>
                <a:tc>
                  <a:txBody>
                    <a:bodyPr/>
                    <a:lstStyle/>
                    <a:p>
                      <a:pPr algn="l" fontAlgn="t"/>
                      <a:r>
                        <a:rPr lang="en-US" sz="1600" b="0" i="0" u="none" strike="noStrike" dirty="0">
                          <a:solidFill>
                            <a:srgbClr val="000000"/>
                          </a:solidFill>
                          <a:effectLst/>
                          <a:latin typeface="+mn-lt"/>
                        </a:rPr>
                        <a:t>MN Community Measurement </a:t>
                      </a:r>
                    </a:p>
                  </a:txBody>
                  <a:tcPr marL="0" marR="0" marT="0" marB="0"/>
                </a:tc>
                <a:tc>
                  <a:txBody>
                    <a:bodyPr/>
                    <a:lstStyle/>
                    <a:p>
                      <a:pPr algn="ctr" fontAlgn="t"/>
                      <a:r>
                        <a:rPr lang="en-US" sz="1600" b="0" i="0" u="none" strike="noStrike" dirty="0">
                          <a:solidFill>
                            <a:srgbClr val="000000"/>
                          </a:solidFill>
                          <a:effectLst/>
                          <a:latin typeface="+mn-lt"/>
                        </a:rPr>
                        <a:t>76</a:t>
                      </a:r>
                    </a:p>
                  </a:txBody>
                  <a:tcPr marL="0" marR="0" marT="0" marB="0"/>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154</a:t>
            </a:fld>
            <a:endParaRPr lang="en-US" dirty="0"/>
          </a:p>
        </p:txBody>
      </p:sp>
    </p:spTree>
    <p:extLst>
      <p:ext uri="{BB962C8B-B14F-4D97-AF65-F5344CB8AC3E}">
        <p14:creationId xmlns:p14="http://schemas.microsoft.com/office/powerpoint/2010/main" val="2447483820"/>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143000"/>
          </a:xfrm>
        </p:spPr>
        <p:txBody>
          <a:bodyPr/>
          <a:lstStyle/>
          <a:p>
            <a:r>
              <a:rPr lang="en-US" dirty="0"/>
              <a:t>40 </a:t>
            </a:r>
            <a:r>
              <a:rPr lang="en-US" dirty="0" smtClean="0"/>
              <a:t>pulmonary/critical </a:t>
            </a:r>
            <a:r>
              <a:rPr lang="en-US" dirty="0"/>
              <a:t>c</a:t>
            </a:r>
            <a:r>
              <a:rPr lang="en-US" dirty="0" smtClean="0"/>
              <a:t>are measures by category</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57925070"/>
              </p:ext>
            </p:extLst>
          </p:nvPr>
        </p:nvGraphicFramePr>
        <p:xfrm>
          <a:off x="381000" y="1143000"/>
          <a:ext cx="82296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155</a:t>
            </a:fld>
            <a:endParaRPr lang="en-US" dirty="0"/>
          </a:p>
        </p:txBody>
      </p:sp>
    </p:spTree>
    <p:extLst>
      <p:ext uri="{BB962C8B-B14F-4D97-AF65-F5344CB8AC3E}">
        <p14:creationId xmlns:p14="http://schemas.microsoft.com/office/powerpoint/2010/main" val="2431986351"/>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382000" cy="1143000"/>
          </a:xfrm>
        </p:spPr>
        <p:txBody>
          <a:bodyPr/>
          <a:lstStyle/>
          <a:p>
            <a:r>
              <a:rPr lang="en-US" dirty="0"/>
              <a:t>Shared </a:t>
            </a:r>
            <a:r>
              <a:rPr lang="en-US" dirty="0" smtClean="0"/>
              <a:t>pulmonary/critical </a:t>
            </a:r>
            <a:r>
              <a:rPr lang="en-US" dirty="0"/>
              <a:t>c</a:t>
            </a:r>
            <a:r>
              <a:rPr lang="en-US" dirty="0" smtClean="0"/>
              <a:t>are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600226924"/>
              </p:ext>
            </p:extLst>
          </p:nvPr>
        </p:nvGraphicFramePr>
        <p:xfrm>
          <a:off x="152401" y="1066800"/>
          <a:ext cx="8839199" cy="5305336"/>
        </p:xfrm>
        <a:graphic>
          <a:graphicData uri="http://schemas.openxmlformats.org/drawingml/2006/table">
            <a:tbl>
              <a:tblPr firstRow="1" bandRow="1">
                <a:tableStyleId>{5C22544A-7EE6-4342-B048-85BDC9FD1C3A}</a:tableStyleId>
              </a:tblPr>
              <a:tblGrid>
                <a:gridCol w="1273444"/>
                <a:gridCol w="4898755"/>
                <a:gridCol w="1415430"/>
                <a:gridCol w="1251570"/>
              </a:tblGrid>
              <a:tr h="914399">
                <a:tc>
                  <a:txBody>
                    <a:bodyPr/>
                    <a:lstStyle/>
                    <a:p>
                      <a:r>
                        <a:rPr lang="en-US" sz="1600" dirty="0" smtClean="0">
                          <a:solidFill>
                            <a:schemeClr val="tx1"/>
                          </a:solidFill>
                          <a:latin typeface="+mn-lt"/>
                        </a:rPr>
                        <a:t>#</a:t>
                      </a:r>
                      <a:r>
                        <a:rPr lang="en-US" sz="1600" baseline="0" dirty="0" smtClean="0">
                          <a:solidFill>
                            <a:schemeClr val="tx1"/>
                          </a:solidFill>
                          <a:latin typeface="+mn-lt"/>
                        </a:rPr>
                        <a:t> p</a:t>
                      </a:r>
                      <a:r>
                        <a:rPr lang="en-US" sz="1600" dirty="0" smtClean="0">
                          <a:solidFill>
                            <a:schemeClr val="tx1"/>
                          </a:solidFill>
                          <a:latin typeface="+mn-lt"/>
                        </a:rPr>
                        <a:t>rograms using the measure</a:t>
                      </a:r>
                      <a:endParaRPr lang="en-US" sz="1600" dirty="0">
                        <a:solidFill>
                          <a:schemeClr val="tx1"/>
                        </a:solidFill>
                        <a:latin typeface="+mn-lt"/>
                      </a:endParaRPr>
                    </a:p>
                  </a:txBody>
                  <a:tcPr/>
                </a:tc>
                <a:tc>
                  <a:txBody>
                    <a:bodyPr/>
                    <a:lstStyle/>
                    <a:p>
                      <a:r>
                        <a:rPr lang="en-US" sz="1600" dirty="0" smtClean="0">
                          <a:solidFill>
                            <a:schemeClr val="tx1"/>
                          </a:solidFill>
                          <a:latin typeface="+mn-lt"/>
                        </a:rPr>
                        <a:t>Measure</a:t>
                      </a:r>
                      <a:r>
                        <a:rPr lang="en-US" sz="1600" baseline="0" dirty="0" smtClean="0">
                          <a:solidFill>
                            <a:schemeClr val="tx1"/>
                          </a:solidFill>
                          <a:latin typeface="+mn-lt"/>
                        </a:rPr>
                        <a:t> Name</a:t>
                      </a:r>
                      <a:endParaRPr lang="en-US" sz="1600" dirty="0">
                        <a:solidFill>
                          <a:schemeClr val="tx1"/>
                        </a:solidFill>
                        <a:latin typeface="+mn-lt"/>
                      </a:endParaRPr>
                    </a:p>
                  </a:txBody>
                  <a:tcPr/>
                </a:tc>
                <a:tc>
                  <a:txBody>
                    <a:bodyPr/>
                    <a:lstStyle/>
                    <a:p>
                      <a:r>
                        <a:rPr lang="en-US" sz="1600" dirty="0" smtClean="0">
                          <a:solidFill>
                            <a:schemeClr val="tx1"/>
                          </a:solidFill>
                          <a:latin typeface="+mn-lt"/>
                        </a:rPr>
                        <a:t>Steward</a:t>
                      </a:r>
                      <a:endParaRPr lang="en-US" sz="1600" dirty="0">
                        <a:solidFill>
                          <a:schemeClr val="tx1"/>
                        </a:solidFill>
                        <a:latin typeface="+mn-lt"/>
                      </a:endParaRPr>
                    </a:p>
                  </a:txBody>
                  <a:tcPr/>
                </a:tc>
                <a:tc>
                  <a:txBody>
                    <a:bodyPr/>
                    <a:lstStyle/>
                    <a:p>
                      <a:r>
                        <a:rPr lang="en-US" sz="1600" dirty="0" smtClean="0">
                          <a:solidFill>
                            <a:schemeClr val="tx1"/>
                          </a:solidFill>
                          <a:latin typeface="+mn-lt"/>
                        </a:rPr>
                        <a:t>NQF #</a:t>
                      </a:r>
                      <a:endParaRPr lang="en-US" sz="1600" dirty="0">
                        <a:solidFill>
                          <a:schemeClr val="tx1"/>
                        </a:solidFill>
                        <a:latin typeface="+mn-lt"/>
                      </a:endParaRPr>
                    </a:p>
                  </a:txBody>
                  <a:tcPr/>
                </a:tc>
              </a:tr>
              <a:tr h="457200">
                <a:tc>
                  <a:txBody>
                    <a:bodyPr/>
                    <a:lstStyle/>
                    <a:p>
                      <a:pPr algn="ctr" fontAlgn="ctr"/>
                      <a:r>
                        <a:rPr lang="en-US" sz="1600" b="0" i="0" u="none" strike="noStrike" dirty="0">
                          <a:solidFill>
                            <a:srgbClr val="000000"/>
                          </a:solidFill>
                          <a:effectLst/>
                          <a:latin typeface="+mn-lt"/>
                        </a:rPr>
                        <a:t>21</a:t>
                      </a:r>
                    </a:p>
                  </a:txBody>
                  <a:tcPr marL="0" marR="0" marT="0" marB="0" anchor="ctr"/>
                </a:tc>
                <a:tc>
                  <a:txBody>
                    <a:bodyPr/>
                    <a:lstStyle/>
                    <a:p>
                      <a:pPr algn="l" fontAlgn="t"/>
                      <a:r>
                        <a:rPr lang="en-US" sz="1600" b="0" i="0" u="none" strike="noStrike" dirty="0">
                          <a:solidFill>
                            <a:srgbClr val="000000"/>
                          </a:solidFill>
                          <a:effectLst/>
                          <a:latin typeface="+mn-lt"/>
                        </a:rPr>
                        <a:t>Use of Appropriate Medications for Asthma</a:t>
                      </a:r>
                    </a:p>
                  </a:txBody>
                  <a:tcPr marL="0" marR="0" marT="0" marB="0" anchor="ctr"/>
                </a:tc>
                <a:tc>
                  <a:txBody>
                    <a:bodyPr/>
                    <a:lstStyle/>
                    <a:p>
                      <a:pPr algn="l" fontAlgn="t"/>
                      <a:r>
                        <a:rPr lang="en-US" sz="1600" b="0" i="0" u="none" strike="noStrike" dirty="0" smtClean="0">
                          <a:solidFill>
                            <a:srgbClr val="000000"/>
                          </a:solidFill>
                          <a:effectLst/>
                          <a:latin typeface="+mn-lt"/>
                        </a:rPr>
                        <a:t>NCQA</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36</a:t>
                      </a:r>
                    </a:p>
                  </a:txBody>
                  <a:tcPr marL="0" marR="0" marT="0" marB="0" anchor="ctr"/>
                </a:tc>
              </a:tr>
              <a:tr h="550456">
                <a:tc>
                  <a:txBody>
                    <a:bodyPr/>
                    <a:lstStyle/>
                    <a:p>
                      <a:pPr algn="ctr" fontAlgn="ctr"/>
                      <a:r>
                        <a:rPr lang="en-US" sz="1600" b="0" i="0" u="none" strike="noStrike" dirty="0">
                          <a:solidFill>
                            <a:srgbClr val="000000"/>
                          </a:solidFill>
                          <a:effectLst/>
                          <a:latin typeface="+mn-lt"/>
                        </a:rPr>
                        <a:t>6</a:t>
                      </a:r>
                    </a:p>
                  </a:txBody>
                  <a:tcPr marL="0" marR="0" marT="0" marB="0" anchor="ctr"/>
                </a:tc>
                <a:tc>
                  <a:txBody>
                    <a:bodyPr/>
                    <a:lstStyle/>
                    <a:p>
                      <a:pPr algn="l" fontAlgn="t"/>
                      <a:r>
                        <a:rPr lang="en-US" sz="1600" b="0" i="0" u="none" strike="noStrike" dirty="0">
                          <a:solidFill>
                            <a:srgbClr val="000000"/>
                          </a:solidFill>
                          <a:effectLst/>
                          <a:latin typeface="+mn-lt"/>
                        </a:rPr>
                        <a:t>Asthma Emergency Department Visits</a:t>
                      </a:r>
                    </a:p>
                  </a:txBody>
                  <a:tcPr marL="0" marR="0" marT="0" marB="0" anchor="ctr"/>
                </a:tc>
                <a:tc>
                  <a:txBody>
                    <a:bodyPr/>
                    <a:lstStyle/>
                    <a:p>
                      <a:pPr algn="l" fontAlgn="t"/>
                      <a:r>
                        <a:rPr lang="en-US" sz="1600" b="0" i="0" u="none" strike="noStrike" dirty="0">
                          <a:solidFill>
                            <a:srgbClr val="000000"/>
                          </a:solidFill>
                          <a:effectLst/>
                          <a:latin typeface="+mn-lt"/>
                        </a:rPr>
                        <a:t>Alabama Medicaid Agency</a:t>
                      </a:r>
                    </a:p>
                  </a:txBody>
                  <a:tcPr marL="0" marR="0" marT="0" marB="0" anchor="ctr"/>
                </a:tc>
                <a:tc>
                  <a:txBody>
                    <a:bodyPr/>
                    <a:lstStyle/>
                    <a:p>
                      <a:pPr algn="ctr" fontAlgn="t"/>
                      <a:r>
                        <a:rPr lang="en-US" sz="1600" b="0" i="0" u="none" strike="noStrike" dirty="0">
                          <a:solidFill>
                            <a:srgbClr val="000000"/>
                          </a:solidFill>
                          <a:effectLst/>
                          <a:latin typeface="+mn-lt"/>
                        </a:rPr>
                        <a:t>1381</a:t>
                      </a:r>
                    </a:p>
                  </a:txBody>
                  <a:tcPr marL="0" marR="0" marT="0" marB="0" anchor="ctr"/>
                </a:tc>
              </a:tr>
              <a:tr h="474257">
                <a:tc>
                  <a:txBody>
                    <a:bodyPr/>
                    <a:lstStyle/>
                    <a:p>
                      <a:pPr algn="ctr" fontAlgn="ctr"/>
                      <a:r>
                        <a:rPr lang="en-US" sz="1600" b="0" i="0" u="none" strike="noStrike" dirty="0">
                          <a:solidFill>
                            <a:srgbClr val="000000"/>
                          </a:solidFill>
                          <a:effectLst/>
                          <a:latin typeface="+mn-lt"/>
                        </a:rPr>
                        <a:t>6</a:t>
                      </a:r>
                    </a:p>
                  </a:txBody>
                  <a:tcPr marL="0" marR="0" marT="0" marB="0" anchor="ctr"/>
                </a:tc>
                <a:tc>
                  <a:txBody>
                    <a:bodyPr/>
                    <a:lstStyle/>
                    <a:p>
                      <a:pPr algn="l" fontAlgn="t"/>
                      <a:r>
                        <a:rPr lang="en-US" sz="1600" b="0" i="0" u="none" strike="noStrike" dirty="0">
                          <a:solidFill>
                            <a:srgbClr val="000000"/>
                          </a:solidFill>
                          <a:effectLst/>
                          <a:latin typeface="+mn-lt"/>
                        </a:rPr>
                        <a:t>Use of Spirometry Testing in the Assessment and Diagnosis of COPD</a:t>
                      </a:r>
                    </a:p>
                  </a:txBody>
                  <a:tcPr marL="0" marR="0" marT="0" marB="0" anchor="ct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mn-lt"/>
                        </a:rPr>
                        <a:t>NCQA</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HEDIS)</a:t>
                      </a:r>
                    </a:p>
                    <a:p>
                      <a:pPr algn="l" fontAlgn="t"/>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577</a:t>
                      </a:r>
                    </a:p>
                  </a:txBody>
                  <a:tcPr marL="0" marR="0" marT="0" marB="0" anchor="ctr"/>
                </a:tc>
              </a:tr>
              <a:tr h="295984">
                <a:tc>
                  <a:txBody>
                    <a:bodyPr/>
                    <a:lstStyle/>
                    <a:p>
                      <a:pPr algn="ctr" fontAlgn="ctr"/>
                      <a:r>
                        <a:rPr lang="en-US" sz="1600" b="0" i="0" u="none" strike="noStrike" dirty="0">
                          <a:solidFill>
                            <a:srgbClr val="000000"/>
                          </a:solidFill>
                          <a:effectLst/>
                          <a:latin typeface="+mn-lt"/>
                        </a:rPr>
                        <a:t>6</a:t>
                      </a:r>
                    </a:p>
                  </a:txBody>
                  <a:tcPr marL="0" marR="0" marT="0" marB="0" anchor="ctr"/>
                </a:tc>
                <a:tc>
                  <a:txBody>
                    <a:bodyPr/>
                    <a:lstStyle/>
                    <a:p>
                      <a:pPr algn="l" fontAlgn="t"/>
                      <a:r>
                        <a:rPr lang="en-US" sz="1600" b="0" i="0" u="none" strike="noStrike" dirty="0">
                          <a:solidFill>
                            <a:srgbClr val="000000"/>
                          </a:solidFill>
                          <a:effectLst/>
                          <a:latin typeface="+mn-lt"/>
                        </a:rPr>
                        <a:t>Chronic Obstructive Pulmonary Disease - Admission Rate </a:t>
                      </a:r>
                      <a:r>
                        <a:rPr lang="en-US" sz="1600" b="0" i="0" u="none" strike="noStrike" dirty="0" smtClean="0">
                          <a:solidFill>
                            <a:srgbClr val="000000"/>
                          </a:solidFill>
                          <a:effectLst/>
                          <a:latin typeface="+mn-lt"/>
                        </a:rPr>
                        <a:t>(PQI 5)</a:t>
                      </a:r>
                      <a:endParaRPr lang="en-US" sz="1600" b="0" i="0" u="none" strike="noStrike" dirty="0">
                        <a:solidFill>
                          <a:srgbClr val="000000"/>
                        </a:solidFill>
                        <a:effectLst/>
                        <a:latin typeface="+mn-lt"/>
                      </a:endParaRPr>
                    </a:p>
                  </a:txBody>
                  <a:tcPr marL="0" marR="0" marT="0" marB="0" anchor="ctr"/>
                </a:tc>
                <a:tc>
                  <a:txBody>
                    <a:bodyPr/>
                    <a:lstStyle/>
                    <a:p>
                      <a:pPr algn="l" fontAlgn="t"/>
                      <a:r>
                        <a:rPr lang="en-US" sz="1600" b="0" i="0" u="none" strike="noStrike" dirty="0" smtClean="0">
                          <a:solidFill>
                            <a:srgbClr val="000000"/>
                          </a:solidFill>
                          <a:effectLst/>
                          <a:latin typeface="+mn-lt"/>
                        </a:rPr>
                        <a:t>AHRQ (PQI)</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275</a:t>
                      </a:r>
                    </a:p>
                  </a:txBody>
                  <a:tcPr marL="0" marR="0" marT="0" marB="0" anchor="ctr"/>
                </a:tc>
              </a:tr>
              <a:tr h="482496">
                <a:tc>
                  <a:txBody>
                    <a:bodyPr/>
                    <a:lstStyle/>
                    <a:p>
                      <a:pPr algn="ctr" fontAlgn="ctr"/>
                      <a:r>
                        <a:rPr lang="en-US" sz="1600" b="0" i="0" u="none" strike="noStrike" dirty="0">
                          <a:solidFill>
                            <a:srgbClr val="000000"/>
                          </a:solidFill>
                          <a:effectLst/>
                          <a:latin typeface="+mn-lt"/>
                        </a:rPr>
                        <a:t>6</a:t>
                      </a:r>
                    </a:p>
                  </a:txBody>
                  <a:tcPr marL="0" marR="0" marT="0" marB="0" anchor="ctr"/>
                </a:tc>
                <a:tc>
                  <a:txBody>
                    <a:bodyPr/>
                    <a:lstStyle/>
                    <a:p>
                      <a:pPr algn="l" fontAlgn="t"/>
                      <a:r>
                        <a:rPr lang="en-US" sz="1600" b="0" i="0" u="none" strike="noStrike" dirty="0">
                          <a:solidFill>
                            <a:srgbClr val="000000"/>
                          </a:solidFill>
                          <a:effectLst/>
                          <a:latin typeface="+mn-lt"/>
                        </a:rPr>
                        <a:t>Pharmacotherapy Management of COPD </a:t>
                      </a:r>
                      <a:r>
                        <a:rPr lang="en-US" sz="1600" b="0" i="0" u="none" strike="noStrike" dirty="0" smtClean="0">
                          <a:solidFill>
                            <a:srgbClr val="000000"/>
                          </a:solidFill>
                          <a:effectLst/>
                          <a:latin typeface="+mn-lt"/>
                        </a:rPr>
                        <a:t>Exacerbation</a:t>
                      </a:r>
                      <a:endParaRPr lang="en-US" sz="1600" b="0" i="0" u="none" strike="noStrike" dirty="0">
                        <a:solidFill>
                          <a:srgbClr val="000000"/>
                        </a:solidFill>
                        <a:effectLst/>
                        <a:latin typeface="+mn-lt"/>
                      </a:endParaRPr>
                    </a:p>
                  </a:txBody>
                  <a:tcPr marL="0" marR="0" marT="0" marB="0" anchor="ctr"/>
                </a:tc>
                <a:tc>
                  <a:txBody>
                    <a:bodyPr/>
                    <a:lstStyle/>
                    <a:p>
                      <a:pPr algn="l" fontAlgn="t"/>
                      <a:r>
                        <a:rPr lang="en-US" sz="1600" b="0" i="0" u="none" strike="noStrike" dirty="0" smtClean="0">
                          <a:solidFill>
                            <a:srgbClr val="000000"/>
                          </a:solidFill>
                          <a:effectLst/>
                          <a:latin typeface="+mn-lt"/>
                        </a:rPr>
                        <a:t>NCQA</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549  (no longer endorsed)</a:t>
                      </a:r>
                    </a:p>
                  </a:txBody>
                  <a:tcPr marL="0" marR="0" marT="0" marB="0" anchor="ctr"/>
                </a:tc>
              </a:tr>
              <a:tr h="415113">
                <a:tc>
                  <a:txBody>
                    <a:bodyPr/>
                    <a:lstStyle/>
                    <a:p>
                      <a:pPr algn="ctr" fontAlgn="ctr"/>
                      <a:r>
                        <a:rPr lang="en-US" sz="1600" b="0" i="0" u="none" strike="noStrike" dirty="0">
                          <a:solidFill>
                            <a:srgbClr val="000000"/>
                          </a:solidFill>
                          <a:effectLst/>
                          <a:latin typeface="+mn-lt"/>
                        </a:rPr>
                        <a:t>5</a:t>
                      </a:r>
                    </a:p>
                  </a:txBody>
                  <a:tcPr marL="0" marR="0" marT="0" marB="0" anchor="ctr"/>
                </a:tc>
                <a:tc>
                  <a:txBody>
                    <a:bodyPr/>
                    <a:lstStyle/>
                    <a:p>
                      <a:pPr algn="l" fontAlgn="t"/>
                      <a:r>
                        <a:rPr lang="en-US" sz="1600" b="0" i="0" u="none" strike="noStrike" dirty="0">
                          <a:solidFill>
                            <a:srgbClr val="000000"/>
                          </a:solidFill>
                          <a:effectLst/>
                          <a:latin typeface="+mn-lt"/>
                        </a:rPr>
                        <a:t>Medication Management for People With Asthma</a:t>
                      </a:r>
                    </a:p>
                  </a:txBody>
                  <a:tcPr marL="0" marR="0" marT="0" marB="0" anchor="ctr"/>
                </a:tc>
                <a:tc>
                  <a:txBody>
                    <a:bodyPr/>
                    <a:lstStyle/>
                    <a:p>
                      <a:pPr algn="l" fontAlgn="t"/>
                      <a:r>
                        <a:rPr lang="en-US" sz="1600" b="0" i="0" u="none" strike="noStrike" dirty="0" smtClean="0">
                          <a:solidFill>
                            <a:srgbClr val="000000"/>
                          </a:solidFill>
                          <a:effectLst/>
                          <a:latin typeface="+mn-lt"/>
                        </a:rPr>
                        <a:t>NCQA</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1799</a:t>
                      </a:r>
                    </a:p>
                  </a:txBody>
                  <a:tcPr marL="0" marR="0" marT="0" marB="0" anchor="ctr"/>
                </a:tc>
              </a:tr>
              <a:tr h="420297">
                <a:tc>
                  <a:txBody>
                    <a:bodyPr/>
                    <a:lstStyle/>
                    <a:p>
                      <a:pPr algn="ctr" fontAlgn="ctr"/>
                      <a:r>
                        <a:rPr lang="en-US" sz="1600" b="0" i="0" u="none" strike="noStrike" dirty="0">
                          <a:solidFill>
                            <a:srgbClr val="000000"/>
                          </a:solidFill>
                          <a:effectLst/>
                          <a:latin typeface="+mn-lt"/>
                        </a:rPr>
                        <a:t>4</a:t>
                      </a:r>
                    </a:p>
                  </a:txBody>
                  <a:tcPr marL="0" marR="0" marT="0" marB="0" anchor="ctr"/>
                </a:tc>
                <a:tc>
                  <a:txBody>
                    <a:bodyPr/>
                    <a:lstStyle/>
                    <a:p>
                      <a:pPr algn="l" fontAlgn="t"/>
                      <a:r>
                        <a:rPr lang="en-US" sz="1600" b="0" i="0" u="none" strike="noStrike" dirty="0">
                          <a:solidFill>
                            <a:srgbClr val="000000"/>
                          </a:solidFill>
                          <a:effectLst/>
                          <a:latin typeface="+mn-lt"/>
                        </a:rPr>
                        <a:t>Asthma in Younger Adults Admission Rate (PQI 15)</a:t>
                      </a:r>
                    </a:p>
                  </a:txBody>
                  <a:tcPr marL="0" marR="0" marT="0" marB="0" anchor="ctr"/>
                </a:tc>
                <a:tc>
                  <a:txBody>
                    <a:bodyPr/>
                    <a:lstStyle/>
                    <a:p>
                      <a:pPr algn="l" fontAlgn="t"/>
                      <a:r>
                        <a:rPr lang="en-US" sz="1600" b="0" i="0" u="none" strike="noStrike" dirty="0">
                          <a:solidFill>
                            <a:srgbClr val="000000"/>
                          </a:solidFill>
                          <a:effectLst/>
                          <a:latin typeface="+mn-lt"/>
                        </a:rPr>
                        <a:t>AHRQ </a:t>
                      </a:r>
                      <a:r>
                        <a:rPr lang="en-US" sz="1600" b="0" i="0" u="none" strike="noStrike" dirty="0" smtClean="0">
                          <a:solidFill>
                            <a:srgbClr val="000000"/>
                          </a:solidFill>
                          <a:effectLst/>
                          <a:latin typeface="+mn-lt"/>
                        </a:rPr>
                        <a:t>(PQI)</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283</a:t>
                      </a:r>
                    </a:p>
                  </a:txBody>
                  <a:tcPr marL="0" marR="0" marT="0" marB="0" anchor="ctr"/>
                </a:tc>
              </a:tr>
              <a:tr h="507526">
                <a:tc>
                  <a:txBody>
                    <a:bodyPr/>
                    <a:lstStyle/>
                    <a:p>
                      <a:pPr algn="ctr" fontAlgn="ctr"/>
                      <a:r>
                        <a:rPr lang="en-US" sz="1600" b="0" i="0" u="none" strike="noStrike" dirty="0">
                          <a:solidFill>
                            <a:srgbClr val="000000"/>
                          </a:solidFill>
                          <a:effectLst/>
                          <a:latin typeface="+mn-lt"/>
                        </a:rPr>
                        <a:t>3</a:t>
                      </a:r>
                    </a:p>
                  </a:txBody>
                  <a:tcPr marL="0" marR="0" marT="0" marB="0" anchor="ctr"/>
                </a:tc>
                <a:tc>
                  <a:txBody>
                    <a:bodyPr/>
                    <a:lstStyle/>
                    <a:p>
                      <a:pPr algn="l" fontAlgn="t"/>
                      <a:r>
                        <a:rPr lang="en-US" sz="1600" b="0" i="0" u="none" strike="noStrike" dirty="0">
                          <a:solidFill>
                            <a:srgbClr val="000000"/>
                          </a:solidFill>
                          <a:effectLst/>
                          <a:latin typeface="+mn-lt"/>
                        </a:rPr>
                        <a:t>Optimal Asthma Care</a:t>
                      </a:r>
                    </a:p>
                  </a:txBody>
                  <a:tcPr marL="0" marR="0" marT="0" marB="0" anchor="ctr"/>
                </a:tc>
                <a:tc>
                  <a:txBody>
                    <a:bodyPr/>
                    <a:lstStyle/>
                    <a:p>
                      <a:pPr algn="l" fontAlgn="t"/>
                      <a:r>
                        <a:rPr lang="en-US" sz="1600" b="0" i="0" u="none" strike="noStrike" dirty="0">
                          <a:solidFill>
                            <a:srgbClr val="000000"/>
                          </a:solidFill>
                          <a:effectLst/>
                          <a:latin typeface="+mn-lt"/>
                        </a:rPr>
                        <a:t>MN Community Measurement</a:t>
                      </a:r>
                    </a:p>
                  </a:txBody>
                  <a:tcPr marL="0" marR="0" marT="0" marB="0" anchor="ctr"/>
                </a:tc>
                <a:tc>
                  <a:txBody>
                    <a:bodyPr/>
                    <a:lstStyle/>
                    <a:p>
                      <a:pPr algn="ctr" fontAlgn="t"/>
                      <a:r>
                        <a:rPr lang="en-US" sz="1600" b="0" i="0" u="none" strike="noStrike" dirty="0">
                          <a:solidFill>
                            <a:srgbClr val="000000"/>
                          </a:solidFill>
                          <a:effectLst/>
                          <a:latin typeface="+mn-lt"/>
                        </a:rPr>
                        <a:t>NA</a:t>
                      </a:r>
                    </a:p>
                  </a:txBody>
                  <a:tcPr marL="0" marR="0" marT="0"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156</a:t>
            </a:fld>
            <a:endParaRPr lang="en-US" dirty="0"/>
          </a:p>
        </p:txBody>
      </p:sp>
    </p:spTree>
    <p:extLst>
      <p:ext uri="{BB962C8B-B14F-4D97-AF65-F5344CB8AC3E}">
        <p14:creationId xmlns:p14="http://schemas.microsoft.com/office/powerpoint/2010/main" val="1312757143"/>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12 cancer-related measures</a:t>
            </a:r>
            <a:endParaRPr lang="en-US" dirty="0"/>
          </a:p>
        </p:txBody>
      </p:sp>
      <p:sp>
        <p:nvSpPr>
          <p:cNvPr id="3" name="Content Placeholder 2"/>
          <p:cNvSpPr>
            <a:spLocks noGrp="1"/>
          </p:cNvSpPr>
          <p:nvPr>
            <p:ph idx="1"/>
          </p:nvPr>
        </p:nvSpPr>
        <p:spPr>
          <a:xfrm>
            <a:off x="381000" y="1219200"/>
            <a:ext cx="7769225" cy="1219200"/>
          </a:xfrm>
        </p:spPr>
        <p:txBody>
          <a:bodyPr/>
          <a:lstStyle/>
          <a:p>
            <a:r>
              <a:rPr lang="en-US" dirty="0" smtClean="0"/>
              <a:t>Most measures related to cancer screening</a:t>
            </a:r>
          </a:p>
          <a:p>
            <a:r>
              <a:rPr lang="en-US" dirty="0" smtClean="0"/>
              <a:t>Four shared measures</a:t>
            </a:r>
          </a:p>
          <a:p>
            <a:pPr marL="0" indent="0">
              <a:buNone/>
            </a:pPr>
            <a:endParaRPr lang="en-US" dirty="0"/>
          </a:p>
          <a:p>
            <a:pPr marL="0" indent="0">
              <a:buNone/>
            </a:pP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157</a:t>
            </a:fld>
            <a:endParaRPr lang="en-US" dirty="0"/>
          </a:p>
        </p:txBody>
      </p:sp>
      <p:graphicFrame>
        <p:nvGraphicFramePr>
          <p:cNvPr id="5" name="Content Placeholder 4"/>
          <p:cNvGraphicFramePr>
            <a:graphicFrameLocks/>
          </p:cNvGraphicFramePr>
          <p:nvPr>
            <p:extLst>
              <p:ext uri="{D42A27DB-BD31-4B8C-83A1-F6EECF244321}">
                <p14:modId xmlns:p14="http://schemas.microsoft.com/office/powerpoint/2010/main" val="4148918446"/>
              </p:ext>
            </p:extLst>
          </p:nvPr>
        </p:nvGraphicFramePr>
        <p:xfrm>
          <a:off x="228600" y="2514600"/>
          <a:ext cx="8763000" cy="3200400"/>
        </p:xfrm>
        <a:graphic>
          <a:graphicData uri="http://schemas.openxmlformats.org/drawingml/2006/table">
            <a:tbl>
              <a:tblPr firstRow="1" bandRow="1">
                <a:tableStyleId>{5C22544A-7EE6-4342-B048-85BDC9FD1C3A}</a:tableStyleId>
              </a:tblPr>
              <a:tblGrid>
                <a:gridCol w="1262466"/>
                <a:gridCol w="4786329"/>
                <a:gridCol w="1473424"/>
                <a:gridCol w="1240781"/>
              </a:tblGrid>
              <a:tr h="990600">
                <a:tc>
                  <a:txBody>
                    <a:bodyPr/>
                    <a:lstStyle/>
                    <a:p>
                      <a:r>
                        <a:rPr lang="en-US" sz="1600" dirty="0" smtClean="0">
                          <a:solidFill>
                            <a:schemeClr val="tx1"/>
                          </a:solidFill>
                          <a:latin typeface="+mn-lt"/>
                        </a:rPr>
                        <a:t>#</a:t>
                      </a:r>
                      <a:r>
                        <a:rPr lang="en-US" sz="1600" baseline="0" dirty="0" smtClean="0">
                          <a:solidFill>
                            <a:schemeClr val="tx1"/>
                          </a:solidFill>
                          <a:latin typeface="+mn-lt"/>
                        </a:rPr>
                        <a:t> p</a:t>
                      </a:r>
                      <a:r>
                        <a:rPr lang="en-US" sz="1600" dirty="0" smtClean="0">
                          <a:solidFill>
                            <a:schemeClr val="tx1"/>
                          </a:solidFill>
                          <a:latin typeface="+mn-lt"/>
                        </a:rPr>
                        <a:t>rograms using the measure</a:t>
                      </a:r>
                      <a:endParaRPr lang="en-US" sz="1600" dirty="0">
                        <a:solidFill>
                          <a:schemeClr val="tx1"/>
                        </a:solidFill>
                        <a:latin typeface="+mn-lt"/>
                      </a:endParaRPr>
                    </a:p>
                  </a:txBody>
                  <a:tcPr/>
                </a:tc>
                <a:tc>
                  <a:txBody>
                    <a:bodyPr/>
                    <a:lstStyle/>
                    <a:p>
                      <a:r>
                        <a:rPr lang="en-US" sz="1600" dirty="0" smtClean="0">
                          <a:solidFill>
                            <a:schemeClr val="tx1"/>
                          </a:solidFill>
                          <a:latin typeface="+mn-lt"/>
                        </a:rPr>
                        <a:t>Measure</a:t>
                      </a:r>
                      <a:r>
                        <a:rPr lang="en-US" sz="1600" baseline="0" dirty="0" smtClean="0">
                          <a:solidFill>
                            <a:schemeClr val="tx1"/>
                          </a:solidFill>
                          <a:latin typeface="+mn-lt"/>
                        </a:rPr>
                        <a:t> Name</a:t>
                      </a:r>
                      <a:endParaRPr lang="en-US" sz="1600" dirty="0">
                        <a:solidFill>
                          <a:schemeClr val="tx1"/>
                        </a:solidFill>
                        <a:latin typeface="+mn-lt"/>
                      </a:endParaRPr>
                    </a:p>
                  </a:txBody>
                  <a:tcPr/>
                </a:tc>
                <a:tc>
                  <a:txBody>
                    <a:bodyPr/>
                    <a:lstStyle/>
                    <a:p>
                      <a:r>
                        <a:rPr lang="en-US" sz="1600" dirty="0" smtClean="0">
                          <a:solidFill>
                            <a:schemeClr val="tx1"/>
                          </a:solidFill>
                          <a:latin typeface="+mn-lt"/>
                        </a:rPr>
                        <a:t>Steward</a:t>
                      </a:r>
                      <a:endParaRPr lang="en-US" sz="1600" dirty="0">
                        <a:solidFill>
                          <a:schemeClr val="tx1"/>
                        </a:solidFill>
                        <a:latin typeface="+mn-lt"/>
                      </a:endParaRPr>
                    </a:p>
                  </a:txBody>
                  <a:tcPr/>
                </a:tc>
                <a:tc>
                  <a:txBody>
                    <a:bodyPr/>
                    <a:lstStyle/>
                    <a:p>
                      <a:r>
                        <a:rPr lang="en-US" sz="1600" dirty="0" smtClean="0">
                          <a:solidFill>
                            <a:schemeClr val="tx1"/>
                          </a:solidFill>
                          <a:latin typeface="+mn-lt"/>
                        </a:rPr>
                        <a:t>NQF #</a:t>
                      </a:r>
                      <a:endParaRPr lang="en-US" sz="1600" dirty="0">
                        <a:solidFill>
                          <a:schemeClr val="tx1"/>
                        </a:solidFill>
                        <a:latin typeface="+mn-lt"/>
                      </a:endParaRPr>
                    </a:p>
                  </a:txBody>
                  <a:tcPr/>
                </a:tc>
              </a:tr>
              <a:tr h="457200">
                <a:tc>
                  <a:txBody>
                    <a:bodyPr/>
                    <a:lstStyle/>
                    <a:p>
                      <a:pPr algn="ctr" fontAlgn="ctr"/>
                      <a:r>
                        <a:rPr lang="en-US" sz="1600" b="0" i="0" u="none" strike="noStrike" dirty="0">
                          <a:solidFill>
                            <a:srgbClr val="000000"/>
                          </a:solidFill>
                          <a:effectLst/>
                          <a:latin typeface="Arial"/>
                        </a:rPr>
                        <a:t>30</a:t>
                      </a:r>
                    </a:p>
                  </a:txBody>
                  <a:tcPr marL="0" marR="0" marT="0" marB="0" anchor="ctr"/>
                </a:tc>
                <a:tc>
                  <a:txBody>
                    <a:bodyPr/>
                    <a:lstStyle/>
                    <a:p>
                      <a:pPr algn="l" fontAlgn="t"/>
                      <a:r>
                        <a:rPr lang="en-US" sz="1600" b="0" i="0" u="none" strike="noStrike" dirty="0">
                          <a:solidFill>
                            <a:srgbClr val="000000"/>
                          </a:solidFill>
                          <a:effectLst/>
                          <a:latin typeface="Arial"/>
                        </a:rPr>
                        <a:t>Breast Cancer Screening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31 (no longer endorsed)</a:t>
                      </a:r>
                    </a:p>
                  </a:txBody>
                  <a:tcPr marL="0" marR="0" marT="0" marB="0" anchor="ctr"/>
                </a:tc>
              </a:tr>
              <a:tr h="457200">
                <a:tc>
                  <a:txBody>
                    <a:bodyPr/>
                    <a:lstStyle/>
                    <a:p>
                      <a:pPr algn="ctr" fontAlgn="ctr"/>
                      <a:r>
                        <a:rPr lang="en-US" sz="1600" b="0" i="0" u="none" strike="noStrike" dirty="0">
                          <a:solidFill>
                            <a:srgbClr val="000000"/>
                          </a:solidFill>
                          <a:effectLst/>
                          <a:latin typeface="Arial"/>
                        </a:rPr>
                        <a:t>24</a:t>
                      </a:r>
                    </a:p>
                  </a:txBody>
                  <a:tcPr marL="0" marR="0" marT="0" marB="0" anchor="ctr"/>
                </a:tc>
                <a:tc>
                  <a:txBody>
                    <a:bodyPr/>
                    <a:lstStyle/>
                    <a:p>
                      <a:pPr algn="l" fontAlgn="t"/>
                      <a:r>
                        <a:rPr lang="en-US" sz="1600" b="0" i="0" u="none" strike="noStrike" dirty="0">
                          <a:solidFill>
                            <a:srgbClr val="000000"/>
                          </a:solidFill>
                          <a:effectLst/>
                          <a:latin typeface="Arial"/>
                        </a:rPr>
                        <a:t>Cervical Cancer Screening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32</a:t>
                      </a:r>
                    </a:p>
                  </a:txBody>
                  <a:tcPr marL="0" marR="0" marT="0" marB="0" anchor="ctr"/>
                </a:tc>
              </a:tr>
              <a:tr h="457200">
                <a:tc>
                  <a:txBody>
                    <a:bodyPr/>
                    <a:lstStyle/>
                    <a:p>
                      <a:pPr algn="ctr" fontAlgn="ctr"/>
                      <a:r>
                        <a:rPr lang="en-US" sz="1600" b="0" i="0" u="none" strike="noStrike" dirty="0">
                          <a:solidFill>
                            <a:srgbClr val="000000"/>
                          </a:solidFill>
                          <a:effectLst/>
                          <a:latin typeface="Arial"/>
                        </a:rPr>
                        <a:t>19</a:t>
                      </a:r>
                    </a:p>
                  </a:txBody>
                  <a:tcPr marL="0" marR="0" marT="0" marB="0" anchor="ctr"/>
                </a:tc>
                <a:tc>
                  <a:txBody>
                    <a:bodyPr/>
                    <a:lstStyle/>
                    <a:p>
                      <a:pPr algn="l" fontAlgn="t"/>
                      <a:r>
                        <a:rPr lang="en-US" sz="1600" b="0" i="0" u="none" strike="noStrike" dirty="0">
                          <a:solidFill>
                            <a:srgbClr val="000000"/>
                          </a:solidFill>
                          <a:effectLst/>
                          <a:latin typeface="Arial"/>
                        </a:rPr>
                        <a:t>Colorectal Cancer Screening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34</a:t>
                      </a:r>
                    </a:p>
                  </a:txBody>
                  <a:tcPr marL="0" marR="0" marT="0" marB="0" anchor="ctr"/>
                </a:tc>
              </a:tr>
              <a:tr h="457200">
                <a:tc>
                  <a:txBody>
                    <a:bodyPr/>
                    <a:lstStyle/>
                    <a:p>
                      <a:pPr algn="ctr" fontAlgn="ctr"/>
                      <a:r>
                        <a:rPr lang="en-US" sz="1600" b="0" i="0" u="none" strike="noStrike" dirty="0">
                          <a:solidFill>
                            <a:srgbClr val="000000"/>
                          </a:solidFill>
                          <a:effectLst/>
                          <a:latin typeface="Arial"/>
                        </a:rPr>
                        <a:t>2</a:t>
                      </a:r>
                    </a:p>
                  </a:txBody>
                  <a:tcPr marL="0" marR="0" marT="0" marB="0" anchor="ctr"/>
                </a:tc>
                <a:tc>
                  <a:txBody>
                    <a:bodyPr/>
                    <a:lstStyle/>
                    <a:p>
                      <a:pPr algn="l" fontAlgn="t"/>
                      <a:r>
                        <a:rPr lang="en-US" sz="1600" b="0" i="0" u="none" strike="noStrike" dirty="0" smtClean="0">
                          <a:solidFill>
                            <a:srgbClr val="000000"/>
                          </a:solidFill>
                          <a:effectLst/>
                          <a:latin typeface="Arial"/>
                        </a:rPr>
                        <a:t>“Checking </a:t>
                      </a:r>
                      <a:r>
                        <a:rPr lang="en-US" sz="1600" b="0" i="0" u="none" strike="noStrike" dirty="0">
                          <a:solidFill>
                            <a:srgbClr val="000000"/>
                          </a:solidFill>
                          <a:effectLst/>
                          <a:latin typeface="Arial"/>
                        </a:rPr>
                        <a:t>for </a:t>
                      </a:r>
                      <a:r>
                        <a:rPr lang="en-US" sz="1600" b="0" i="0" u="none" strike="noStrike" dirty="0" smtClean="0">
                          <a:solidFill>
                            <a:srgbClr val="000000"/>
                          </a:solidFill>
                          <a:effectLst/>
                          <a:latin typeface="Arial"/>
                        </a:rPr>
                        <a:t>Cancer” </a:t>
                      </a:r>
                      <a:r>
                        <a:rPr lang="en-US" sz="1600" b="0" i="0" u="none" strike="noStrike" dirty="0">
                          <a:solidFill>
                            <a:srgbClr val="000000"/>
                          </a:solidFill>
                          <a:effectLst/>
                          <a:latin typeface="Arial"/>
                        </a:rPr>
                        <a:t>Composite: Breast Cancer Screening, Cervical Cancer Screening, Colorectal Cancer Screening</a:t>
                      </a:r>
                    </a:p>
                  </a:txBody>
                  <a:tcPr marL="0" marR="0" marT="0" marB="0" anchor="ctr"/>
                </a:tc>
                <a:tc>
                  <a:txBody>
                    <a:bodyPr/>
                    <a:lstStyle/>
                    <a:p>
                      <a:pPr algn="l" fontAlgn="t"/>
                      <a:r>
                        <a:rPr lang="en-US" sz="1600" b="0" i="0" u="none" strike="noStrike" dirty="0">
                          <a:solidFill>
                            <a:srgbClr val="000000"/>
                          </a:solidFill>
                          <a:effectLst/>
                          <a:latin typeface="Arial"/>
                        </a:rPr>
                        <a:t>NCQA (HEDIS)</a:t>
                      </a:r>
                    </a:p>
                  </a:txBody>
                  <a:tcPr marL="0" marR="0" marT="0" marB="0" anchor="ctr"/>
                </a:tc>
                <a:tc>
                  <a:txBody>
                    <a:bodyPr/>
                    <a:lstStyle/>
                    <a:p>
                      <a:pPr algn="ctr" fontAlgn="t"/>
                      <a:r>
                        <a:rPr lang="en-US" sz="1600" b="0" i="0" u="none" strike="noStrike" dirty="0">
                          <a:solidFill>
                            <a:srgbClr val="000000"/>
                          </a:solidFill>
                          <a:effectLst/>
                          <a:latin typeface="Arial"/>
                        </a:rPr>
                        <a:t>NA</a:t>
                      </a:r>
                    </a:p>
                  </a:txBody>
                  <a:tcPr marL="0" marR="0" marT="0" marB="0" anchor="ctr"/>
                </a:tc>
              </a:tr>
            </a:tbl>
          </a:graphicData>
        </a:graphic>
      </p:graphicFrame>
    </p:spTree>
    <p:extLst>
      <p:ext uri="{BB962C8B-B14F-4D97-AF65-F5344CB8AC3E}">
        <p14:creationId xmlns:p14="http://schemas.microsoft.com/office/powerpoint/2010/main" val="3005272544"/>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dirty="0" smtClean="0"/>
              <a:t>Table of contents</a:t>
            </a:r>
          </a:p>
        </p:txBody>
      </p:sp>
      <p:sp>
        <p:nvSpPr>
          <p:cNvPr id="4099"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87DF93A4-C68F-4B88-A62C-67E2BA4A257A}" type="slidenum">
              <a:rPr lang="en-US" sz="1400" smtClean="0"/>
              <a:pPr/>
              <a:t>158</a:t>
            </a:fld>
            <a:endParaRPr lang="en-US" sz="1400" dirty="0" smtClean="0"/>
          </a:p>
        </p:txBody>
      </p:sp>
      <p:sp>
        <p:nvSpPr>
          <p:cNvPr id="4100" name="Rectangle 6"/>
          <p:cNvSpPr>
            <a:spLocks noChangeArrowheads="1"/>
          </p:cNvSpPr>
          <p:nvPr/>
        </p:nvSpPr>
        <p:spPr bwMode="auto">
          <a:xfrm>
            <a:off x="2019300" y="1066800"/>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1. Overview of measure </a:t>
            </a:r>
            <a:r>
              <a:rPr lang="en-US" sz="2000" dirty="0"/>
              <a:t>s</a:t>
            </a:r>
            <a:r>
              <a:rPr lang="en-US" sz="2000" dirty="0" smtClean="0"/>
              <a:t>ets</a:t>
            </a:r>
            <a:endParaRPr lang="en-US" sz="2000" dirty="0"/>
          </a:p>
        </p:txBody>
      </p:sp>
      <p:sp>
        <p:nvSpPr>
          <p:cNvPr id="11" name="Rectangle 6"/>
          <p:cNvSpPr>
            <a:spLocks noChangeArrowheads="1"/>
          </p:cNvSpPr>
          <p:nvPr/>
        </p:nvSpPr>
        <p:spPr bwMode="auto">
          <a:xfrm>
            <a:off x="2019300" y="1785257"/>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2. Overview of measures</a:t>
            </a:r>
            <a:endParaRPr lang="en-US" sz="2000" dirty="0"/>
          </a:p>
        </p:txBody>
      </p:sp>
      <p:sp>
        <p:nvSpPr>
          <p:cNvPr id="12" name="Rectangle 6"/>
          <p:cNvSpPr>
            <a:spLocks noChangeArrowheads="1"/>
          </p:cNvSpPr>
          <p:nvPr/>
        </p:nvSpPr>
        <p:spPr bwMode="auto">
          <a:xfrm>
            <a:off x="2019300" y="2503714"/>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a:t>3. </a:t>
            </a:r>
            <a:r>
              <a:rPr lang="en-US" sz="2000" dirty="0" smtClean="0"/>
              <a:t>Non-standard </a:t>
            </a:r>
            <a:r>
              <a:rPr lang="en-US" sz="2000" dirty="0"/>
              <a:t>m</a:t>
            </a:r>
            <a:r>
              <a:rPr lang="en-US" sz="2000" dirty="0" smtClean="0"/>
              <a:t>easures</a:t>
            </a:r>
            <a:endParaRPr lang="en-US" sz="2000" dirty="0"/>
          </a:p>
        </p:txBody>
      </p:sp>
      <p:sp>
        <p:nvSpPr>
          <p:cNvPr id="13" name="Rectangle 6"/>
          <p:cNvSpPr>
            <a:spLocks noChangeArrowheads="1"/>
          </p:cNvSpPr>
          <p:nvPr/>
        </p:nvSpPr>
        <p:spPr bwMode="auto">
          <a:xfrm>
            <a:off x="2019300" y="3222171"/>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4. Analysis by measure </a:t>
            </a:r>
            <a:r>
              <a:rPr lang="en-US" sz="2000" dirty="0"/>
              <a:t>s</a:t>
            </a:r>
            <a:r>
              <a:rPr lang="en-US" sz="2000" dirty="0" smtClean="0"/>
              <a:t>et </a:t>
            </a:r>
            <a:r>
              <a:rPr lang="en-US" sz="2000" dirty="0"/>
              <a:t>t</a:t>
            </a:r>
            <a:r>
              <a:rPr lang="en-US" sz="2000" dirty="0" smtClean="0"/>
              <a:t>ype</a:t>
            </a:r>
            <a:endParaRPr lang="en-US" sz="2000" dirty="0"/>
          </a:p>
        </p:txBody>
      </p:sp>
      <p:sp>
        <p:nvSpPr>
          <p:cNvPr id="14" name="Rectangle 6"/>
          <p:cNvSpPr>
            <a:spLocks noChangeArrowheads="1"/>
          </p:cNvSpPr>
          <p:nvPr/>
        </p:nvSpPr>
        <p:spPr bwMode="auto">
          <a:xfrm>
            <a:off x="2019300" y="3940628"/>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5. Analysis </a:t>
            </a:r>
            <a:r>
              <a:rPr lang="en-US" sz="2000" dirty="0"/>
              <a:t>by m</a:t>
            </a:r>
            <a:r>
              <a:rPr lang="en-US" sz="2000" dirty="0" smtClean="0"/>
              <a:t>easure </a:t>
            </a:r>
            <a:r>
              <a:rPr lang="en-US" sz="2000" dirty="0"/>
              <a:t>s</a:t>
            </a:r>
            <a:r>
              <a:rPr lang="en-US" sz="2000" dirty="0" smtClean="0"/>
              <a:t>et </a:t>
            </a:r>
            <a:r>
              <a:rPr lang="en-US" sz="2000" dirty="0"/>
              <a:t>p</a:t>
            </a:r>
            <a:r>
              <a:rPr lang="en-US" sz="2000" dirty="0" smtClean="0"/>
              <a:t>urpose</a:t>
            </a:r>
            <a:endParaRPr lang="en-US" sz="2000" dirty="0"/>
          </a:p>
        </p:txBody>
      </p:sp>
      <p:sp>
        <p:nvSpPr>
          <p:cNvPr id="15" name="Rectangle 6"/>
          <p:cNvSpPr>
            <a:spLocks noChangeArrowheads="1"/>
          </p:cNvSpPr>
          <p:nvPr/>
        </p:nvSpPr>
        <p:spPr bwMode="auto">
          <a:xfrm>
            <a:off x="2019300" y="4659085"/>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6. Analysis </a:t>
            </a:r>
            <a:r>
              <a:rPr lang="en-US" sz="2000" dirty="0"/>
              <a:t>by m</a:t>
            </a:r>
            <a:r>
              <a:rPr lang="en-US" sz="2000" dirty="0" smtClean="0"/>
              <a:t>easure domain/clinical area</a:t>
            </a:r>
            <a:endParaRPr lang="en-US" sz="2000" dirty="0"/>
          </a:p>
        </p:txBody>
      </p:sp>
      <p:sp>
        <p:nvSpPr>
          <p:cNvPr id="16" name="Rectangle 6"/>
          <p:cNvSpPr>
            <a:spLocks noChangeArrowheads="1"/>
          </p:cNvSpPr>
          <p:nvPr/>
        </p:nvSpPr>
        <p:spPr bwMode="auto">
          <a:xfrm>
            <a:off x="2019300" y="5377542"/>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b="1" dirty="0" smtClean="0"/>
              <a:t>7. Intrastate analysis of CA and MA</a:t>
            </a:r>
            <a:endParaRPr lang="en-US" sz="2000" b="1" dirty="0"/>
          </a:p>
        </p:txBody>
      </p:sp>
      <p:sp>
        <p:nvSpPr>
          <p:cNvPr id="17" name="Rectangle 6"/>
          <p:cNvSpPr>
            <a:spLocks noChangeArrowheads="1"/>
          </p:cNvSpPr>
          <p:nvPr/>
        </p:nvSpPr>
        <p:spPr bwMode="auto">
          <a:xfrm>
            <a:off x="2019300" y="6096000"/>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8. Conclusions</a:t>
            </a:r>
            <a:r>
              <a:rPr lang="en-US" sz="2000" b="1" dirty="0"/>
              <a:t> </a:t>
            </a:r>
            <a:r>
              <a:rPr lang="en-US" sz="2000" dirty="0"/>
              <a:t>/ recommendations </a:t>
            </a:r>
          </a:p>
        </p:txBody>
      </p:sp>
    </p:spTree>
    <p:extLst>
      <p:ext uri="{BB962C8B-B14F-4D97-AF65-F5344CB8AC3E}">
        <p14:creationId xmlns:p14="http://schemas.microsoft.com/office/powerpoint/2010/main" val="57152253"/>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7. Summary of intrastate analysis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13298318"/>
              </p:ext>
            </p:extLst>
          </p:nvPr>
        </p:nvGraphicFramePr>
        <p:xfrm>
          <a:off x="228600" y="1295400"/>
          <a:ext cx="8763002" cy="2865120"/>
        </p:xfrm>
        <a:graphic>
          <a:graphicData uri="http://schemas.openxmlformats.org/drawingml/2006/table">
            <a:tbl>
              <a:tblPr firstRow="1" bandRow="1">
                <a:tableStyleId>{5C22544A-7EE6-4342-B048-85BDC9FD1C3A}</a:tableStyleId>
              </a:tblPr>
              <a:tblGrid>
                <a:gridCol w="1721305"/>
                <a:gridCol w="1095375"/>
                <a:gridCol w="1095375"/>
                <a:gridCol w="1025828"/>
                <a:gridCol w="1205493"/>
                <a:gridCol w="1309813"/>
                <a:gridCol w="1309813"/>
              </a:tblGrid>
              <a:tr h="1752600">
                <a:tc>
                  <a:txBody>
                    <a:bodyPr/>
                    <a:lstStyle/>
                    <a:p>
                      <a:pPr algn="ctr" rtl="0" fontAlgn="ctr"/>
                      <a:r>
                        <a:rPr lang="en-US" sz="1600" b="1" i="0" u="none" strike="noStrike" dirty="0" smtClean="0">
                          <a:solidFill>
                            <a:srgbClr val="000000"/>
                          </a:solidFill>
                          <a:effectLst/>
                          <a:latin typeface="+mn-lt"/>
                          <a:cs typeface="Calibri" pitchFamily="34" charset="0"/>
                        </a:rPr>
                        <a:t>State</a:t>
                      </a:r>
                      <a:endParaRPr lang="en-US" sz="1600" b="1" i="0" u="none" strike="noStrike" dirty="0">
                        <a:solidFill>
                          <a:srgbClr val="000000"/>
                        </a:solidFill>
                        <a:effectLst/>
                        <a:latin typeface="+mn-lt"/>
                        <a:cs typeface="Calibri" pitchFamily="34" charset="0"/>
                      </a:endParaRPr>
                    </a:p>
                  </a:txBody>
                  <a:tcPr marL="9525" marR="9525" marT="9525" marB="0" anchor="ctr"/>
                </a:tc>
                <a:tc>
                  <a:txBody>
                    <a:bodyPr/>
                    <a:lstStyle/>
                    <a:p>
                      <a:pPr algn="ctr" rtl="0" fontAlgn="ctr"/>
                      <a:r>
                        <a:rPr lang="en-US" sz="1600" b="1" i="0" u="none" strike="noStrike" dirty="0" smtClean="0">
                          <a:solidFill>
                            <a:srgbClr val="000000"/>
                          </a:solidFill>
                          <a:effectLst/>
                          <a:latin typeface="+mn-lt"/>
                          <a:cs typeface="Calibri" pitchFamily="34" charset="0"/>
                        </a:rPr>
                        <a:t># of programs</a:t>
                      </a:r>
                      <a:endParaRPr lang="en-US" sz="1600" b="1" i="0" u="none" strike="noStrike" dirty="0">
                        <a:solidFill>
                          <a:srgbClr val="000000"/>
                        </a:solidFill>
                        <a:effectLst/>
                        <a:latin typeface="+mn-lt"/>
                        <a:cs typeface="Calibri" pitchFamily="34" charset="0"/>
                      </a:endParaRPr>
                    </a:p>
                  </a:txBody>
                  <a:tcPr marL="9525" marR="9525" marT="9525" marB="0" anchor="ctr"/>
                </a:tc>
                <a:tc>
                  <a:txBody>
                    <a:bodyPr/>
                    <a:lstStyle/>
                    <a:p>
                      <a:pPr algn="ctr" rtl="0" fontAlgn="ctr"/>
                      <a:r>
                        <a:rPr lang="en-US" sz="1600" b="1" i="0" u="none" strike="noStrike" dirty="0" smtClean="0">
                          <a:solidFill>
                            <a:srgbClr val="000000"/>
                          </a:solidFill>
                          <a:effectLst/>
                          <a:latin typeface="+mn-lt"/>
                          <a:cs typeface="Calibri" pitchFamily="34" charset="0"/>
                        </a:rPr>
                        <a:t>Total # </a:t>
                      </a:r>
                      <a:r>
                        <a:rPr lang="en-US" sz="1600" b="1" i="0" u="none" strike="noStrike" dirty="0">
                          <a:solidFill>
                            <a:srgbClr val="000000"/>
                          </a:solidFill>
                          <a:effectLst/>
                          <a:latin typeface="+mn-lt"/>
                          <a:cs typeface="Calibri" pitchFamily="34" charset="0"/>
                        </a:rPr>
                        <a:t>of measures</a:t>
                      </a:r>
                    </a:p>
                  </a:txBody>
                  <a:tcPr marL="9525" marR="9525" marT="9525" marB="0" anchor="ctr"/>
                </a:tc>
                <a:tc>
                  <a:txBody>
                    <a:bodyPr/>
                    <a:lstStyle/>
                    <a:p>
                      <a:pPr algn="ctr" rtl="0" fontAlgn="ctr"/>
                      <a:r>
                        <a:rPr lang="en-US" sz="1600" b="1" i="0" u="none" strike="noStrike" dirty="0" smtClean="0">
                          <a:solidFill>
                            <a:srgbClr val="000000"/>
                          </a:solidFill>
                          <a:effectLst/>
                          <a:latin typeface="+mn-lt"/>
                          <a:cs typeface="Calibri" pitchFamily="34" charset="0"/>
                        </a:rPr>
                        <a:t># of  </a:t>
                      </a:r>
                      <a:r>
                        <a:rPr lang="en-US" sz="1600" b="1" i="0" u="none" strike="noStrike" dirty="0">
                          <a:solidFill>
                            <a:srgbClr val="000000"/>
                          </a:solidFill>
                          <a:effectLst/>
                          <a:latin typeface="+mn-lt"/>
                          <a:cs typeface="Calibri" pitchFamily="34" charset="0"/>
                        </a:rPr>
                        <a:t>distinct measures</a:t>
                      </a:r>
                    </a:p>
                  </a:txBody>
                  <a:tcPr marL="9525" marR="9525" marT="9525" marB="0" anchor="ctr"/>
                </a:tc>
                <a:tc>
                  <a:txBody>
                    <a:bodyPr/>
                    <a:lstStyle/>
                    <a:p>
                      <a:pPr algn="ctr" rtl="0" fontAlgn="ctr"/>
                      <a:r>
                        <a:rPr lang="en-US" sz="1600" b="1" i="0" u="none" strike="noStrike" dirty="0" smtClean="0">
                          <a:solidFill>
                            <a:srgbClr val="000000"/>
                          </a:solidFill>
                          <a:effectLst/>
                          <a:latin typeface="+mn-lt"/>
                          <a:cs typeface="Calibri" pitchFamily="34" charset="0"/>
                        </a:rPr>
                        <a:t>% of </a:t>
                      </a:r>
                      <a:r>
                        <a:rPr lang="en-US" sz="1600" b="1" i="0" u="none" strike="noStrike" dirty="0">
                          <a:solidFill>
                            <a:srgbClr val="000000"/>
                          </a:solidFill>
                          <a:effectLst/>
                          <a:latin typeface="+mn-lt"/>
                          <a:cs typeface="Calibri" pitchFamily="34" charset="0"/>
                        </a:rPr>
                        <a:t>measures shared</a:t>
                      </a:r>
                    </a:p>
                  </a:txBody>
                  <a:tcPr marL="9525" marR="9525" marT="9525" marB="0" anchor="ctr"/>
                </a:tc>
                <a:tc>
                  <a:txBody>
                    <a:bodyPr/>
                    <a:lstStyle/>
                    <a:p>
                      <a:pPr algn="ctr" rtl="0" fontAlgn="ctr"/>
                      <a:r>
                        <a:rPr lang="en-US" sz="1600" b="1" i="0" u="none" strike="noStrike" dirty="0" smtClean="0">
                          <a:solidFill>
                            <a:srgbClr val="000000"/>
                          </a:solidFill>
                          <a:effectLst/>
                          <a:latin typeface="+mn-lt"/>
                          <a:cs typeface="Calibri" pitchFamily="34" charset="0"/>
                        </a:rPr>
                        <a:t>% of </a:t>
                      </a:r>
                      <a:r>
                        <a:rPr lang="en-US" sz="1600" b="1" i="0" u="none" strike="noStrike" dirty="0">
                          <a:solidFill>
                            <a:srgbClr val="000000"/>
                          </a:solidFill>
                          <a:effectLst/>
                          <a:latin typeface="+mn-lt"/>
                          <a:cs typeface="Calibri" pitchFamily="34" charset="0"/>
                        </a:rPr>
                        <a:t>distinct measures NQF- endorsed</a:t>
                      </a:r>
                    </a:p>
                  </a:txBody>
                  <a:tcPr marL="9525" marR="9525" marT="9525" marB="0" anchor="ctr"/>
                </a:tc>
                <a:tc>
                  <a:txBody>
                    <a:bodyPr/>
                    <a:lstStyle/>
                    <a:p>
                      <a:pPr algn="ctr" fontAlgn="t"/>
                      <a:r>
                        <a:rPr lang="en-US" sz="1600" b="1" i="0" u="none" strike="noStrike" dirty="0" smtClean="0">
                          <a:solidFill>
                            <a:srgbClr val="000000"/>
                          </a:solidFill>
                          <a:effectLst/>
                          <a:latin typeface="+mn-lt"/>
                        </a:rPr>
                        <a:t>% of </a:t>
                      </a:r>
                      <a:r>
                        <a:rPr lang="en-US" sz="1600" b="1" i="0" u="none" strike="noStrike" dirty="0">
                          <a:solidFill>
                            <a:srgbClr val="000000"/>
                          </a:solidFill>
                          <a:effectLst/>
                          <a:latin typeface="+mn-lt"/>
                        </a:rPr>
                        <a:t>programs that share the most frequently used measure</a:t>
                      </a:r>
                    </a:p>
                  </a:txBody>
                  <a:tcPr marL="9525" marR="9525" marT="9525" marB="0"/>
                </a:tc>
              </a:tr>
              <a:tr h="370840">
                <a:tc>
                  <a:txBody>
                    <a:bodyPr/>
                    <a:lstStyle/>
                    <a:p>
                      <a:pPr algn="l" rtl="0" fontAlgn="ctr"/>
                      <a:r>
                        <a:rPr lang="en-US" sz="2000" b="0" i="0" u="none" strike="noStrike" dirty="0" smtClean="0">
                          <a:solidFill>
                            <a:srgbClr val="000000"/>
                          </a:solidFill>
                          <a:effectLst/>
                          <a:latin typeface="+mn-lt"/>
                          <a:cs typeface="Calibri" pitchFamily="34" charset="0"/>
                        </a:rPr>
                        <a:t>California</a:t>
                      </a:r>
                      <a:endParaRPr lang="en-US" sz="2000" b="0" i="0" u="none" strike="noStrike" dirty="0">
                        <a:solidFill>
                          <a:srgbClr val="000000"/>
                        </a:solidFill>
                        <a:effectLst/>
                        <a:latin typeface="+mn-lt"/>
                        <a:cs typeface="Calibri" pitchFamily="34" charset="0"/>
                      </a:endParaRPr>
                    </a:p>
                  </a:txBody>
                  <a:tcPr marL="9525" marR="9525" marT="9525" marB="0" anchor="ctr"/>
                </a:tc>
                <a:tc>
                  <a:txBody>
                    <a:bodyPr/>
                    <a:lstStyle/>
                    <a:p>
                      <a:pPr algn="ctr" rtl="0" fontAlgn="ctr"/>
                      <a:r>
                        <a:rPr lang="en-US" sz="2000" b="0" i="0" u="none" strike="noStrike" dirty="0" smtClean="0">
                          <a:solidFill>
                            <a:srgbClr val="000000"/>
                          </a:solidFill>
                          <a:effectLst/>
                          <a:latin typeface="+mn-lt"/>
                          <a:cs typeface="Calibri" pitchFamily="34" charset="0"/>
                        </a:rPr>
                        <a:t>7</a:t>
                      </a:r>
                      <a:endParaRPr lang="en-US" sz="2000" b="0" i="0" u="none" strike="noStrike" dirty="0">
                        <a:solidFill>
                          <a:srgbClr val="000000"/>
                        </a:solidFill>
                        <a:effectLst/>
                        <a:latin typeface="+mn-lt"/>
                        <a:cs typeface="Calibri" pitchFamily="34" charset="0"/>
                      </a:endParaRPr>
                    </a:p>
                  </a:txBody>
                  <a:tcPr marL="9525" marR="9525" marT="9525" marB="0" anchor="ctr"/>
                </a:tc>
                <a:tc>
                  <a:txBody>
                    <a:bodyPr/>
                    <a:lstStyle/>
                    <a:p>
                      <a:pPr algn="ctr" rtl="0" fontAlgn="ctr"/>
                      <a:r>
                        <a:rPr lang="en-US" sz="2000" b="0" i="0" u="none" strike="noStrike" dirty="0" smtClean="0">
                          <a:solidFill>
                            <a:srgbClr val="000000"/>
                          </a:solidFill>
                          <a:effectLst/>
                          <a:latin typeface="+mn-lt"/>
                          <a:cs typeface="Calibri" pitchFamily="34" charset="0"/>
                        </a:rPr>
                        <a:t>231</a:t>
                      </a:r>
                      <a:endParaRPr lang="en-US" sz="2000" b="0" i="0" u="none" strike="noStrike" dirty="0">
                        <a:solidFill>
                          <a:srgbClr val="000000"/>
                        </a:solidFill>
                        <a:effectLst/>
                        <a:latin typeface="+mn-lt"/>
                        <a:cs typeface="Calibri" pitchFamily="34" charset="0"/>
                      </a:endParaRPr>
                    </a:p>
                  </a:txBody>
                  <a:tcPr marL="9525" marR="9525" marT="9525" marB="0" anchor="ctr"/>
                </a:tc>
                <a:tc>
                  <a:txBody>
                    <a:bodyPr/>
                    <a:lstStyle/>
                    <a:p>
                      <a:pPr algn="ctr" rtl="0" fontAlgn="ctr"/>
                      <a:r>
                        <a:rPr lang="en-US" sz="2000" b="0" i="0" u="none" strike="noStrike" dirty="0" smtClean="0">
                          <a:solidFill>
                            <a:srgbClr val="000000"/>
                          </a:solidFill>
                          <a:effectLst/>
                          <a:latin typeface="+mn-lt"/>
                          <a:cs typeface="Calibri" pitchFamily="34" charset="0"/>
                        </a:rPr>
                        <a:t>64</a:t>
                      </a:r>
                      <a:endParaRPr lang="en-US" sz="2000" b="0" i="0" u="none" strike="noStrike" dirty="0">
                        <a:solidFill>
                          <a:srgbClr val="000000"/>
                        </a:solidFill>
                        <a:effectLst/>
                        <a:latin typeface="+mn-lt"/>
                        <a:cs typeface="Calibri" pitchFamily="34" charset="0"/>
                      </a:endParaRPr>
                    </a:p>
                  </a:txBody>
                  <a:tcPr marL="9525" marR="9525" marT="9525" marB="0" anchor="ctr"/>
                </a:tc>
                <a:tc>
                  <a:txBody>
                    <a:bodyPr/>
                    <a:lstStyle/>
                    <a:p>
                      <a:pPr algn="ctr" rtl="0" fontAlgn="ctr"/>
                      <a:r>
                        <a:rPr lang="en-US" sz="2000" b="0" i="0" u="none" strike="noStrike" dirty="0" smtClean="0">
                          <a:solidFill>
                            <a:srgbClr val="000000"/>
                          </a:solidFill>
                          <a:effectLst/>
                          <a:latin typeface="+mn-lt"/>
                          <a:cs typeface="Calibri" pitchFamily="34" charset="0"/>
                        </a:rPr>
                        <a:t>69%</a:t>
                      </a:r>
                      <a:endParaRPr lang="en-US" sz="2000" b="0" i="0" u="none" strike="noStrike" dirty="0">
                        <a:solidFill>
                          <a:srgbClr val="000000"/>
                        </a:solidFill>
                        <a:effectLst/>
                        <a:latin typeface="+mn-lt"/>
                        <a:cs typeface="Calibri" pitchFamily="34" charset="0"/>
                      </a:endParaRPr>
                    </a:p>
                  </a:txBody>
                  <a:tcPr marL="9525" marR="9525" marT="9525" marB="0" anchor="ctr"/>
                </a:tc>
                <a:tc>
                  <a:txBody>
                    <a:bodyPr/>
                    <a:lstStyle/>
                    <a:p>
                      <a:pPr algn="ctr" rtl="0" fontAlgn="ctr"/>
                      <a:r>
                        <a:rPr lang="en-US" sz="2000" b="0" i="0" u="none" strike="noStrike" dirty="0" smtClean="0">
                          <a:solidFill>
                            <a:srgbClr val="000000"/>
                          </a:solidFill>
                          <a:effectLst/>
                          <a:latin typeface="+mn-lt"/>
                          <a:cs typeface="Calibri" pitchFamily="34" charset="0"/>
                        </a:rPr>
                        <a:t>59%</a:t>
                      </a:r>
                      <a:endParaRPr lang="en-US" sz="2000" b="0" i="0" u="none" strike="noStrike" dirty="0">
                        <a:solidFill>
                          <a:srgbClr val="000000"/>
                        </a:solidFill>
                        <a:effectLst/>
                        <a:latin typeface="+mn-lt"/>
                        <a:cs typeface="Calibri" pitchFamily="34" charset="0"/>
                      </a:endParaRPr>
                    </a:p>
                  </a:txBody>
                  <a:tcPr marL="9525" marR="9525" marT="9525" marB="0" anchor="ctr"/>
                </a:tc>
                <a:tc>
                  <a:txBody>
                    <a:bodyPr/>
                    <a:lstStyle/>
                    <a:p>
                      <a:pPr algn="ctr" fontAlgn="t"/>
                      <a:r>
                        <a:rPr lang="en-US" sz="2000" b="0" i="0" u="none" strike="noStrike" dirty="0" smtClean="0">
                          <a:solidFill>
                            <a:srgbClr val="000000"/>
                          </a:solidFill>
                          <a:effectLst/>
                          <a:latin typeface="+mn-lt"/>
                        </a:rPr>
                        <a:t>86%</a:t>
                      </a:r>
                      <a:endParaRPr lang="en-US" sz="2000" b="0" i="0" u="none" strike="noStrike" dirty="0">
                        <a:solidFill>
                          <a:srgbClr val="000000"/>
                        </a:solidFill>
                        <a:effectLst/>
                        <a:latin typeface="+mn-lt"/>
                      </a:endParaRPr>
                    </a:p>
                  </a:txBody>
                  <a:tcPr marL="9525" marR="9525" marT="9525" marB="0" anchor="ctr"/>
                </a:tc>
              </a:tr>
              <a:tr h="370840">
                <a:tc>
                  <a:txBody>
                    <a:bodyPr/>
                    <a:lstStyle/>
                    <a:p>
                      <a:pPr algn="l" rtl="0" fontAlgn="ctr"/>
                      <a:r>
                        <a:rPr lang="en-US" sz="2000" b="0" i="0" u="none" strike="noStrike" dirty="0" smtClean="0">
                          <a:solidFill>
                            <a:srgbClr val="000000"/>
                          </a:solidFill>
                          <a:effectLst/>
                          <a:latin typeface="+mn-lt"/>
                          <a:cs typeface="Calibri" pitchFamily="34" charset="0"/>
                        </a:rPr>
                        <a:t>Massachusetts</a:t>
                      </a:r>
                      <a:endParaRPr lang="en-US" sz="2000" b="0" i="0" u="none" strike="noStrike" dirty="0">
                        <a:solidFill>
                          <a:srgbClr val="000000"/>
                        </a:solidFill>
                        <a:effectLst/>
                        <a:latin typeface="+mn-lt"/>
                        <a:cs typeface="Calibri" pitchFamily="34" charset="0"/>
                      </a:endParaRPr>
                    </a:p>
                  </a:txBody>
                  <a:tcPr marL="9525" marR="9525" marT="9525" marB="0" anchor="ctr"/>
                </a:tc>
                <a:tc>
                  <a:txBody>
                    <a:bodyPr/>
                    <a:lstStyle/>
                    <a:p>
                      <a:pPr algn="ctr" rtl="0" fontAlgn="ctr"/>
                      <a:r>
                        <a:rPr lang="en-US" sz="2000" b="0" i="0" u="none" strike="noStrike" dirty="0" smtClean="0">
                          <a:solidFill>
                            <a:srgbClr val="000000"/>
                          </a:solidFill>
                          <a:effectLst/>
                          <a:latin typeface="+mn-lt"/>
                          <a:cs typeface="Calibri" pitchFamily="34" charset="0"/>
                        </a:rPr>
                        <a:t>8</a:t>
                      </a:r>
                      <a:endParaRPr lang="en-US" sz="2000" b="0" i="0" u="none" strike="noStrike" dirty="0">
                        <a:solidFill>
                          <a:srgbClr val="000000"/>
                        </a:solidFill>
                        <a:effectLst/>
                        <a:latin typeface="+mn-lt"/>
                        <a:cs typeface="Calibri" pitchFamily="34" charset="0"/>
                      </a:endParaRPr>
                    </a:p>
                  </a:txBody>
                  <a:tcPr marL="9525" marR="9525" marT="9525" marB="0" anchor="ctr"/>
                </a:tc>
                <a:tc>
                  <a:txBody>
                    <a:bodyPr/>
                    <a:lstStyle/>
                    <a:p>
                      <a:pPr algn="ctr" rtl="0" fontAlgn="ctr"/>
                      <a:r>
                        <a:rPr lang="en-US" sz="2000" b="0" i="0" u="none" strike="noStrike" dirty="0" smtClean="0">
                          <a:solidFill>
                            <a:srgbClr val="000000"/>
                          </a:solidFill>
                          <a:effectLst/>
                          <a:latin typeface="+mn-lt"/>
                          <a:cs typeface="Calibri" pitchFamily="34" charset="0"/>
                        </a:rPr>
                        <a:t>334</a:t>
                      </a:r>
                      <a:endParaRPr lang="en-US" sz="2000" b="0" i="0" u="none" strike="noStrike" dirty="0">
                        <a:solidFill>
                          <a:srgbClr val="000000"/>
                        </a:solidFill>
                        <a:effectLst/>
                        <a:latin typeface="+mn-lt"/>
                        <a:cs typeface="Calibri" pitchFamily="34" charset="0"/>
                      </a:endParaRPr>
                    </a:p>
                  </a:txBody>
                  <a:tcPr marL="9525" marR="9525" marT="9525" marB="0" anchor="ctr"/>
                </a:tc>
                <a:tc>
                  <a:txBody>
                    <a:bodyPr/>
                    <a:lstStyle/>
                    <a:p>
                      <a:pPr algn="ctr" rtl="0" fontAlgn="ctr"/>
                      <a:r>
                        <a:rPr lang="en-US" sz="2000" b="0" i="0" u="none" strike="noStrike" dirty="0" smtClean="0">
                          <a:solidFill>
                            <a:srgbClr val="000000"/>
                          </a:solidFill>
                          <a:effectLst/>
                          <a:latin typeface="+mn-lt"/>
                          <a:cs typeface="Calibri" pitchFamily="34" charset="0"/>
                        </a:rPr>
                        <a:t>214</a:t>
                      </a:r>
                      <a:endParaRPr lang="en-US" sz="2000" b="0" i="0" u="none" strike="noStrike" dirty="0">
                        <a:solidFill>
                          <a:srgbClr val="000000"/>
                        </a:solidFill>
                        <a:effectLst/>
                        <a:latin typeface="+mn-lt"/>
                        <a:cs typeface="Calibri" pitchFamily="34" charset="0"/>
                      </a:endParaRPr>
                    </a:p>
                  </a:txBody>
                  <a:tcPr marL="9525" marR="9525" marT="9525" marB="0" anchor="ctr"/>
                </a:tc>
                <a:tc>
                  <a:txBody>
                    <a:bodyPr/>
                    <a:lstStyle/>
                    <a:p>
                      <a:pPr algn="ctr" rtl="0" fontAlgn="ctr"/>
                      <a:r>
                        <a:rPr lang="en-US" sz="2000" b="0" i="0" u="none" strike="noStrike" dirty="0" smtClean="0">
                          <a:solidFill>
                            <a:srgbClr val="000000"/>
                          </a:solidFill>
                          <a:effectLst/>
                          <a:latin typeface="+mn-lt"/>
                          <a:cs typeface="Calibri" pitchFamily="34" charset="0"/>
                        </a:rPr>
                        <a:t>24%</a:t>
                      </a:r>
                      <a:endParaRPr lang="en-US" sz="2000" b="0" i="0" u="none" strike="noStrike" dirty="0">
                        <a:solidFill>
                          <a:srgbClr val="000000"/>
                        </a:solidFill>
                        <a:effectLst/>
                        <a:latin typeface="+mn-lt"/>
                        <a:cs typeface="Calibri" pitchFamily="34" charset="0"/>
                      </a:endParaRPr>
                    </a:p>
                  </a:txBody>
                  <a:tcPr marL="9525" marR="9525" marT="9525" marB="0" anchor="ctr"/>
                </a:tc>
                <a:tc>
                  <a:txBody>
                    <a:bodyPr/>
                    <a:lstStyle/>
                    <a:p>
                      <a:pPr algn="ctr" rtl="0" fontAlgn="ctr"/>
                      <a:r>
                        <a:rPr lang="en-US" sz="2000" b="0" i="0" u="none" strike="noStrike" dirty="0" smtClean="0">
                          <a:solidFill>
                            <a:srgbClr val="000000"/>
                          </a:solidFill>
                          <a:effectLst/>
                          <a:latin typeface="+mn-lt"/>
                          <a:cs typeface="Calibri" pitchFamily="34" charset="0"/>
                        </a:rPr>
                        <a:t>59%</a:t>
                      </a:r>
                      <a:endParaRPr lang="en-US" sz="2000" b="0" i="0" u="none" strike="noStrike" dirty="0">
                        <a:solidFill>
                          <a:srgbClr val="000000"/>
                        </a:solidFill>
                        <a:effectLst/>
                        <a:latin typeface="+mn-lt"/>
                        <a:cs typeface="Calibri" pitchFamily="34" charset="0"/>
                      </a:endParaRPr>
                    </a:p>
                  </a:txBody>
                  <a:tcPr marL="9525" marR="9525" marT="9525" marB="0" anchor="ctr"/>
                </a:tc>
                <a:tc>
                  <a:txBody>
                    <a:bodyPr/>
                    <a:lstStyle/>
                    <a:p>
                      <a:pPr algn="ctr" fontAlgn="t"/>
                      <a:r>
                        <a:rPr lang="en-US" sz="2000" b="0" i="0" u="none" strike="noStrike" dirty="0" smtClean="0">
                          <a:solidFill>
                            <a:srgbClr val="000000"/>
                          </a:solidFill>
                          <a:effectLst/>
                          <a:latin typeface="+mn-lt"/>
                        </a:rPr>
                        <a:t>75%</a:t>
                      </a:r>
                      <a:endParaRPr lang="en-US" sz="2000" b="0" i="0" u="none" strike="noStrike" dirty="0">
                        <a:solidFill>
                          <a:srgbClr val="000000"/>
                        </a:solidFill>
                        <a:effectLst/>
                        <a:latin typeface="+mn-lt"/>
                      </a:endParaRPr>
                    </a:p>
                  </a:txBody>
                  <a:tcPr marL="9525" marR="9525" marT="9525" marB="0" anchor="ctr"/>
                </a:tc>
              </a:tr>
              <a:tr h="370840">
                <a:tc>
                  <a:txBody>
                    <a:bodyPr/>
                    <a:lstStyle/>
                    <a:p>
                      <a:pPr algn="l" rtl="0" fontAlgn="ctr"/>
                      <a:r>
                        <a:rPr lang="en-US" sz="2000" b="0" i="0" u="none" strike="noStrike" dirty="0" smtClean="0">
                          <a:solidFill>
                            <a:srgbClr val="000000"/>
                          </a:solidFill>
                          <a:effectLst/>
                          <a:latin typeface="+mn-lt"/>
                          <a:cs typeface="Calibri" pitchFamily="34" charset="0"/>
                        </a:rPr>
                        <a:t>All</a:t>
                      </a:r>
                      <a:r>
                        <a:rPr lang="en-US" sz="2000" b="0" i="0" u="none" strike="noStrike" baseline="0" dirty="0" smtClean="0">
                          <a:solidFill>
                            <a:srgbClr val="000000"/>
                          </a:solidFill>
                          <a:effectLst/>
                          <a:latin typeface="+mn-lt"/>
                          <a:cs typeface="Calibri" pitchFamily="34" charset="0"/>
                        </a:rPr>
                        <a:t> measures</a:t>
                      </a:r>
                      <a:endParaRPr lang="en-US" sz="2000" b="0" i="0" u="none" strike="noStrike" dirty="0">
                        <a:solidFill>
                          <a:srgbClr val="000000"/>
                        </a:solidFill>
                        <a:effectLst/>
                        <a:latin typeface="+mn-lt"/>
                        <a:cs typeface="Calibri" pitchFamily="34" charset="0"/>
                      </a:endParaRPr>
                    </a:p>
                  </a:txBody>
                  <a:tcPr marL="9525" marR="9525" marT="9525" marB="0" anchor="ctr"/>
                </a:tc>
                <a:tc>
                  <a:txBody>
                    <a:bodyPr/>
                    <a:lstStyle/>
                    <a:p>
                      <a:pPr algn="ctr" rtl="0" fontAlgn="ctr"/>
                      <a:r>
                        <a:rPr lang="en-US" sz="2000" b="0" i="0" u="none" strike="noStrike" dirty="0" smtClean="0">
                          <a:solidFill>
                            <a:srgbClr val="000000"/>
                          </a:solidFill>
                          <a:effectLst/>
                          <a:latin typeface="+mn-lt"/>
                          <a:cs typeface="Calibri" pitchFamily="34" charset="0"/>
                        </a:rPr>
                        <a:t>48</a:t>
                      </a:r>
                      <a:endParaRPr lang="en-US" sz="2000" b="0" i="0" u="none" strike="noStrike" dirty="0">
                        <a:solidFill>
                          <a:srgbClr val="000000"/>
                        </a:solidFill>
                        <a:effectLst/>
                        <a:latin typeface="+mn-lt"/>
                        <a:cs typeface="Calibri" pitchFamily="34" charset="0"/>
                      </a:endParaRPr>
                    </a:p>
                  </a:txBody>
                  <a:tcPr marL="9525" marR="9525" marT="9525" marB="0" anchor="ctr"/>
                </a:tc>
                <a:tc>
                  <a:txBody>
                    <a:bodyPr/>
                    <a:lstStyle/>
                    <a:p>
                      <a:pPr algn="ctr" rtl="0" fontAlgn="ctr"/>
                      <a:r>
                        <a:rPr lang="en-US" sz="2000" b="0" i="0" u="none" strike="noStrike" dirty="0" smtClean="0">
                          <a:solidFill>
                            <a:srgbClr val="000000"/>
                          </a:solidFill>
                          <a:effectLst/>
                          <a:latin typeface="+mn-lt"/>
                          <a:cs typeface="Calibri" pitchFamily="34" charset="0"/>
                        </a:rPr>
                        <a:t>1367</a:t>
                      </a:r>
                      <a:endParaRPr lang="en-US" sz="2000" b="0" i="0" u="none" strike="noStrike" dirty="0">
                        <a:solidFill>
                          <a:srgbClr val="000000"/>
                        </a:solidFill>
                        <a:effectLst/>
                        <a:latin typeface="+mn-lt"/>
                        <a:cs typeface="Calibri" pitchFamily="34" charset="0"/>
                      </a:endParaRPr>
                    </a:p>
                  </a:txBody>
                  <a:tcPr marL="9525" marR="9525" marT="9525" marB="0" anchor="ctr"/>
                </a:tc>
                <a:tc>
                  <a:txBody>
                    <a:bodyPr/>
                    <a:lstStyle/>
                    <a:p>
                      <a:pPr algn="ctr" rtl="0" fontAlgn="ctr"/>
                      <a:r>
                        <a:rPr lang="en-US" sz="2000" b="0" i="0" u="none" strike="noStrike" dirty="0" smtClean="0">
                          <a:solidFill>
                            <a:srgbClr val="000000"/>
                          </a:solidFill>
                          <a:effectLst/>
                          <a:latin typeface="+mn-lt"/>
                          <a:cs typeface="Calibri" pitchFamily="34" charset="0"/>
                        </a:rPr>
                        <a:t>509</a:t>
                      </a:r>
                      <a:endParaRPr lang="en-US" sz="2000" b="0" i="0" u="none" strike="noStrike" dirty="0">
                        <a:solidFill>
                          <a:srgbClr val="000000"/>
                        </a:solidFill>
                        <a:effectLst/>
                        <a:latin typeface="+mn-lt"/>
                        <a:cs typeface="Calibri" pitchFamily="34" charset="0"/>
                      </a:endParaRPr>
                    </a:p>
                  </a:txBody>
                  <a:tcPr marL="9525" marR="9525" marT="9525" marB="0" anchor="ctr"/>
                </a:tc>
                <a:tc>
                  <a:txBody>
                    <a:bodyPr/>
                    <a:lstStyle/>
                    <a:p>
                      <a:pPr algn="ctr" rtl="0" fontAlgn="ctr"/>
                      <a:r>
                        <a:rPr lang="en-US" sz="2000" b="0" i="0" u="none" strike="noStrike" dirty="0" smtClean="0">
                          <a:solidFill>
                            <a:srgbClr val="000000"/>
                          </a:solidFill>
                          <a:effectLst/>
                          <a:latin typeface="+mn-lt"/>
                          <a:cs typeface="Calibri" pitchFamily="34" charset="0"/>
                        </a:rPr>
                        <a:t>20%</a:t>
                      </a:r>
                      <a:endParaRPr lang="en-US" sz="2000" b="0" i="0" u="none" strike="noStrike" dirty="0">
                        <a:solidFill>
                          <a:srgbClr val="000000"/>
                        </a:solidFill>
                        <a:effectLst/>
                        <a:latin typeface="+mn-lt"/>
                        <a:cs typeface="Calibri" pitchFamily="34" charset="0"/>
                      </a:endParaRPr>
                    </a:p>
                  </a:txBody>
                  <a:tcPr marL="9525" marR="9525" marT="9525" marB="0" anchor="ctr"/>
                </a:tc>
                <a:tc>
                  <a:txBody>
                    <a:bodyPr/>
                    <a:lstStyle/>
                    <a:p>
                      <a:pPr algn="ctr" rtl="0" fontAlgn="ctr"/>
                      <a:r>
                        <a:rPr lang="en-US" sz="2000" b="0" i="0" u="none" strike="noStrike" dirty="0" smtClean="0">
                          <a:solidFill>
                            <a:srgbClr val="000000"/>
                          </a:solidFill>
                          <a:effectLst/>
                          <a:latin typeface="+mn-lt"/>
                          <a:cs typeface="Calibri" pitchFamily="34" charset="0"/>
                        </a:rPr>
                        <a:t>32%</a:t>
                      </a:r>
                      <a:endParaRPr lang="en-US" sz="2000" b="0" i="0" u="none" strike="noStrike" dirty="0">
                        <a:solidFill>
                          <a:srgbClr val="000000"/>
                        </a:solidFill>
                        <a:effectLst/>
                        <a:latin typeface="+mn-lt"/>
                        <a:cs typeface="Calibri" pitchFamily="34" charset="0"/>
                      </a:endParaRPr>
                    </a:p>
                  </a:txBody>
                  <a:tcPr marL="9525" marR="9525" marT="9525" marB="0" anchor="ctr"/>
                </a:tc>
                <a:tc>
                  <a:txBody>
                    <a:bodyPr/>
                    <a:lstStyle/>
                    <a:p>
                      <a:pPr algn="ctr" fontAlgn="t"/>
                      <a:r>
                        <a:rPr lang="en-US" sz="2000" b="0" i="0" u="none" strike="noStrike" dirty="0" smtClean="0">
                          <a:solidFill>
                            <a:srgbClr val="000000"/>
                          </a:solidFill>
                          <a:effectLst/>
                          <a:latin typeface="+mn-lt"/>
                        </a:rPr>
                        <a:t>63%</a:t>
                      </a:r>
                      <a:endParaRPr lang="en-US" sz="2000" b="0" i="0" u="none" strike="noStrike" dirty="0">
                        <a:solidFill>
                          <a:srgbClr val="000000"/>
                        </a:solidFill>
                        <a:effectLst/>
                        <a:latin typeface="+mn-lt"/>
                      </a:endParaRPr>
                    </a:p>
                  </a:txBody>
                  <a:tcPr marL="9525" marR="9525" marT="9525"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159</a:t>
            </a:fld>
            <a:endParaRPr lang="en-US" dirty="0"/>
          </a:p>
        </p:txBody>
      </p:sp>
    </p:spTree>
    <p:extLst>
      <p:ext uri="{BB962C8B-B14F-4D97-AF65-F5344CB8AC3E}">
        <p14:creationId xmlns:p14="http://schemas.microsoft.com/office/powerpoint/2010/main" val="14953991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 sets by purpose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75246564"/>
              </p:ext>
            </p:extLst>
          </p:nvPr>
        </p:nvGraphicFramePr>
        <p:xfrm>
          <a:off x="279400" y="1257300"/>
          <a:ext cx="3962400" cy="45720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16</a:t>
            </a:fld>
            <a:endParaRPr lang="en-US" dirty="0"/>
          </a:p>
        </p:txBody>
      </p:sp>
      <p:sp>
        <p:nvSpPr>
          <p:cNvPr id="6" name="Slide Number Placeholder 3"/>
          <p:cNvSpPr txBox="1">
            <a:spLocks/>
          </p:cNvSpPr>
          <p:nvPr/>
        </p:nvSpPr>
        <p:spPr bwMode="auto">
          <a:xfrm>
            <a:off x="8382000" y="6400800"/>
            <a:ext cx="5334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DFDD91-9DC5-443A-B5D4-A4D827708E68}" type="slidenum">
              <a:rPr lang="en-US" smtClean="0"/>
              <a:pPr/>
              <a:t>16</a:t>
            </a:fld>
            <a:endParaRPr lang="en-US" dirty="0"/>
          </a:p>
        </p:txBody>
      </p:sp>
      <p:sp>
        <p:nvSpPr>
          <p:cNvPr id="7" name="TextBox 6"/>
          <p:cNvSpPr txBox="1"/>
          <p:nvPr/>
        </p:nvSpPr>
        <p:spPr>
          <a:xfrm>
            <a:off x="4267200" y="1447800"/>
            <a:ext cx="4343400" cy="5078313"/>
          </a:xfrm>
          <a:prstGeom prst="rect">
            <a:avLst/>
          </a:prstGeom>
          <a:noFill/>
        </p:spPr>
        <p:txBody>
          <a:bodyPr wrap="square" rtlCol="0">
            <a:spAutoFit/>
          </a:bodyPr>
          <a:lstStyle/>
          <a:p>
            <a:r>
              <a:rPr lang="en-US" b="1" dirty="0" smtClean="0"/>
              <a:t>Reporting: </a:t>
            </a:r>
            <a:r>
              <a:rPr lang="en-US" dirty="0" smtClean="0"/>
              <a:t>measure sets used for performance reporting, this reporting may be public or may be for internal use only</a:t>
            </a:r>
          </a:p>
          <a:p>
            <a:endParaRPr lang="en-US" dirty="0"/>
          </a:p>
          <a:p>
            <a:r>
              <a:rPr lang="en-US" b="1" dirty="0" smtClean="0"/>
              <a:t>Payment:  </a:t>
            </a:r>
            <a:r>
              <a:rPr lang="en-US" dirty="0" smtClean="0"/>
              <a:t>measure sets used for payment distribution to providers (e.g., pay for performance, shared savings, etc.)</a:t>
            </a:r>
          </a:p>
          <a:p>
            <a:endParaRPr lang="en-US" dirty="0" smtClean="0"/>
          </a:p>
          <a:p>
            <a:r>
              <a:rPr lang="en-US" b="1" dirty="0" smtClean="0"/>
              <a:t>Reporting and Other: </a:t>
            </a:r>
            <a:r>
              <a:rPr lang="en-US" dirty="0" smtClean="0"/>
              <a:t>measure sets  used for reporting and an additional non-payment purpose, such as tiering providers or contract management</a:t>
            </a:r>
          </a:p>
          <a:p>
            <a:endParaRPr lang="en-US" dirty="0"/>
          </a:p>
          <a:p>
            <a:r>
              <a:rPr lang="en-US" b="1" dirty="0" smtClean="0"/>
              <a:t>Alignment: </a:t>
            </a:r>
            <a:r>
              <a:rPr lang="en-US" dirty="0" smtClean="0"/>
              <a:t>measure sets resulting from state initiatives to establish a core measure set for the state</a:t>
            </a:r>
            <a:endParaRPr lang="en-US" dirty="0"/>
          </a:p>
        </p:txBody>
      </p:sp>
      <p:sp>
        <p:nvSpPr>
          <p:cNvPr id="8" name="Rectangle 7"/>
          <p:cNvSpPr/>
          <p:nvPr/>
        </p:nvSpPr>
        <p:spPr bwMode="auto">
          <a:xfrm>
            <a:off x="4267200" y="1143000"/>
            <a:ext cx="4572000" cy="54864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9" name="Rectangle 8"/>
          <p:cNvSpPr/>
          <p:nvPr/>
        </p:nvSpPr>
        <p:spPr bwMode="auto">
          <a:xfrm>
            <a:off x="4267200" y="1066800"/>
            <a:ext cx="4572000" cy="381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10" name="TextBox 9"/>
          <p:cNvSpPr txBox="1"/>
          <p:nvPr/>
        </p:nvSpPr>
        <p:spPr>
          <a:xfrm>
            <a:off x="4267200" y="1066800"/>
            <a:ext cx="4572000" cy="381000"/>
          </a:xfrm>
          <a:prstGeom prst="rect">
            <a:avLst/>
          </a:prstGeom>
          <a:noFill/>
        </p:spPr>
        <p:txBody>
          <a:bodyPr wrap="square" rtlCol="0">
            <a:spAutoFit/>
          </a:bodyPr>
          <a:lstStyle/>
          <a:p>
            <a:pPr algn="ctr"/>
            <a:r>
              <a:rPr lang="en-US" b="1" dirty="0" smtClean="0"/>
              <a:t>Defining </a:t>
            </a:r>
            <a:r>
              <a:rPr lang="en-US" b="1" dirty="0"/>
              <a:t>T</a:t>
            </a:r>
            <a:r>
              <a:rPr lang="en-US" b="1" dirty="0" smtClean="0"/>
              <a:t>erms</a:t>
            </a:r>
            <a:endParaRPr lang="en-US" b="1" dirty="0"/>
          </a:p>
        </p:txBody>
      </p:sp>
    </p:spTree>
    <p:extLst>
      <p:ext uri="{BB962C8B-B14F-4D97-AF65-F5344CB8AC3E}">
        <p14:creationId xmlns:p14="http://schemas.microsoft.com/office/powerpoint/2010/main" val="1466371933"/>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California measures</a:t>
            </a:r>
            <a:endParaRPr lang="en-US" dirty="0"/>
          </a:p>
        </p:txBody>
      </p:sp>
      <p:sp>
        <p:nvSpPr>
          <p:cNvPr id="3" name="Content Placeholder 2"/>
          <p:cNvSpPr>
            <a:spLocks noGrp="1"/>
          </p:cNvSpPr>
          <p:nvPr>
            <p:ph idx="1"/>
          </p:nvPr>
        </p:nvSpPr>
        <p:spPr/>
        <p:txBody>
          <a:bodyPr/>
          <a:lstStyle/>
          <a:p>
            <a:r>
              <a:rPr lang="en-US" dirty="0" smtClean="0"/>
              <a:t>231 measures across 7 measure sets</a:t>
            </a:r>
          </a:p>
          <a:p>
            <a:pPr lvl="1"/>
            <a:r>
              <a:rPr lang="en-US" dirty="0" smtClean="0"/>
              <a:t>Average of 33 measures per set (range: 6-51)</a:t>
            </a:r>
          </a:p>
          <a:p>
            <a:endParaRPr lang="en-US" dirty="0" smtClean="0"/>
          </a:p>
          <a:p>
            <a:r>
              <a:rPr lang="en-US" dirty="0" smtClean="0"/>
              <a:t>64 distinct measures</a:t>
            </a:r>
          </a:p>
          <a:p>
            <a:endParaRPr lang="en-US" dirty="0"/>
          </a:p>
          <a:p>
            <a:r>
              <a:rPr lang="en-US" dirty="0" smtClean="0"/>
              <a:t>All of the CA programs modified at least one of their measures</a:t>
            </a:r>
          </a:p>
          <a:p>
            <a:endParaRPr lang="en-US" dirty="0"/>
          </a:p>
          <a:p>
            <a:r>
              <a:rPr lang="en-US" dirty="0" smtClean="0"/>
              <a:t>Three of the 7 sets were created by the Office of the Patient Advocate</a:t>
            </a:r>
          </a:p>
        </p:txBody>
      </p:sp>
      <p:sp>
        <p:nvSpPr>
          <p:cNvPr id="4" name="Slide Number Placeholder 3"/>
          <p:cNvSpPr>
            <a:spLocks noGrp="1"/>
          </p:cNvSpPr>
          <p:nvPr>
            <p:ph type="sldNum" sz="quarter" idx="10"/>
          </p:nvPr>
        </p:nvSpPr>
        <p:spPr/>
        <p:txBody>
          <a:bodyPr/>
          <a:lstStyle/>
          <a:p>
            <a:fld id="{6CDFDD91-9DC5-443A-B5D4-A4D827708E68}" type="slidenum">
              <a:rPr lang="en-US" smtClean="0"/>
              <a:pPr/>
              <a:t>160</a:t>
            </a:fld>
            <a:endParaRPr lang="en-US" dirty="0"/>
          </a:p>
        </p:txBody>
      </p:sp>
    </p:spTree>
    <p:extLst>
      <p:ext uri="{BB962C8B-B14F-4D97-AF65-F5344CB8AC3E}">
        <p14:creationId xmlns:p14="http://schemas.microsoft.com/office/powerpoint/2010/main" val="1666335261"/>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California: Significantly more alignment than typical </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161</a:t>
            </a:fld>
            <a:endParaRPr lang="en-US" dirty="0"/>
          </a:p>
        </p:txBody>
      </p:sp>
      <p:graphicFrame>
        <p:nvGraphicFramePr>
          <p:cNvPr id="9" name="Chart 8"/>
          <p:cNvGraphicFramePr/>
          <p:nvPr>
            <p:extLst>
              <p:ext uri="{D42A27DB-BD31-4B8C-83A1-F6EECF244321}">
                <p14:modId xmlns:p14="http://schemas.microsoft.com/office/powerpoint/2010/main" val="4270726626"/>
              </p:ext>
            </p:extLst>
          </p:nvPr>
        </p:nvGraphicFramePr>
        <p:xfrm>
          <a:off x="152400" y="1066800"/>
          <a:ext cx="8991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2133600" y="5181600"/>
            <a:ext cx="4851399" cy="923330"/>
          </a:xfrm>
          <a:prstGeom prst="rect">
            <a:avLst/>
          </a:prstGeom>
          <a:noFill/>
        </p:spPr>
        <p:txBody>
          <a:bodyPr wrap="square" rtlCol="0">
            <a:spAutoFit/>
          </a:bodyPr>
          <a:lstStyle/>
          <a:p>
            <a:pPr algn="ctr"/>
            <a:r>
              <a:rPr lang="en-US" dirty="0" smtClean="0"/>
              <a:t>Number of distinct CA measures shared by multiple measure sets</a:t>
            </a:r>
          </a:p>
          <a:p>
            <a:pPr algn="ctr"/>
            <a:r>
              <a:rPr lang="en-US" i="1" dirty="0" smtClean="0"/>
              <a:t>n = 64</a:t>
            </a:r>
            <a:endParaRPr lang="en-US" i="1" dirty="0"/>
          </a:p>
        </p:txBody>
      </p:sp>
      <p:cxnSp>
        <p:nvCxnSpPr>
          <p:cNvPr id="18" name="Straight Connector 17"/>
          <p:cNvCxnSpPr/>
          <p:nvPr/>
        </p:nvCxnSpPr>
        <p:spPr bwMode="auto">
          <a:xfrm flipH="1">
            <a:off x="2590800"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542882017"/>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1143000"/>
          </a:xfrm>
        </p:spPr>
        <p:txBody>
          <a:bodyPr/>
          <a:lstStyle/>
          <a:p>
            <a:r>
              <a:rPr lang="en-US" dirty="0" smtClean="0"/>
              <a:t>California: Uses mostly NQF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7460853"/>
              </p:ext>
            </p:extLst>
          </p:nvPr>
        </p:nvGraphicFramePr>
        <p:xfrm>
          <a:off x="152400" y="991063"/>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162</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CA measures that are NQF- endorsed</a:t>
            </a:r>
          </a:p>
          <a:p>
            <a:pPr algn="ctr"/>
            <a:r>
              <a:rPr lang="en-US" i="1" dirty="0" smtClean="0"/>
              <a:t>n = 276</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2799164201"/>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1143000"/>
          </a:xfrm>
        </p:spPr>
        <p:txBody>
          <a:bodyPr/>
          <a:lstStyle/>
          <a:p>
            <a:r>
              <a:rPr lang="en-US" dirty="0" smtClean="0"/>
              <a:t>California: Most of the distinct measures are NQF-endorsed too</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79884313"/>
              </p:ext>
            </p:extLst>
          </p:nvPr>
        </p:nvGraphicFramePr>
        <p:xfrm>
          <a:off x="139699" y="762000"/>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163</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distinct CA measures that are NQF-endorsed</a:t>
            </a:r>
          </a:p>
          <a:p>
            <a:pPr algn="ctr"/>
            <a:r>
              <a:rPr lang="en-US" i="1" dirty="0" smtClean="0"/>
              <a:t>n = 64</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3176532624"/>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frequently used CA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48578589"/>
              </p:ext>
            </p:extLst>
          </p:nvPr>
        </p:nvGraphicFramePr>
        <p:xfrm>
          <a:off x="304800" y="1066800"/>
          <a:ext cx="8534400" cy="5278755"/>
        </p:xfrm>
        <a:graphic>
          <a:graphicData uri="http://schemas.openxmlformats.org/drawingml/2006/table">
            <a:tbl>
              <a:tblPr firstRow="1" bandRow="1">
                <a:tableStyleId>{5C22544A-7EE6-4342-B048-85BDC9FD1C3A}</a:tableStyleId>
              </a:tblPr>
              <a:tblGrid>
                <a:gridCol w="1229532"/>
                <a:gridCol w="4876978"/>
                <a:gridCol w="1397876"/>
                <a:gridCol w="1030014"/>
              </a:tblGrid>
              <a:tr h="533400">
                <a:tc>
                  <a:txBody>
                    <a:bodyPr/>
                    <a:lstStyle/>
                    <a:p>
                      <a:r>
                        <a:rPr lang="en-US" sz="1600" dirty="0" smtClean="0">
                          <a:solidFill>
                            <a:schemeClr val="tx1"/>
                          </a:solidFill>
                        </a:rPr>
                        <a:t>#</a:t>
                      </a:r>
                      <a:r>
                        <a:rPr lang="en-US" sz="1600" baseline="0" dirty="0" smtClean="0">
                          <a:solidFill>
                            <a:schemeClr val="tx1"/>
                          </a:solidFill>
                        </a:rPr>
                        <a:t> p</a:t>
                      </a:r>
                      <a:r>
                        <a:rPr lang="en-US" sz="1600" dirty="0" smtClean="0">
                          <a:solidFill>
                            <a:schemeClr val="tx1"/>
                          </a:solidFill>
                        </a:rPr>
                        <a:t>rograms modifying the measure</a:t>
                      </a:r>
                      <a:endParaRPr lang="en-US" sz="1600" dirty="0">
                        <a:solidFill>
                          <a:schemeClr val="tx1"/>
                        </a:solidFill>
                      </a:endParaRPr>
                    </a:p>
                  </a:txBody>
                  <a:tcPr/>
                </a:tc>
                <a:tc>
                  <a:txBody>
                    <a:bodyPr/>
                    <a:lstStyle/>
                    <a:p>
                      <a:r>
                        <a:rPr lang="en-US" sz="1600" dirty="0" smtClean="0">
                          <a:solidFill>
                            <a:schemeClr val="tx1"/>
                          </a:solidFill>
                        </a:rPr>
                        <a:t>Measure</a:t>
                      </a:r>
                      <a:r>
                        <a:rPr lang="en-US" sz="1600" baseline="0" dirty="0" smtClean="0">
                          <a:solidFill>
                            <a:schemeClr val="tx1"/>
                          </a:solidFill>
                        </a:rPr>
                        <a:t> Name</a:t>
                      </a:r>
                      <a:endParaRPr lang="en-US" sz="1600" dirty="0">
                        <a:solidFill>
                          <a:schemeClr val="tx1"/>
                        </a:solidFill>
                      </a:endParaRPr>
                    </a:p>
                  </a:txBody>
                  <a:tcPr/>
                </a:tc>
                <a:tc>
                  <a:txBody>
                    <a:bodyPr/>
                    <a:lstStyle/>
                    <a:p>
                      <a:r>
                        <a:rPr lang="en-US" sz="1600" dirty="0" smtClean="0">
                          <a:solidFill>
                            <a:schemeClr val="tx1"/>
                          </a:solidFill>
                        </a:rPr>
                        <a:t>Steward</a:t>
                      </a:r>
                      <a:endParaRPr lang="en-US" sz="1600" dirty="0">
                        <a:solidFill>
                          <a:schemeClr val="tx1"/>
                        </a:solidFill>
                      </a:endParaRPr>
                    </a:p>
                  </a:txBody>
                  <a:tcPr/>
                </a:tc>
                <a:tc>
                  <a:txBody>
                    <a:bodyPr/>
                    <a:lstStyle/>
                    <a:p>
                      <a:r>
                        <a:rPr lang="en-US" sz="1600" dirty="0" smtClean="0">
                          <a:solidFill>
                            <a:schemeClr val="tx1"/>
                          </a:solidFill>
                        </a:rPr>
                        <a:t>NQF #</a:t>
                      </a:r>
                      <a:endParaRPr lang="en-US" sz="1600" dirty="0">
                        <a:solidFill>
                          <a:schemeClr val="tx1"/>
                        </a:solidFill>
                      </a:endParaRPr>
                    </a:p>
                  </a:txBody>
                  <a:tcPr/>
                </a:tc>
              </a:tr>
              <a:tr h="370840">
                <a:tc>
                  <a:txBody>
                    <a:bodyPr/>
                    <a:lstStyle/>
                    <a:p>
                      <a:pPr algn="ctr" fontAlgn="t"/>
                      <a:r>
                        <a:rPr lang="en-US" sz="1600" b="0" i="0" u="none" strike="noStrike" dirty="0" smtClean="0">
                          <a:solidFill>
                            <a:srgbClr val="000000"/>
                          </a:solidFill>
                          <a:effectLst/>
                          <a:latin typeface="Calibri"/>
                        </a:rPr>
                        <a:t>6</a:t>
                      </a:r>
                      <a:endParaRPr lang="en-US" sz="1600" b="0" i="0" u="none" strike="noStrike" dirty="0">
                        <a:solidFill>
                          <a:srgbClr val="000000"/>
                        </a:solidFill>
                        <a:effectLst/>
                        <a:latin typeface="Calibri"/>
                      </a:endParaRPr>
                    </a:p>
                  </a:txBody>
                  <a:tcPr marL="0" marR="0" marT="0" marB="0" anchor="ctr"/>
                </a:tc>
                <a:tc>
                  <a:txBody>
                    <a:bodyPr/>
                    <a:lstStyle/>
                    <a:p>
                      <a:pPr algn="l" fontAlgn="t"/>
                      <a:r>
                        <a:rPr lang="en-US" sz="1600" b="0" i="0" u="none" strike="noStrike" dirty="0">
                          <a:solidFill>
                            <a:srgbClr val="000000"/>
                          </a:solidFill>
                          <a:effectLst/>
                          <a:latin typeface="Arial"/>
                        </a:rPr>
                        <a:t>Annual Monitoring for Patients on Persistent Medications</a:t>
                      </a:r>
                    </a:p>
                  </a:txBody>
                  <a:tcPr marL="9525" marR="9525" marT="9525" marB="0" anchor="ctr"/>
                </a:tc>
                <a:tc>
                  <a:txBody>
                    <a:bodyPr/>
                    <a:lstStyle/>
                    <a:p>
                      <a:pPr algn="l" fontAlgn="t"/>
                      <a:r>
                        <a:rPr lang="en-US" sz="1600" b="0" i="0" u="none" strike="noStrike" dirty="0">
                          <a:solidFill>
                            <a:srgbClr val="000000"/>
                          </a:solidFill>
                          <a:effectLst/>
                          <a:latin typeface="Arial"/>
                        </a:rPr>
                        <a:t>NCQA </a:t>
                      </a:r>
                      <a:r>
                        <a:rPr lang="en-US" sz="1600" b="0" i="0" u="none" strike="noStrike" dirty="0" smtClean="0">
                          <a:solidFill>
                            <a:srgbClr val="000000"/>
                          </a:solidFill>
                          <a:effectLst/>
                          <a:latin typeface="Arial"/>
                        </a:rPr>
                        <a:t>(HEDIS)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21 (no longer endorsed)</a:t>
                      </a:r>
                    </a:p>
                  </a:txBody>
                  <a:tcPr marL="9525" marR="9525" marT="9525" marB="0" anchor="ctr"/>
                </a:tc>
              </a:tr>
              <a:tr h="370840">
                <a:tc>
                  <a:txBody>
                    <a:bodyPr/>
                    <a:lstStyle/>
                    <a:p>
                      <a:pPr algn="ctr" fontAlgn="t"/>
                      <a:r>
                        <a:rPr lang="en-US" sz="1600" b="0" i="0" u="none" strike="noStrike" dirty="0" smtClean="0">
                          <a:solidFill>
                            <a:srgbClr val="000000"/>
                          </a:solidFill>
                          <a:effectLst/>
                          <a:latin typeface="Calibri"/>
                        </a:rPr>
                        <a:t>6</a:t>
                      </a:r>
                      <a:endParaRPr lang="en-US" sz="1600" b="0" i="0" u="none" strike="noStrike" dirty="0">
                        <a:solidFill>
                          <a:srgbClr val="000000"/>
                        </a:solidFill>
                        <a:effectLst/>
                        <a:latin typeface="Calibri"/>
                      </a:endParaRPr>
                    </a:p>
                  </a:txBody>
                  <a:tcPr marL="0" marR="0" marT="0" marB="0" anchor="ctr"/>
                </a:tc>
                <a:tc>
                  <a:txBody>
                    <a:bodyPr/>
                    <a:lstStyle/>
                    <a:p>
                      <a:pPr algn="l" fontAlgn="t"/>
                      <a:r>
                        <a:rPr lang="en-US" sz="1600" b="0" i="0" u="none" strike="noStrike" dirty="0">
                          <a:solidFill>
                            <a:srgbClr val="000000"/>
                          </a:solidFill>
                          <a:effectLst/>
                          <a:latin typeface="Arial"/>
                        </a:rPr>
                        <a:t>Avoidance of Antibiotic Treatment in Adults with Acute Bronchitis</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58</a:t>
                      </a:r>
                    </a:p>
                  </a:txBody>
                  <a:tcPr marL="9525" marR="9525" marT="9525" marB="0" anchor="ctr"/>
                </a:tc>
              </a:tr>
              <a:tr h="370840">
                <a:tc>
                  <a:txBody>
                    <a:bodyPr/>
                    <a:lstStyle/>
                    <a:p>
                      <a:pPr algn="ctr" fontAlgn="t"/>
                      <a:r>
                        <a:rPr lang="en-US" sz="1600" b="0" i="0" u="none" strike="noStrike" dirty="0" smtClean="0">
                          <a:solidFill>
                            <a:srgbClr val="000000"/>
                          </a:solidFill>
                          <a:effectLst/>
                          <a:latin typeface="Calibri"/>
                        </a:rPr>
                        <a:t>6</a:t>
                      </a:r>
                      <a:endParaRPr lang="en-US" sz="1600" b="0" i="0" u="none" strike="noStrike" dirty="0">
                        <a:solidFill>
                          <a:srgbClr val="000000"/>
                        </a:solidFill>
                        <a:effectLst/>
                        <a:latin typeface="Calibri"/>
                      </a:endParaRPr>
                    </a:p>
                  </a:txBody>
                  <a:tcPr marL="0" marR="0" marT="0" marB="0" anchor="ctr"/>
                </a:tc>
                <a:tc>
                  <a:txBody>
                    <a:bodyPr/>
                    <a:lstStyle/>
                    <a:p>
                      <a:pPr algn="l" fontAlgn="t"/>
                      <a:r>
                        <a:rPr lang="en-US" sz="1600" b="0" i="0" u="none" strike="noStrike" dirty="0">
                          <a:solidFill>
                            <a:srgbClr val="000000"/>
                          </a:solidFill>
                          <a:effectLst/>
                          <a:latin typeface="Arial"/>
                        </a:rPr>
                        <a:t>Breast Cancer Screening</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31 (no longer endorsed)</a:t>
                      </a:r>
                    </a:p>
                  </a:txBody>
                  <a:tcPr marL="9525" marR="9525" marT="9525" marB="0" anchor="ctr"/>
                </a:tc>
              </a:tr>
              <a:tr h="370840">
                <a:tc>
                  <a:txBody>
                    <a:bodyPr/>
                    <a:lstStyle/>
                    <a:p>
                      <a:pPr algn="ctr" fontAlgn="t"/>
                      <a:r>
                        <a:rPr lang="en-US" sz="1600" b="0" i="0" u="none" strike="noStrike" dirty="0" smtClean="0">
                          <a:solidFill>
                            <a:srgbClr val="000000"/>
                          </a:solidFill>
                          <a:effectLst/>
                          <a:latin typeface="Calibri"/>
                        </a:rPr>
                        <a:t>6</a:t>
                      </a:r>
                      <a:endParaRPr lang="en-US" sz="1600" b="0" i="0" u="none" strike="noStrike" dirty="0">
                        <a:solidFill>
                          <a:srgbClr val="000000"/>
                        </a:solidFill>
                        <a:effectLst/>
                        <a:latin typeface="Calibri"/>
                      </a:endParaRPr>
                    </a:p>
                  </a:txBody>
                  <a:tcPr marL="0" marR="0" marT="0" marB="0" anchor="ctr"/>
                </a:tc>
                <a:tc>
                  <a:txBody>
                    <a:bodyPr/>
                    <a:lstStyle/>
                    <a:p>
                      <a:pPr algn="l" fontAlgn="t"/>
                      <a:r>
                        <a:rPr lang="en-US" sz="1600" b="0" i="0" u="none" strike="noStrike" dirty="0">
                          <a:solidFill>
                            <a:srgbClr val="000000"/>
                          </a:solidFill>
                          <a:effectLst/>
                          <a:latin typeface="Arial"/>
                        </a:rPr>
                        <a:t>CDC:  Blood Pressure Control (&lt;140/90 mm Hg)</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61</a:t>
                      </a:r>
                    </a:p>
                  </a:txBody>
                  <a:tcPr marL="9525" marR="9525" marT="9525" marB="0" anchor="ctr"/>
                </a:tc>
              </a:tr>
              <a:tr h="370840">
                <a:tc>
                  <a:txBody>
                    <a:bodyPr/>
                    <a:lstStyle/>
                    <a:p>
                      <a:pPr algn="ctr" fontAlgn="t"/>
                      <a:r>
                        <a:rPr lang="en-US" sz="1600" b="0" i="0" u="none" strike="noStrike" dirty="0" smtClean="0">
                          <a:solidFill>
                            <a:srgbClr val="000000"/>
                          </a:solidFill>
                          <a:effectLst/>
                          <a:latin typeface="Calibri"/>
                        </a:rPr>
                        <a:t>6</a:t>
                      </a:r>
                      <a:endParaRPr lang="en-US" sz="1600" b="0" i="0" u="none" strike="noStrike" dirty="0">
                        <a:solidFill>
                          <a:srgbClr val="000000"/>
                        </a:solidFill>
                        <a:effectLst/>
                        <a:latin typeface="Calibri"/>
                      </a:endParaRPr>
                    </a:p>
                  </a:txBody>
                  <a:tcPr marL="0" marR="0" marT="0" marB="0" anchor="ctr"/>
                </a:tc>
                <a:tc>
                  <a:txBody>
                    <a:bodyPr/>
                    <a:lstStyle/>
                    <a:p>
                      <a:pPr algn="l" fontAlgn="t"/>
                      <a:r>
                        <a:rPr lang="es-ES" sz="1600" b="0" i="0" u="none" strike="noStrike" dirty="0">
                          <a:solidFill>
                            <a:srgbClr val="000000"/>
                          </a:solidFill>
                          <a:effectLst/>
                          <a:latin typeface="Arial"/>
                        </a:rPr>
                        <a:t>CDC: Hemoglobin A1c (HbA1c) Control (&lt;8.0%)</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575</a:t>
                      </a:r>
                    </a:p>
                  </a:txBody>
                  <a:tcPr marL="9525" marR="9525" marT="9525" marB="0" anchor="ctr"/>
                </a:tc>
              </a:tr>
              <a:tr h="370840">
                <a:tc>
                  <a:txBody>
                    <a:bodyPr/>
                    <a:lstStyle/>
                    <a:p>
                      <a:pPr algn="ctr" fontAlgn="t"/>
                      <a:r>
                        <a:rPr lang="en-US" sz="1600" b="0" i="0" u="none" strike="noStrike" dirty="0" smtClean="0">
                          <a:solidFill>
                            <a:srgbClr val="000000"/>
                          </a:solidFill>
                          <a:effectLst/>
                          <a:latin typeface="Calibri"/>
                        </a:rPr>
                        <a:t>6</a:t>
                      </a:r>
                      <a:endParaRPr lang="en-US" sz="1600" b="0" i="0" u="none" strike="noStrike" dirty="0">
                        <a:solidFill>
                          <a:srgbClr val="000000"/>
                        </a:solidFill>
                        <a:effectLst/>
                        <a:latin typeface="Calibri"/>
                      </a:endParaRPr>
                    </a:p>
                  </a:txBody>
                  <a:tcPr marL="0" marR="0" marT="0" marB="0" anchor="ctr"/>
                </a:tc>
                <a:tc>
                  <a:txBody>
                    <a:bodyPr/>
                    <a:lstStyle/>
                    <a:p>
                      <a:pPr algn="l" fontAlgn="t"/>
                      <a:r>
                        <a:rPr lang="en-US" sz="1600" b="0" i="0" u="none" strike="noStrike" dirty="0">
                          <a:solidFill>
                            <a:srgbClr val="000000"/>
                          </a:solidFill>
                          <a:effectLst/>
                          <a:latin typeface="Arial"/>
                        </a:rPr>
                        <a:t>CDC: Hemoglobin-A1c Testing</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57</a:t>
                      </a:r>
                    </a:p>
                  </a:txBody>
                  <a:tcPr marL="9525" marR="9525" marT="9525" marB="0" anchor="ctr"/>
                </a:tc>
              </a:tr>
              <a:tr h="370840">
                <a:tc>
                  <a:txBody>
                    <a:bodyPr/>
                    <a:lstStyle/>
                    <a:p>
                      <a:pPr algn="ctr" fontAlgn="t"/>
                      <a:r>
                        <a:rPr lang="en-US" sz="1600" b="0" i="0" u="none" strike="noStrike" dirty="0" smtClean="0">
                          <a:solidFill>
                            <a:srgbClr val="000000"/>
                          </a:solidFill>
                          <a:effectLst/>
                          <a:latin typeface="Calibri"/>
                        </a:rPr>
                        <a:t>6</a:t>
                      </a:r>
                      <a:endParaRPr lang="en-US" sz="1600" b="0" i="0" u="none" strike="noStrike" dirty="0">
                        <a:solidFill>
                          <a:srgbClr val="000000"/>
                        </a:solidFill>
                        <a:effectLst/>
                        <a:latin typeface="Calibri"/>
                      </a:endParaRPr>
                    </a:p>
                  </a:txBody>
                  <a:tcPr marL="0" marR="0" marT="0" marB="0" anchor="ctr"/>
                </a:tc>
                <a:tc>
                  <a:txBody>
                    <a:bodyPr/>
                    <a:lstStyle/>
                    <a:p>
                      <a:pPr algn="l" fontAlgn="t"/>
                      <a:r>
                        <a:rPr lang="en-US" sz="1600" b="0" i="0" u="none" strike="noStrike" dirty="0">
                          <a:solidFill>
                            <a:srgbClr val="000000"/>
                          </a:solidFill>
                          <a:effectLst/>
                          <a:latin typeface="Arial"/>
                        </a:rPr>
                        <a:t>CDC: LDL-C Control &lt;100 mg/dL</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64</a:t>
                      </a:r>
                    </a:p>
                  </a:txBody>
                  <a:tcPr marL="9525" marR="9525" marT="9525"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164</a:t>
            </a:fld>
            <a:endParaRPr lang="en-US" dirty="0"/>
          </a:p>
        </p:txBody>
      </p:sp>
    </p:spTree>
    <p:extLst>
      <p:ext uri="{BB962C8B-B14F-4D97-AF65-F5344CB8AC3E}">
        <p14:creationId xmlns:p14="http://schemas.microsoft.com/office/powerpoint/2010/main" val="2280166684"/>
      </p:ext>
    </p:extLst>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frequently used CA measures (cont’d</a:t>
            </a:r>
            <a:r>
              <a:rPr lang="en-US" dirty="0"/>
              <a:t>)</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0641461"/>
              </p:ext>
            </p:extLst>
          </p:nvPr>
        </p:nvGraphicFramePr>
        <p:xfrm>
          <a:off x="304800" y="1066800"/>
          <a:ext cx="8534400" cy="3714750"/>
        </p:xfrm>
        <a:graphic>
          <a:graphicData uri="http://schemas.openxmlformats.org/drawingml/2006/table">
            <a:tbl>
              <a:tblPr firstRow="1" bandRow="1">
                <a:tableStyleId>{5C22544A-7EE6-4342-B048-85BDC9FD1C3A}</a:tableStyleId>
              </a:tblPr>
              <a:tblGrid>
                <a:gridCol w="1229532"/>
                <a:gridCol w="4876978"/>
                <a:gridCol w="1397876"/>
                <a:gridCol w="1030014"/>
              </a:tblGrid>
              <a:tr h="533400">
                <a:tc>
                  <a:txBody>
                    <a:bodyPr/>
                    <a:lstStyle/>
                    <a:p>
                      <a:r>
                        <a:rPr lang="en-US" sz="1400" dirty="0" smtClean="0">
                          <a:solidFill>
                            <a:schemeClr val="tx1"/>
                          </a:solidFill>
                        </a:rPr>
                        <a:t>#</a:t>
                      </a:r>
                      <a:r>
                        <a:rPr lang="en-US" sz="1400" baseline="0" dirty="0" smtClean="0">
                          <a:solidFill>
                            <a:schemeClr val="tx1"/>
                          </a:solidFill>
                        </a:rPr>
                        <a:t> p</a:t>
                      </a:r>
                      <a:r>
                        <a:rPr lang="en-US" sz="1400" dirty="0" smtClean="0">
                          <a:solidFill>
                            <a:schemeClr val="tx1"/>
                          </a:solidFill>
                        </a:rPr>
                        <a:t>rograms modifying the measure</a:t>
                      </a:r>
                      <a:endParaRPr lang="en-US" sz="1400" dirty="0">
                        <a:solidFill>
                          <a:schemeClr val="tx1"/>
                        </a:solidFill>
                      </a:endParaRPr>
                    </a:p>
                  </a:txBody>
                  <a:tcPr/>
                </a:tc>
                <a:tc>
                  <a:txBody>
                    <a:bodyPr/>
                    <a:lstStyle/>
                    <a:p>
                      <a:r>
                        <a:rPr lang="en-US" sz="1400" dirty="0" smtClean="0">
                          <a:solidFill>
                            <a:schemeClr val="tx1"/>
                          </a:solidFill>
                        </a:rPr>
                        <a:t>Measure</a:t>
                      </a:r>
                      <a:r>
                        <a:rPr lang="en-US" sz="1400" baseline="0" dirty="0" smtClean="0">
                          <a:solidFill>
                            <a:schemeClr val="tx1"/>
                          </a:solidFill>
                        </a:rPr>
                        <a:t> Name</a:t>
                      </a:r>
                      <a:endParaRPr lang="en-US" sz="1400" dirty="0">
                        <a:solidFill>
                          <a:schemeClr val="tx1"/>
                        </a:solidFill>
                      </a:endParaRPr>
                    </a:p>
                  </a:txBody>
                  <a:tcPr/>
                </a:tc>
                <a:tc>
                  <a:txBody>
                    <a:bodyPr/>
                    <a:lstStyle/>
                    <a:p>
                      <a:r>
                        <a:rPr lang="en-US" sz="1400" dirty="0" smtClean="0">
                          <a:solidFill>
                            <a:schemeClr val="tx1"/>
                          </a:solidFill>
                        </a:rPr>
                        <a:t>Steward</a:t>
                      </a:r>
                      <a:endParaRPr lang="en-US" sz="1400" dirty="0">
                        <a:solidFill>
                          <a:schemeClr val="tx1"/>
                        </a:solidFill>
                      </a:endParaRPr>
                    </a:p>
                  </a:txBody>
                  <a:tcPr/>
                </a:tc>
                <a:tc>
                  <a:txBody>
                    <a:bodyPr/>
                    <a:lstStyle/>
                    <a:p>
                      <a:r>
                        <a:rPr lang="en-US" sz="1400" dirty="0" smtClean="0">
                          <a:solidFill>
                            <a:schemeClr val="tx1"/>
                          </a:solidFill>
                        </a:rPr>
                        <a:t>NQF #</a:t>
                      </a:r>
                      <a:endParaRPr lang="en-US" sz="1400" dirty="0">
                        <a:solidFill>
                          <a:schemeClr val="tx1"/>
                        </a:solidFill>
                      </a:endParaRPr>
                    </a:p>
                  </a:txBody>
                  <a:tcPr/>
                </a:tc>
              </a:tr>
              <a:tr h="370840">
                <a:tc>
                  <a:txBody>
                    <a:bodyPr/>
                    <a:lstStyle/>
                    <a:p>
                      <a:pPr algn="ctr" fontAlgn="t"/>
                      <a:r>
                        <a:rPr lang="en-US" sz="1600" b="0" i="0" u="none" strike="noStrike" dirty="0" smtClean="0">
                          <a:solidFill>
                            <a:srgbClr val="000000"/>
                          </a:solidFill>
                          <a:effectLst/>
                          <a:latin typeface="Calibri"/>
                        </a:rPr>
                        <a:t>6</a:t>
                      </a:r>
                      <a:endParaRPr lang="en-US" sz="1600" b="0" i="0" u="none" strike="noStrike" dirty="0">
                        <a:solidFill>
                          <a:srgbClr val="000000"/>
                        </a:solidFill>
                        <a:effectLst/>
                        <a:latin typeface="Calibri"/>
                      </a:endParaRPr>
                    </a:p>
                  </a:txBody>
                  <a:tcPr marL="0" marR="0" marT="0" marB="0" anchor="ctr"/>
                </a:tc>
                <a:tc>
                  <a:txBody>
                    <a:bodyPr/>
                    <a:lstStyle/>
                    <a:p>
                      <a:pPr algn="l" fontAlgn="t"/>
                      <a:r>
                        <a:rPr lang="en-US" sz="1600" b="0" i="0" u="none" strike="noStrike" dirty="0">
                          <a:solidFill>
                            <a:srgbClr val="000000"/>
                          </a:solidFill>
                          <a:effectLst/>
                          <a:latin typeface="Arial"/>
                        </a:rPr>
                        <a:t>CDC: LDL-C Screening</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63</a:t>
                      </a:r>
                    </a:p>
                  </a:txBody>
                  <a:tcPr marL="9525" marR="9525" marT="9525" marB="0" anchor="ctr"/>
                </a:tc>
              </a:tr>
              <a:tr h="370840">
                <a:tc>
                  <a:txBody>
                    <a:bodyPr/>
                    <a:lstStyle/>
                    <a:p>
                      <a:pPr algn="ctr" fontAlgn="t"/>
                      <a:r>
                        <a:rPr lang="en-US" sz="1600" b="0" i="0" u="none" strike="noStrike" dirty="0" smtClean="0">
                          <a:solidFill>
                            <a:srgbClr val="000000"/>
                          </a:solidFill>
                          <a:effectLst/>
                          <a:latin typeface="Calibri"/>
                        </a:rPr>
                        <a:t>6</a:t>
                      </a:r>
                      <a:endParaRPr lang="en-US" sz="1600" b="0" i="0" u="none" strike="noStrike" dirty="0">
                        <a:solidFill>
                          <a:srgbClr val="000000"/>
                        </a:solidFill>
                        <a:effectLst/>
                        <a:latin typeface="Calibri"/>
                      </a:endParaRPr>
                    </a:p>
                  </a:txBody>
                  <a:tcPr marL="0" marR="0" marT="0" marB="0" anchor="ctr"/>
                </a:tc>
                <a:tc>
                  <a:txBody>
                    <a:bodyPr/>
                    <a:lstStyle/>
                    <a:p>
                      <a:pPr algn="l" fontAlgn="t"/>
                      <a:r>
                        <a:rPr lang="en-US" sz="1600" b="0" i="0" u="none" strike="noStrike" dirty="0">
                          <a:solidFill>
                            <a:srgbClr val="000000"/>
                          </a:solidFill>
                          <a:effectLst/>
                          <a:latin typeface="Arial"/>
                        </a:rPr>
                        <a:t>CDC: Medical Attention for Nephropathy</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62</a:t>
                      </a:r>
                    </a:p>
                  </a:txBody>
                  <a:tcPr marL="9525" marR="9525" marT="9525" marB="0" anchor="ctr"/>
                </a:tc>
              </a:tr>
              <a:tr h="370840">
                <a:tc>
                  <a:txBody>
                    <a:bodyPr/>
                    <a:lstStyle/>
                    <a:p>
                      <a:pPr algn="ctr" fontAlgn="t"/>
                      <a:r>
                        <a:rPr lang="en-US" sz="1600" b="0" i="0" u="none" strike="noStrike" dirty="0" smtClean="0">
                          <a:solidFill>
                            <a:srgbClr val="000000"/>
                          </a:solidFill>
                          <a:effectLst/>
                          <a:latin typeface="Calibri"/>
                        </a:rPr>
                        <a:t>6</a:t>
                      </a:r>
                      <a:endParaRPr lang="en-US" sz="1600" b="0" i="0" u="none" strike="noStrike" dirty="0">
                        <a:solidFill>
                          <a:srgbClr val="000000"/>
                        </a:solidFill>
                        <a:effectLst/>
                        <a:latin typeface="Calibri"/>
                      </a:endParaRPr>
                    </a:p>
                  </a:txBody>
                  <a:tcPr marL="0" marR="0" marT="0" marB="0" anchor="ctr"/>
                </a:tc>
                <a:tc>
                  <a:txBody>
                    <a:bodyPr/>
                    <a:lstStyle/>
                    <a:p>
                      <a:pPr algn="l" fontAlgn="t"/>
                      <a:r>
                        <a:rPr lang="en-US" sz="1600" b="0" i="0" u="none" strike="noStrike" dirty="0">
                          <a:solidFill>
                            <a:srgbClr val="000000"/>
                          </a:solidFill>
                          <a:effectLst/>
                          <a:latin typeface="Arial"/>
                        </a:rPr>
                        <a:t>Cervical Cancer Screening</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32</a:t>
                      </a:r>
                    </a:p>
                  </a:txBody>
                  <a:tcPr marL="9525" marR="9525" marT="9525" marB="0" anchor="ctr"/>
                </a:tc>
              </a:tr>
              <a:tr h="370840">
                <a:tc>
                  <a:txBody>
                    <a:bodyPr/>
                    <a:lstStyle/>
                    <a:p>
                      <a:pPr algn="ctr" fontAlgn="t"/>
                      <a:r>
                        <a:rPr lang="en-US" sz="1600" b="0" i="0" u="none" strike="noStrike" dirty="0" smtClean="0">
                          <a:solidFill>
                            <a:srgbClr val="000000"/>
                          </a:solidFill>
                          <a:effectLst/>
                          <a:latin typeface="Calibri"/>
                        </a:rPr>
                        <a:t>6</a:t>
                      </a:r>
                      <a:endParaRPr lang="en-US" sz="1600" b="0" i="0" u="none" strike="noStrike" dirty="0">
                        <a:solidFill>
                          <a:srgbClr val="000000"/>
                        </a:solidFill>
                        <a:effectLst/>
                        <a:latin typeface="Calibri"/>
                      </a:endParaRPr>
                    </a:p>
                  </a:txBody>
                  <a:tcPr marL="0" marR="0" marT="0" marB="0" anchor="ctr"/>
                </a:tc>
                <a:tc>
                  <a:txBody>
                    <a:bodyPr/>
                    <a:lstStyle/>
                    <a:p>
                      <a:pPr algn="l" fontAlgn="b"/>
                      <a:r>
                        <a:rPr lang="en-US" sz="1600" b="0" i="0" u="none" strike="noStrike" dirty="0">
                          <a:solidFill>
                            <a:srgbClr val="000000"/>
                          </a:solidFill>
                          <a:effectLst/>
                          <a:latin typeface="Calibri"/>
                        </a:rPr>
                        <a:t>Cholesterol Management for Patients with Cardiovascular Conditions</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NA</a:t>
                      </a:r>
                    </a:p>
                  </a:txBody>
                  <a:tcPr marL="9525" marR="9525" marT="9525" marB="0" anchor="ctr"/>
                </a:tc>
              </a:tr>
              <a:tr h="370840">
                <a:tc>
                  <a:txBody>
                    <a:bodyPr/>
                    <a:lstStyle/>
                    <a:p>
                      <a:pPr algn="ctr" fontAlgn="t"/>
                      <a:r>
                        <a:rPr lang="en-US" sz="1600" b="0" i="0" u="none" strike="noStrike" dirty="0" smtClean="0">
                          <a:solidFill>
                            <a:srgbClr val="000000"/>
                          </a:solidFill>
                          <a:effectLst/>
                          <a:latin typeface="Calibri"/>
                        </a:rPr>
                        <a:t>6</a:t>
                      </a:r>
                      <a:endParaRPr lang="en-US" sz="1600" b="0" i="0" u="none" strike="noStrike" dirty="0">
                        <a:solidFill>
                          <a:srgbClr val="000000"/>
                        </a:solidFill>
                        <a:effectLst/>
                        <a:latin typeface="Calibri"/>
                      </a:endParaRPr>
                    </a:p>
                  </a:txBody>
                  <a:tcPr marL="0" marR="0" marT="0" marB="0" anchor="ctr"/>
                </a:tc>
                <a:tc>
                  <a:txBody>
                    <a:bodyPr/>
                    <a:lstStyle/>
                    <a:p>
                      <a:pPr algn="l" fontAlgn="t"/>
                      <a:r>
                        <a:rPr lang="en-US" sz="1600" b="0" i="0" u="none" strike="noStrike" dirty="0">
                          <a:solidFill>
                            <a:srgbClr val="000000"/>
                          </a:solidFill>
                          <a:effectLst/>
                          <a:latin typeface="Arial"/>
                        </a:rPr>
                        <a:t>Controlling High Blood Pressure</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18</a:t>
                      </a:r>
                    </a:p>
                  </a:txBody>
                  <a:tcPr marL="9525" marR="9525" marT="9525" marB="0" anchor="ctr"/>
                </a:tc>
              </a:tr>
              <a:tr h="370840">
                <a:tc>
                  <a:txBody>
                    <a:bodyPr/>
                    <a:lstStyle/>
                    <a:p>
                      <a:pPr algn="ctr" fontAlgn="t"/>
                      <a:r>
                        <a:rPr lang="en-US" sz="1600" b="0" i="0" u="none" strike="noStrike" dirty="0" smtClean="0">
                          <a:solidFill>
                            <a:srgbClr val="000000"/>
                          </a:solidFill>
                          <a:effectLst/>
                          <a:latin typeface="Calibri"/>
                        </a:rPr>
                        <a:t>6</a:t>
                      </a:r>
                      <a:endParaRPr lang="en-US" sz="1600" b="0" i="0" u="none" strike="noStrike" dirty="0">
                        <a:solidFill>
                          <a:srgbClr val="000000"/>
                        </a:solidFill>
                        <a:effectLst/>
                        <a:latin typeface="Calibri"/>
                      </a:endParaRPr>
                    </a:p>
                  </a:txBody>
                  <a:tcPr marL="0" marR="0" marT="0" marB="0" anchor="ctr"/>
                </a:tc>
                <a:tc>
                  <a:txBody>
                    <a:bodyPr/>
                    <a:lstStyle/>
                    <a:p>
                      <a:pPr algn="l" fontAlgn="t"/>
                      <a:r>
                        <a:rPr lang="en-US" sz="1600" b="0" i="0" u="none" strike="noStrike" dirty="0">
                          <a:solidFill>
                            <a:srgbClr val="000000"/>
                          </a:solidFill>
                          <a:effectLst/>
                          <a:latin typeface="Arial"/>
                        </a:rPr>
                        <a:t>Use of Imaging Studies for Low Back Pain</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52</a:t>
                      </a:r>
                    </a:p>
                  </a:txBody>
                  <a:tcPr marL="9525" marR="9525" marT="9525"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165</a:t>
            </a:fld>
            <a:endParaRPr lang="en-US" dirty="0"/>
          </a:p>
        </p:txBody>
      </p:sp>
    </p:spTree>
    <p:extLst>
      <p:ext uri="{BB962C8B-B14F-4D97-AF65-F5344CB8AC3E}">
        <p14:creationId xmlns:p14="http://schemas.microsoft.com/office/powerpoint/2010/main" val="3048995575"/>
      </p:ext>
    </p:extLst>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Massachusetts measures</a:t>
            </a:r>
            <a:endParaRPr lang="en-US" dirty="0"/>
          </a:p>
        </p:txBody>
      </p:sp>
      <p:sp>
        <p:nvSpPr>
          <p:cNvPr id="3" name="Content Placeholder 2"/>
          <p:cNvSpPr>
            <a:spLocks noGrp="1"/>
          </p:cNvSpPr>
          <p:nvPr>
            <p:ph idx="1"/>
          </p:nvPr>
        </p:nvSpPr>
        <p:spPr/>
        <p:txBody>
          <a:bodyPr/>
          <a:lstStyle/>
          <a:p>
            <a:r>
              <a:rPr lang="en-US" dirty="0" smtClean="0"/>
              <a:t>334 measures across 8 measure sets</a:t>
            </a:r>
          </a:p>
          <a:p>
            <a:pPr lvl="1"/>
            <a:r>
              <a:rPr lang="en-US" dirty="0" smtClean="0"/>
              <a:t>Average of 42 measures per set (range: 8-99)</a:t>
            </a:r>
          </a:p>
          <a:p>
            <a:endParaRPr lang="en-US" dirty="0" smtClean="0"/>
          </a:p>
          <a:p>
            <a:r>
              <a:rPr lang="en-US" dirty="0" smtClean="0"/>
              <a:t>214 distinct measures</a:t>
            </a:r>
          </a:p>
          <a:p>
            <a:endParaRPr lang="en-US" dirty="0"/>
          </a:p>
          <a:p>
            <a:r>
              <a:rPr lang="en-US" dirty="0" smtClean="0"/>
              <a:t>6 of the 8 MA sets modified at least one of their measures</a:t>
            </a:r>
          </a:p>
        </p:txBody>
      </p:sp>
      <p:sp>
        <p:nvSpPr>
          <p:cNvPr id="4" name="Slide Number Placeholder 3"/>
          <p:cNvSpPr>
            <a:spLocks noGrp="1"/>
          </p:cNvSpPr>
          <p:nvPr>
            <p:ph type="sldNum" sz="quarter" idx="10"/>
          </p:nvPr>
        </p:nvSpPr>
        <p:spPr/>
        <p:txBody>
          <a:bodyPr/>
          <a:lstStyle/>
          <a:p>
            <a:fld id="{6CDFDD91-9DC5-443A-B5D4-A4D827708E68}" type="slidenum">
              <a:rPr lang="en-US" smtClean="0"/>
              <a:pPr/>
              <a:t>166</a:t>
            </a:fld>
            <a:endParaRPr lang="en-US" dirty="0"/>
          </a:p>
        </p:txBody>
      </p:sp>
    </p:spTree>
    <p:extLst>
      <p:ext uri="{BB962C8B-B14F-4D97-AF65-F5344CB8AC3E}">
        <p14:creationId xmlns:p14="http://schemas.microsoft.com/office/powerpoint/2010/main" val="2546284812"/>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Massachusetts: Less alignment than CA</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167</a:t>
            </a:fld>
            <a:endParaRPr lang="en-US" dirty="0"/>
          </a:p>
        </p:txBody>
      </p:sp>
      <p:graphicFrame>
        <p:nvGraphicFramePr>
          <p:cNvPr id="9" name="Chart 8"/>
          <p:cNvGraphicFramePr/>
          <p:nvPr>
            <p:extLst>
              <p:ext uri="{D42A27DB-BD31-4B8C-83A1-F6EECF244321}">
                <p14:modId xmlns:p14="http://schemas.microsoft.com/office/powerpoint/2010/main" val="3046831961"/>
              </p:ext>
            </p:extLst>
          </p:nvPr>
        </p:nvGraphicFramePr>
        <p:xfrm>
          <a:off x="152400" y="1066800"/>
          <a:ext cx="8991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2133600" y="5181600"/>
            <a:ext cx="4851399" cy="923330"/>
          </a:xfrm>
          <a:prstGeom prst="rect">
            <a:avLst/>
          </a:prstGeom>
          <a:noFill/>
        </p:spPr>
        <p:txBody>
          <a:bodyPr wrap="square" rtlCol="0">
            <a:spAutoFit/>
          </a:bodyPr>
          <a:lstStyle/>
          <a:p>
            <a:pPr algn="ctr"/>
            <a:r>
              <a:rPr lang="en-US" dirty="0" smtClean="0"/>
              <a:t>Number of distinct </a:t>
            </a:r>
            <a:r>
              <a:rPr lang="en-US" dirty="0"/>
              <a:t>M</a:t>
            </a:r>
            <a:r>
              <a:rPr lang="en-US" dirty="0" smtClean="0"/>
              <a:t>A measures shared by multiple measure sets</a:t>
            </a:r>
          </a:p>
          <a:p>
            <a:pPr algn="ctr"/>
            <a:r>
              <a:rPr lang="en-US" i="1" dirty="0" smtClean="0"/>
              <a:t>n = 214</a:t>
            </a:r>
            <a:endParaRPr lang="en-US" i="1" dirty="0"/>
          </a:p>
        </p:txBody>
      </p:sp>
      <p:cxnSp>
        <p:nvCxnSpPr>
          <p:cNvPr id="18" name="Straight Connector 17"/>
          <p:cNvCxnSpPr/>
          <p:nvPr/>
        </p:nvCxnSpPr>
        <p:spPr bwMode="auto">
          <a:xfrm flipH="1">
            <a:off x="2590800"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1331716372"/>
      </p:ext>
    </p:extLst>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1143000"/>
          </a:xfrm>
        </p:spPr>
        <p:txBody>
          <a:bodyPr/>
          <a:lstStyle/>
          <a:p>
            <a:r>
              <a:rPr lang="en-US" dirty="0" smtClean="0"/>
              <a:t>Massachusetts: Most measures are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76106833"/>
              </p:ext>
            </p:extLst>
          </p:nvPr>
        </p:nvGraphicFramePr>
        <p:xfrm>
          <a:off x="152400" y="991063"/>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168</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MA measures that are NQF- endorsed</a:t>
            </a:r>
          </a:p>
          <a:p>
            <a:pPr algn="ctr"/>
            <a:r>
              <a:rPr lang="en-US" i="1" dirty="0" smtClean="0"/>
              <a:t>n = 334</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4056703929"/>
      </p:ext>
    </p:extLst>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1143000"/>
          </a:xfrm>
        </p:spPr>
        <p:txBody>
          <a:bodyPr/>
          <a:lstStyle/>
          <a:p>
            <a:r>
              <a:rPr lang="en-US" dirty="0" smtClean="0"/>
              <a:t>Massachusetts: </a:t>
            </a:r>
            <a:r>
              <a:rPr lang="en-US" dirty="0"/>
              <a:t>M</a:t>
            </a:r>
            <a:r>
              <a:rPr lang="en-US" dirty="0" smtClean="0"/>
              <a:t>ost of the distinct measures are NQF-endorsed too</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29709229"/>
              </p:ext>
            </p:extLst>
          </p:nvPr>
        </p:nvGraphicFramePr>
        <p:xfrm>
          <a:off x="139699" y="762000"/>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169</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distinct provider measures that are NQF-endorsed</a:t>
            </a:r>
          </a:p>
          <a:p>
            <a:pPr algn="ctr"/>
            <a:r>
              <a:rPr lang="en-US" i="1" dirty="0" smtClean="0"/>
              <a:t>n = 214</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39219826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534400" cy="1143000"/>
          </a:xfrm>
        </p:spPr>
        <p:txBody>
          <a:bodyPr/>
          <a:lstStyle/>
          <a:p>
            <a:r>
              <a:rPr lang="en-US" dirty="0" smtClean="0"/>
              <a:t>Measure sets ranged significantly in size</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17</a:t>
            </a:fld>
            <a:endParaRPr lang="en-US" dirty="0"/>
          </a:p>
        </p:txBody>
      </p:sp>
      <p:sp>
        <p:nvSpPr>
          <p:cNvPr id="5" name="Rectangle 4"/>
          <p:cNvSpPr/>
          <p:nvPr/>
        </p:nvSpPr>
        <p:spPr>
          <a:xfrm>
            <a:off x="457200" y="4953000"/>
            <a:ext cx="8229600" cy="646331"/>
          </a:xfrm>
          <a:prstGeom prst="rect">
            <a:avLst/>
          </a:prstGeom>
        </p:spPr>
        <p:txBody>
          <a:bodyPr wrap="square">
            <a:spAutoFit/>
          </a:bodyPr>
          <a:lstStyle/>
          <a:p>
            <a:pPr marL="463550" lvl="1" indent="-63500"/>
            <a:r>
              <a:rPr lang="en-US" b="1" dirty="0"/>
              <a:t>Note: </a:t>
            </a:r>
            <a:r>
              <a:rPr lang="en-US" dirty="0"/>
              <a:t>This is counting the measures as NQF counts them (or if the measure was not </a:t>
            </a:r>
            <a:r>
              <a:rPr lang="en-US" dirty="0" smtClean="0"/>
              <a:t>NQF-endorsed</a:t>
            </a:r>
            <a:r>
              <a:rPr lang="en-US" dirty="0"/>
              <a:t>, as the </a:t>
            </a:r>
            <a:r>
              <a:rPr lang="en-US" dirty="0" smtClean="0"/>
              <a:t>program counted </a:t>
            </a:r>
            <a:r>
              <a:rPr lang="en-US" dirty="0"/>
              <a:t>them</a:t>
            </a:r>
            <a:r>
              <a:rPr lang="en-US" dirty="0" smtClean="0"/>
              <a:t>).</a:t>
            </a:r>
            <a:endParaRPr lang="en-US" dirty="0"/>
          </a:p>
        </p:txBody>
      </p:sp>
      <p:grpSp>
        <p:nvGrpSpPr>
          <p:cNvPr id="19" name="Group 18"/>
          <p:cNvGrpSpPr/>
          <p:nvPr/>
        </p:nvGrpSpPr>
        <p:grpSpPr>
          <a:xfrm>
            <a:off x="3073400" y="1600200"/>
            <a:ext cx="2971800" cy="2438400"/>
            <a:chOff x="3378200" y="1320800"/>
            <a:chExt cx="2971800" cy="2438400"/>
          </a:xfrm>
        </p:grpSpPr>
        <p:sp>
          <p:nvSpPr>
            <p:cNvPr id="18" name="Rectangle 17"/>
            <p:cNvSpPr/>
            <p:nvPr/>
          </p:nvSpPr>
          <p:spPr bwMode="auto">
            <a:xfrm>
              <a:off x="3378200" y="1320800"/>
              <a:ext cx="2971800" cy="2438400"/>
            </a:xfrm>
            <a:prstGeom prst="rect">
              <a:avLst/>
            </a:prstGeom>
            <a:solidFill>
              <a:schemeClr val="bg1"/>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cxnSp>
          <p:nvCxnSpPr>
            <p:cNvPr id="9" name="Straight Arrow Connector 8"/>
            <p:cNvCxnSpPr/>
            <p:nvPr/>
          </p:nvCxnSpPr>
          <p:spPr bwMode="auto">
            <a:xfrm>
              <a:off x="4559300" y="1676400"/>
              <a:ext cx="0" cy="1600200"/>
            </a:xfrm>
            <a:prstGeom prst="straightConnector1">
              <a:avLst/>
            </a:prstGeom>
            <a:solidFill>
              <a:schemeClr val="accent1"/>
            </a:solidFill>
            <a:ln w="9525" cap="flat" cmpd="sng" algn="ctr">
              <a:solidFill>
                <a:schemeClr val="tx1"/>
              </a:solidFill>
              <a:prstDash val="solid"/>
              <a:round/>
              <a:headEnd type="diamond"/>
              <a:tailEnd type="diamond"/>
            </a:ln>
            <a:effectLst/>
          </p:spPr>
        </p:cxnSp>
        <p:sp>
          <p:nvSpPr>
            <p:cNvPr id="11" name="Flowchart: Connector 10"/>
            <p:cNvSpPr/>
            <p:nvPr/>
          </p:nvSpPr>
          <p:spPr bwMode="auto">
            <a:xfrm>
              <a:off x="4521200" y="2819400"/>
              <a:ext cx="76200" cy="76200"/>
            </a:xfrm>
            <a:prstGeom prst="flowChartConnector">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12" name="TextBox 11"/>
            <p:cNvSpPr txBox="1"/>
            <p:nvPr/>
          </p:nvSpPr>
          <p:spPr>
            <a:xfrm>
              <a:off x="4610100" y="1485900"/>
              <a:ext cx="1646605" cy="369332"/>
            </a:xfrm>
            <a:prstGeom prst="rect">
              <a:avLst/>
            </a:prstGeom>
            <a:noFill/>
          </p:spPr>
          <p:txBody>
            <a:bodyPr wrap="none" rtlCol="0">
              <a:spAutoFit/>
            </a:bodyPr>
            <a:lstStyle/>
            <a:p>
              <a:r>
                <a:rPr lang="en-US" i="1" dirty="0" smtClean="0"/>
                <a:t>108 measures</a:t>
              </a:r>
              <a:endParaRPr lang="en-US" i="1" dirty="0"/>
            </a:p>
          </p:txBody>
        </p:sp>
        <p:sp>
          <p:nvSpPr>
            <p:cNvPr id="13" name="TextBox 12"/>
            <p:cNvSpPr txBox="1"/>
            <p:nvPr/>
          </p:nvSpPr>
          <p:spPr>
            <a:xfrm>
              <a:off x="4572000" y="2653268"/>
              <a:ext cx="1518364" cy="369332"/>
            </a:xfrm>
            <a:prstGeom prst="rect">
              <a:avLst/>
            </a:prstGeom>
            <a:noFill/>
          </p:spPr>
          <p:txBody>
            <a:bodyPr wrap="none" rtlCol="0">
              <a:spAutoFit/>
            </a:bodyPr>
            <a:lstStyle/>
            <a:p>
              <a:r>
                <a:rPr lang="en-US" i="1" dirty="0" smtClean="0"/>
                <a:t>29 measures</a:t>
              </a:r>
              <a:endParaRPr lang="en-US" i="1" dirty="0"/>
            </a:p>
          </p:txBody>
        </p:sp>
        <p:sp>
          <p:nvSpPr>
            <p:cNvPr id="14" name="TextBox 13"/>
            <p:cNvSpPr txBox="1"/>
            <p:nvPr/>
          </p:nvSpPr>
          <p:spPr>
            <a:xfrm>
              <a:off x="4559836" y="3059668"/>
              <a:ext cx="1390124" cy="369332"/>
            </a:xfrm>
            <a:prstGeom prst="rect">
              <a:avLst/>
            </a:prstGeom>
            <a:noFill/>
          </p:spPr>
          <p:txBody>
            <a:bodyPr wrap="none" rtlCol="0">
              <a:spAutoFit/>
            </a:bodyPr>
            <a:lstStyle/>
            <a:p>
              <a:r>
                <a:rPr lang="en-US" i="1" dirty="0" smtClean="0"/>
                <a:t>3 measures</a:t>
              </a:r>
              <a:endParaRPr lang="en-US" i="1" dirty="0"/>
            </a:p>
          </p:txBody>
        </p:sp>
        <p:sp>
          <p:nvSpPr>
            <p:cNvPr id="15" name="TextBox 14"/>
            <p:cNvSpPr txBox="1"/>
            <p:nvPr/>
          </p:nvSpPr>
          <p:spPr>
            <a:xfrm>
              <a:off x="3657600" y="1484868"/>
              <a:ext cx="748923" cy="369332"/>
            </a:xfrm>
            <a:prstGeom prst="rect">
              <a:avLst/>
            </a:prstGeom>
            <a:noFill/>
          </p:spPr>
          <p:txBody>
            <a:bodyPr wrap="none" rtlCol="0">
              <a:spAutoFit/>
            </a:bodyPr>
            <a:lstStyle/>
            <a:p>
              <a:r>
                <a:rPr lang="en-US" dirty="0" smtClean="0">
                  <a:solidFill>
                    <a:schemeClr val="bg2"/>
                  </a:solidFill>
                </a:rPr>
                <a:t>[max]</a:t>
              </a:r>
              <a:endParaRPr lang="en-US" dirty="0">
                <a:solidFill>
                  <a:schemeClr val="bg2"/>
                </a:solidFill>
              </a:endParaRPr>
            </a:p>
          </p:txBody>
        </p:sp>
        <p:sp>
          <p:nvSpPr>
            <p:cNvPr id="16" name="TextBox 15"/>
            <p:cNvSpPr txBox="1"/>
            <p:nvPr/>
          </p:nvSpPr>
          <p:spPr>
            <a:xfrm>
              <a:off x="3657600" y="3059668"/>
              <a:ext cx="684803" cy="369332"/>
            </a:xfrm>
            <a:prstGeom prst="rect">
              <a:avLst/>
            </a:prstGeom>
            <a:noFill/>
          </p:spPr>
          <p:txBody>
            <a:bodyPr wrap="none" rtlCol="0">
              <a:spAutoFit/>
            </a:bodyPr>
            <a:lstStyle/>
            <a:p>
              <a:r>
                <a:rPr lang="en-US" dirty="0" smtClean="0">
                  <a:solidFill>
                    <a:schemeClr val="bg2"/>
                  </a:solidFill>
                </a:rPr>
                <a:t>[min]</a:t>
              </a:r>
              <a:endParaRPr lang="en-US" dirty="0">
                <a:solidFill>
                  <a:schemeClr val="bg2"/>
                </a:solidFill>
              </a:endParaRPr>
            </a:p>
          </p:txBody>
        </p:sp>
        <p:sp>
          <p:nvSpPr>
            <p:cNvPr id="17" name="TextBox 16"/>
            <p:cNvSpPr txBox="1"/>
            <p:nvPr/>
          </p:nvSpPr>
          <p:spPr>
            <a:xfrm>
              <a:off x="3657600" y="2653268"/>
              <a:ext cx="684803" cy="369332"/>
            </a:xfrm>
            <a:prstGeom prst="rect">
              <a:avLst/>
            </a:prstGeom>
            <a:noFill/>
          </p:spPr>
          <p:txBody>
            <a:bodyPr wrap="none" rtlCol="0">
              <a:spAutoFit/>
            </a:bodyPr>
            <a:lstStyle/>
            <a:p>
              <a:r>
                <a:rPr lang="en-US" dirty="0" smtClean="0">
                  <a:solidFill>
                    <a:schemeClr val="bg2"/>
                  </a:solidFill>
                </a:rPr>
                <a:t>[avg]</a:t>
              </a:r>
              <a:endParaRPr lang="en-US" dirty="0">
                <a:solidFill>
                  <a:schemeClr val="bg2"/>
                </a:solidFill>
              </a:endParaRPr>
            </a:p>
          </p:txBody>
        </p:sp>
      </p:grpSp>
    </p:spTree>
    <p:extLst>
      <p:ext uri="{BB962C8B-B14F-4D97-AF65-F5344CB8AC3E}">
        <p14:creationId xmlns:p14="http://schemas.microsoft.com/office/powerpoint/2010/main" val="2852511985"/>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frequently used </a:t>
            </a:r>
            <a:r>
              <a:rPr lang="en-US" dirty="0"/>
              <a:t>M</a:t>
            </a:r>
            <a:r>
              <a:rPr lang="en-US" dirty="0" smtClean="0"/>
              <a:t>A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455969511"/>
              </p:ext>
            </p:extLst>
          </p:nvPr>
        </p:nvGraphicFramePr>
        <p:xfrm>
          <a:off x="228600" y="1066800"/>
          <a:ext cx="8534400" cy="5334000"/>
        </p:xfrm>
        <a:graphic>
          <a:graphicData uri="http://schemas.openxmlformats.org/drawingml/2006/table">
            <a:tbl>
              <a:tblPr firstRow="1" bandRow="1">
                <a:tableStyleId>{5C22544A-7EE6-4342-B048-85BDC9FD1C3A}</a:tableStyleId>
              </a:tblPr>
              <a:tblGrid>
                <a:gridCol w="1229532"/>
                <a:gridCol w="4876978"/>
                <a:gridCol w="1397876"/>
                <a:gridCol w="1030014"/>
              </a:tblGrid>
              <a:tr h="533400">
                <a:tc>
                  <a:txBody>
                    <a:bodyPr/>
                    <a:lstStyle/>
                    <a:p>
                      <a:r>
                        <a:rPr lang="en-US" sz="1600" dirty="0" smtClean="0">
                          <a:solidFill>
                            <a:schemeClr val="tx1"/>
                          </a:solidFill>
                        </a:rPr>
                        <a:t>#</a:t>
                      </a:r>
                      <a:r>
                        <a:rPr lang="en-US" sz="1600" baseline="0" dirty="0" smtClean="0">
                          <a:solidFill>
                            <a:schemeClr val="tx1"/>
                          </a:solidFill>
                        </a:rPr>
                        <a:t> p</a:t>
                      </a:r>
                      <a:r>
                        <a:rPr lang="en-US" sz="1600" dirty="0" smtClean="0">
                          <a:solidFill>
                            <a:schemeClr val="tx1"/>
                          </a:solidFill>
                        </a:rPr>
                        <a:t>rograms modifying the measure</a:t>
                      </a:r>
                      <a:endParaRPr lang="en-US" sz="1600" dirty="0">
                        <a:solidFill>
                          <a:schemeClr val="tx1"/>
                        </a:solidFill>
                      </a:endParaRPr>
                    </a:p>
                  </a:txBody>
                  <a:tcPr/>
                </a:tc>
                <a:tc>
                  <a:txBody>
                    <a:bodyPr/>
                    <a:lstStyle/>
                    <a:p>
                      <a:r>
                        <a:rPr lang="en-US" sz="1600" dirty="0" smtClean="0">
                          <a:solidFill>
                            <a:schemeClr val="tx1"/>
                          </a:solidFill>
                        </a:rPr>
                        <a:t>Measure</a:t>
                      </a:r>
                      <a:r>
                        <a:rPr lang="en-US" sz="1600" baseline="0" dirty="0" smtClean="0">
                          <a:solidFill>
                            <a:schemeClr val="tx1"/>
                          </a:solidFill>
                        </a:rPr>
                        <a:t> Name</a:t>
                      </a:r>
                      <a:endParaRPr lang="en-US" sz="1600" dirty="0">
                        <a:solidFill>
                          <a:schemeClr val="tx1"/>
                        </a:solidFill>
                      </a:endParaRPr>
                    </a:p>
                  </a:txBody>
                  <a:tcPr/>
                </a:tc>
                <a:tc>
                  <a:txBody>
                    <a:bodyPr/>
                    <a:lstStyle/>
                    <a:p>
                      <a:r>
                        <a:rPr lang="en-US" sz="1600" dirty="0" smtClean="0">
                          <a:solidFill>
                            <a:schemeClr val="tx1"/>
                          </a:solidFill>
                        </a:rPr>
                        <a:t>Steward</a:t>
                      </a:r>
                      <a:endParaRPr lang="en-US" sz="1600" dirty="0">
                        <a:solidFill>
                          <a:schemeClr val="tx1"/>
                        </a:solidFill>
                      </a:endParaRPr>
                    </a:p>
                  </a:txBody>
                  <a:tcPr/>
                </a:tc>
                <a:tc>
                  <a:txBody>
                    <a:bodyPr/>
                    <a:lstStyle/>
                    <a:p>
                      <a:r>
                        <a:rPr lang="en-US" sz="1600" dirty="0" smtClean="0">
                          <a:solidFill>
                            <a:schemeClr val="tx1"/>
                          </a:solidFill>
                        </a:rPr>
                        <a:t>NQF #</a:t>
                      </a:r>
                      <a:endParaRPr lang="en-US" sz="1600" dirty="0">
                        <a:solidFill>
                          <a:schemeClr val="tx1"/>
                        </a:solidFill>
                      </a:endParaRPr>
                    </a:p>
                  </a:txBody>
                  <a:tcPr/>
                </a:tc>
              </a:tr>
              <a:tr h="370840">
                <a:tc>
                  <a:txBody>
                    <a:bodyPr/>
                    <a:lstStyle/>
                    <a:p>
                      <a:pPr algn="ctr" fontAlgn="ctr"/>
                      <a:r>
                        <a:rPr lang="en-US" sz="1600" b="0" i="0" u="none" strike="noStrike" dirty="0">
                          <a:solidFill>
                            <a:srgbClr val="000000"/>
                          </a:solidFill>
                          <a:effectLst/>
                          <a:latin typeface="Arial"/>
                        </a:rPr>
                        <a:t>6</a:t>
                      </a:r>
                    </a:p>
                  </a:txBody>
                  <a:tcPr marL="9525" marR="9525" marT="9525" marB="0" anchor="ctr"/>
                </a:tc>
                <a:tc>
                  <a:txBody>
                    <a:bodyPr/>
                    <a:lstStyle/>
                    <a:p>
                      <a:pPr algn="l" fontAlgn="t"/>
                      <a:r>
                        <a:rPr lang="en-US" sz="1600" b="0" i="0" u="none" strike="noStrike" dirty="0">
                          <a:solidFill>
                            <a:srgbClr val="000000"/>
                          </a:solidFill>
                          <a:effectLst/>
                          <a:latin typeface="Arial"/>
                        </a:rPr>
                        <a:t>Breast Cancer Screening</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31 (no longer endorsed)</a:t>
                      </a:r>
                    </a:p>
                  </a:txBody>
                  <a:tcPr marL="9525" marR="9525" marT="9525" marB="0" anchor="ctr"/>
                </a:tc>
              </a:tr>
              <a:tr h="370840">
                <a:tc>
                  <a:txBody>
                    <a:bodyPr/>
                    <a:lstStyle/>
                    <a:p>
                      <a:pPr algn="ctr" fontAlgn="ctr"/>
                      <a:r>
                        <a:rPr lang="en-US" sz="1600" b="0" i="0" u="none" strike="noStrike" dirty="0">
                          <a:solidFill>
                            <a:srgbClr val="000000"/>
                          </a:solidFill>
                          <a:effectLst/>
                          <a:latin typeface="Calibri"/>
                        </a:rPr>
                        <a:t>6</a:t>
                      </a:r>
                    </a:p>
                  </a:txBody>
                  <a:tcPr marL="9525" marR="9525" marT="9525" marB="0" anchor="ctr"/>
                </a:tc>
                <a:tc>
                  <a:txBody>
                    <a:bodyPr/>
                    <a:lstStyle/>
                    <a:p>
                      <a:pPr algn="l" fontAlgn="t"/>
                      <a:r>
                        <a:rPr lang="en-US" sz="1600" b="0" i="0" u="none" strike="noStrike" dirty="0">
                          <a:solidFill>
                            <a:srgbClr val="000000"/>
                          </a:solidFill>
                          <a:effectLst/>
                          <a:latin typeface="Arial"/>
                        </a:rPr>
                        <a:t>Follow-Up After Hospitalization for Mental Illness</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576</a:t>
                      </a:r>
                    </a:p>
                  </a:txBody>
                  <a:tcPr marL="9525" marR="9525" marT="9525" marB="0" anchor="ctr"/>
                </a:tc>
              </a:tr>
              <a:tr h="370840">
                <a:tc>
                  <a:txBody>
                    <a:bodyPr/>
                    <a:lstStyle/>
                    <a:p>
                      <a:pPr algn="ctr" fontAlgn="ctr"/>
                      <a:r>
                        <a:rPr lang="en-US" sz="1600" b="0" i="0" u="none" strike="noStrike" dirty="0">
                          <a:solidFill>
                            <a:srgbClr val="000000"/>
                          </a:solidFill>
                          <a:effectLst/>
                          <a:latin typeface="Calibri"/>
                        </a:rPr>
                        <a:t>6</a:t>
                      </a:r>
                    </a:p>
                  </a:txBody>
                  <a:tcPr marL="9525" marR="9525" marT="9525" marB="0" anchor="ctr"/>
                </a:tc>
                <a:tc>
                  <a:txBody>
                    <a:bodyPr/>
                    <a:lstStyle/>
                    <a:p>
                      <a:pPr algn="l" fontAlgn="t"/>
                      <a:r>
                        <a:rPr lang="en-US" sz="1600" b="0" i="0" u="none" strike="noStrike" dirty="0">
                          <a:solidFill>
                            <a:srgbClr val="000000"/>
                          </a:solidFill>
                          <a:effectLst/>
                          <a:latin typeface="Arial"/>
                        </a:rPr>
                        <a:t>Use of Appropriate Medications for Asthma</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36</a:t>
                      </a:r>
                    </a:p>
                  </a:txBody>
                  <a:tcPr marL="9525" marR="9525" marT="9525" marB="0" anchor="ctr"/>
                </a:tc>
              </a:tr>
              <a:tr h="370840">
                <a:tc>
                  <a:txBody>
                    <a:bodyPr/>
                    <a:lstStyle/>
                    <a:p>
                      <a:pPr algn="ctr" fontAlgn="ctr"/>
                      <a:r>
                        <a:rPr lang="en-US" sz="1600" b="0" i="0" u="none" strike="noStrike" dirty="0">
                          <a:solidFill>
                            <a:srgbClr val="000000"/>
                          </a:solidFill>
                          <a:effectLst/>
                          <a:latin typeface="Arial"/>
                        </a:rPr>
                        <a:t>5</a:t>
                      </a:r>
                    </a:p>
                  </a:txBody>
                  <a:tcPr marL="9525" marR="9525" marT="9525" marB="0" anchor="ctr"/>
                </a:tc>
                <a:tc>
                  <a:txBody>
                    <a:bodyPr/>
                    <a:lstStyle/>
                    <a:p>
                      <a:pPr algn="l" fontAlgn="t"/>
                      <a:r>
                        <a:rPr lang="en-US" sz="1600" b="0" i="0" u="none" strike="noStrike" dirty="0">
                          <a:solidFill>
                            <a:srgbClr val="000000"/>
                          </a:solidFill>
                          <a:effectLst/>
                          <a:latin typeface="Arial"/>
                        </a:rPr>
                        <a:t>Cervical Cancer Screening</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32</a:t>
                      </a:r>
                    </a:p>
                  </a:txBody>
                  <a:tcPr marL="9525" marR="9525" marT="9525" marB="0" anchor="ctr"/>
                </a:tc>
              </a:tr>
              <a:tr h="482600">
                <a:tc>
                  <a:txBody>
                    <a:bodyPr/>
                    <a:lstStyle/>
                    <a:p>
                      <a:pPr algn="ctr" fontAlgn="ctr"/>
                      <a:r>
                        <a:rPr lang="en-US" sz="1600" b="0" i="0" u="none" strike="noStrike" dirty="0">
                          <a:solidFill>
                            <a:srgbClr val="000000"/>
                          </a:solidFill>
                          <a:effectLst/>
                          <a:latin typeface="Calibri"/>
                        </a:rPr>
                        <a:t>5</a:t>
                      </a:r>
                    </a:p>
                  </a:txBody>
                  <a:tcPr marL="9525" marR="9525" marT="9525" marB="0" anchor="ctr"/>
                </a:tc>
                <a:tc>
                  <a:txBody>
                    <a:bodyPr/>
                    <a:lstStyle/>
                    <a:p>
                      <a:pPr algn="l" fontAlgn="t"/>
                      <a:r>
                        <a:rPr lang="en-US" sz="1600" b="0" i="0" u="none" strike="noStrike" dirty="0">
                          <a:solidFill>
                            <a:srgbClr val="000000"/>
                          </a:solidFill>
                          <a:effectLst/>
                          <a:latin typeface="Arial"/>
                        </a:rPr>
                        <a:t>Initiation and Engagement of Alcohol and Other </a:t>
                      </a:r>
                      <a:endParaRPr lang="en-US" sz="1600" b="0" i="0" u="none" strike="noStrike" dirty="0" smtClean="0">
                        <a:solidFill>
                          <a:srgbClr val="000000"/>
                        </a:solidFill>
                        <a:effectLst/>
                        <a:latin typeface="Arial"/>
                      </a:endParaRPr>
                    </a:p>
                    <a:p>
                      <a:pPr algn="l" fontAlgn="t"/>
                      <a:r>
                        <a:rPr lang="en-US" sz="1600" b="0" i="0" u="none" strike="noStrike" dirty="0" smtClean="0">
                          <a:solidFill>
                            <a:srgbClr val="000000"/>
                          </a:solidFill>
                          <a:effectLst/>
                          <a:latin typeface="Arial"/>
                        </a:rPr>
                        <a:t>Drug </a:t>
                      </a:r>
                      <a:r>
                        <a:rPr lang="en-US" sz="1600" b="0" i="0" u="none" strike="noStrike" dirty="0">
                          <a:solidFill>
                            <a:srgbClr val="000000"/>
                          </a:solidFill>
                          <a:effectLst/>
                          <a:latin typeface="Arial"/>
                        </a:rPr>
                        <a:t>Dependence Treatment</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4</a:t>
                      </a:r>
                    </a:p>
                  </a:txBody>
                  <a:tcPr marL="9525" marR="9525" marT="9525" marB="0" anchor="ctr"/>
                </a:tc>
              </a:tr>
              <a:tr h="370840">
                <a:tc>
                  <a:txBody>
                    <a:bodyPr/>
                    <a:lstStyle/>
                    <a:p>
                      <a:pPr algn="ctr" fontAlgn="ctr"/>
                      <a:r>
                        <a:rPr lang="en-US" sz="1600" b="0" i="0" u="none" strike="noStrike" dirty="0">
                          <a:solidFill>
                            <a:srgbClr val="000000"/>
                          </a:solidFill>
                          <a:effectLst/>
                          <a:latin typeface="Arial"/>
                        </a:rPr>
                        <a:t>4</a:t>
                      </a:r>
                    </a:p>
                  </a:txBody>
                  <a:tcPr marL="9525" marR="9525" marT="9525" marB="0" anchor="ctr"/>
                </a:tc>
                <a:tc>
                  <a:txBody>
                    <a:bodyPr/>
                    <a:lstStyle/>
                    <a:p>
                      <a:pPr algn="l" fontAlgn="t"/>
                      <a:r>
                        <a:rPr lang="en-US" sz="1600" b="0" i="0" u="none" strike="noStrike" dirty="0">
                          <a:solidFill>
                            <a:srgbClr val="000000"/>
                          </a:solidFill>
                          <a:effectLst/>
                          <a:latin typeface="Arial"/>
                        </a:rPr>
                        <a:t>Annual Monitoring for Patients on Persistent Medications</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21 (no longer endorsed)</a:t>
                      </a:r>
                    </a:p>
                  </a:txBody>
                  <a:tcPr marL="9525" marR="9525" marT="9525" marB="0" anchor="ctr"/>
                </a:tc>
              </a:tr>
              <a:tr h="552450">
                <a:tc>
                  <a:txBody>
                    <a:bodyPr/>
                    <a:lstStyle/>
                    <a:p>
                      <a:pPr algn="ctr" fontAlgn="ctr"/>
                      <a:r>
                        <a:rPr lang="en-US" sz="1600" b="0" i="0" u="none" strike="noStrike" dirty="0">
                          <a:solidFill>
                            <a:srgbClr val="000000"/>
                          </a:solidFill>
                          <a:effectLst/>
                          <a:latin typeface="Arial"/>
                        </a:rPr>
                        <a:t>4</a:t>
                      </a:r>
                    </a:p>
                  </a:txBody>
                  <a:tcPr marL="9525" marR="9525" marT="9525" marB="0" anchor="ctr"/>
                </a:tc>
                <a:tc>
                  <a:txBody>
                    <a:bodyPr/>
                    <a:lstStyle/>
                    <a:p>
                      <a:pPr algn="l" fontAlgn="t"/>
                      <a:r>
                        <a:rPr lang="en-US" sz="1600" b="0" i="0" u="none" strike="noStrike" dirty="0" smtClean="0">
                          <a:solidFill>
                            <a:srgbClr val="000000"/>
                          </a:solidFill>
                          <a:effectLst/>
                          <a:latin typeface="Arial"/>
                        </a:rPr>
                        <a:t>Screening for Clinical Depression</a:t>
                      </a:r>
                      <a:endParaRPr lang="en-US" sz="1600" b="0" i="0" u="none" strike="noStrike" dirty="0">
                        <a:solidFill>
                          <a:srgbClr val="000000"/>
                        </a:solidFill>
                        <a:effectLst/>
                        <a:latin typeface="Arial"/>
                      </a:endParaRPr>
                    </a:p>
                  </a:txBody>
                  <a:tcPr marL="9525" marR="9525" marT="9525" marB="0" anchor="ctr"/>
                </a:tc>
                <a:tc>
                  <a:txBody>
                    <a:bodyPr/>
                    <a:lstStyle/>
                    <a:p>
                      <a:pPr algn="l" fontAlgn="t"/>
                      <a:r>
                        <a:rPr lang="en-US" sz="1600" b="0" i="0" u="none" strike="noStrike" dirty="0">
                          <a:solidFill>
                            <a:srgbClr val="000000"/>
                          </a:solidFill>
                          <a:effectLst/>
                          <a:latin typeface="Arial"/>
                        </a:rPr>
                        <a:t>CMS</a:t>
                      </a:r>
                    </a:p>
                  </a:txBody>
                  <a:tcPr marL="9525" marR="9525" marT="9525" marB="0" anchor="ctr"/>
                </a:tc>
                <a:tc>
                  <a:txBody>
                    <a:bodyPr/>
                    <a:lstStyle/>
                    <a:p>
                      <a:pPr algn="ctr" fontAlgn="t"/>
                      <a:r>
                        <a:rPr lang="en-US" sz="1600" b="0" i="0" u="none" strike="noStrike" dirty="0">
                          <a:solidFill>
                            <a:srgbClr val="000000"/>
                          </a:solidFill>
                          <a:effectLst/>
                          <a:latin typeface="Arial"/>
                        </a:rPr>
                        <a:t>418</a:t>
                      </a:r>
                    </a:p>
                  </a:txBody>
                  <a:tcPr marL="9525" marR="9525" marT="9525"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170</a:t>
            </a:fld>
            <a:endParaRPr lang="en-US" dirty="0"/>
          </a:p>
        </p:txBody>
      </p:sp>
    </p:spTree>
    <p:extLst>
      <p:ext uri="{BB962C8B-B14F-4D97-AF65-F5344CB8AC3E}">
        <p14:creationId xmlns:p14="http://schemas.microsoft.com/office/powerpoint/2010/main" val="2119714302"/>
      </p:ext>
    </p:extLst>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Intrastate analysis summary		</a:t>
            </a:r>
            <a:endParaRPr lang="en-US" dirty="0"/>
          </a:p>
        </p:txBody>
      </p:sp>
      <p:sp>
        <p:nvSpPr>
          <p:cNvPr id="3" name="Content Placeholder 2"/>
          <p:cNvSpPr>
            <a:spLocks noGrp="1"/>
          </p:cNvSpPr>
          <p:nvPr>
            <p:ph idx="1"/>
          </p:nvPr>
        </p:nvSpPr>
        <p:spPr>
          <a:xfrm>
            <a:off x="381000" y="1524000"/>
            <a:ext cx="8458200" cy="4343400"/>
          </a:xfrm>
        </p:spPr>
        <p:txBody>
          <a:bodyPr/>
          <a:lstStyle/>
          <a:p>
            <a:r>
              <a:rPr lang="en-US" dirty="0" smtClean="0"/>
              <a:t>California has significantly more alignment across its measure sets when compared to </a:t>
            </a:r>
            <a:r>
              <a:rPr lang="en-US" dirty="0"/>
              <a:t>M</a:t>
            </a:r>
            <a:r>
              <a:rPr lang="en-US" dirty="0" smtClean="0"/>
              <a:t>assachusetts and the total measures set.</a:t>
            </a:r>
          </a:p>
          <a:p>
            <a:r>
              <a:rPr lang="en-US" dirty="0" smtClean="0"/>
              <a:t>Part of the reason for the alignment within CA is that three of the seven measure sets were developed by the same organization (Office of the Patient Advocate).</a:t>
            </a:r>
          </a:p>
          <a:p>
            <a:r>
              <a:rPr lang="en-US" dirty="0" smtClean="0"/>
              <a:t>Anecdotally, we have been told that CA has worked to align its measure sets.</a:t>
            </a:r>
          </a:p>
          <a:p>
            <a:r>
              <a:rPr lang="en-US" dirty="0" smtClean="0"/>
              <a:t>While MA has work underway to align its measure sets across the state though the Statewide Quality Committee, currently there is little alignment within the state.</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171</a:t>
            </a:fld>
            <a:endParaRPr lang="en-US" dirty="0"/>
          </a:p>
        </p:txBody>
      </p:sp>
    </p:spTree>
    <p:extLst>
      <p:ext uri="{BB962C8B-B14F-4D97-AF65-F5344CB8AC3E}">
        <p14:creationId xmlns:p14="http://schemas.microsoft.com/office/powerpoint/2010/main" val="3401751487"/>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dirty="0" smtClean="0"/>
              <a:t>Table of Contents</a:t>
            </a:r>
          </a:p>
        </p:txBody>
      </p:sp>
      <p:sp>
        <p:nvSpPr>
          <p:cNvPr id="4099"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87DF93A4-C68F-4B88-A62C-67E2BA4A257A}" type="slidenum">
              <a:rPr lang="en-US" sz="1400" smtClean="0"/>
              <a:pPr/>
              <a:t>172</a:t>
            </a:fld>
            <a:endParaRPr lang="en-US" sz="1400" dirty="0" smtClean="0"/>
          </a:p>
        </p:txBody>
      </p:sp>
      <p:sp>
        <p:nvSpPr>
          <p:cNvPr id="4100" name="Rectangle 6"/>
          <p:cNvSpPr>
            <a:spLocks noChangeArrowheads="1"/>
          </p:cNvSpPr>
          <p:nvPr/>
        </p:nvSpPr>
        <p:spPr bwMode="auto">
          <a:xfrm>
            <a:off x="2019300" y="1066800"/>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1. Overview of measure </a:t>
            </a:r>
            <a:r>
              <a:rPr lang="en-US" sz="2000" dirty="0"/>
              <a:t>s</a:t>
            </a:r>
            <a:r>
              <a:rPr lang="en-US" sz="2000" dirty="0" smtClean="0"/>
              <a:t>ets</a:t>
            </a:r>
            <a:endParaRPr lang="en-US" sz="2000" dirty="0"/>
          </a:p>
        </p:txBody>
      </p:sp>
      <p:sp>
        <p:nvSpPr>
          <p:cNvPr id="11" name="Rectangle 6"/>
          <p:cNvSpPr>
            <a:spLocks noChangeArrowheads="1"/>
          </p:cNvSpPr>
          <p:nvPr/>
        </p:nvSpPr>
        <p:spPr bwMode="auto">
          <a:xfrm>
            <a:off x="2019300" y="1785257"/>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2. Overview of measures</a:t>
            </a:r>
            <a:endParaRPr lang="en-US" sz="2000" dirty="0"/>
          </a:p>
        </p:txBody>
      </p:sp>
      <p:sp>
        <p:nvSpPr>
          <p:cNvPr id="12" name="Rectangle 6"/>
          <p:cNvSpPr>
            <a:spLocks noChangeArrowheads="1"/>
          </p:cNvSpPr>
          <p:nvPr/>
        </p:nvSpPr>
        <p:spPr bwMode="auto">
          <a:xfrm>
            <a:off x="2019300" y="2503714"/>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3. Non-standard measures</a:t>
            </a:r>
            <a:endParaRPr lang="en-US" sz="2000" dirty="0"/>
          </a:p>
        </p:txBody>
      </p:sp>
      <p:sp>
        <p:nvSpPr>
          <p:cNvPr id="13" name="Rectangle 6"/>
          <p:cNvSpPr>
            <a:spLocks noChangeArrowheads="1"/>
          </p:cNvSpPr>
          <p:nvPr/>
        </p:nvSpPr>
        <p:spPr bwMode="auto">
          <a:xfrm>
            <a:off x="2019300" y="3222171"/>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4. Analysis by measure </a:t>
            </a:r>
            <a:r>
              <a:rPr lang="en-US" sz="2000" dirty="0"/>
              <a:t>s</a:t>
            </a:r>
            <a:r>
              <a:rPr lang="en-US" sz="2000" dirty="0" smtClean="0"/>
              <a:t>et </a:t>
            </a:r>
            <a:r>
              <a:rPr lang="en-US" sz="2000" dirty="0"/>
              <a:t>t</a:t>
            </a:r>
            <a:r>
              <a:rPr lang="en-US" sz="2000" dirty="0" smtClean="0"/>
              <a:t>ype</a:t>
            </a:r>
            <a:endParaRPr lang="en-US" sz="2000" dirty="0"/>
          </a:p>
        </p:txBody>
      </p:sp>
      <p:sp>
        <p:nvSpPr>
          <p:cNvPr id="14" name="Rectangle 6"/>
          <p:cNvSpPr>
            <a:spLocks noChangeArrowheads="1"/>
          </p:cNvSpPr>
          <p:nvPr/>
        </p:nvSpPr>
        <p:spPr bwMode="auto">
          <a:xfrm>
            <a:off x="2019300" y="3940628"/>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5. Analysis </a:t>
            </a:r>
            <a:r>
              <a:rPr lang="en-US" sz="2000" dirty="0"/>
              <a:t>by m</a:t>
            </a:r>
            <a:r>
              <a:rPr lang="en-US" sz="2000" dirty="0" smtClean="0"/>
              <a:t>easure </a:t>
            </a:r>
            <a:r>
              <a:rPr lang="en-US" sz="2000" dirty="0"/>
              <a:t>s</a:t>
            </a:r>
            <a:r>
              <a:rPr lang="en-US" sz="2000" dirty="0" smtClean="0"/>
              <a:t>et </a:t>
            </a:r>
            <a:r>
              <a:rPr lang="en-US" sz="2000" dirty="0"/>
              <a:t>p</a:t>
            </a:r>
            <a:r>
              <a:rPr lang="en-US" sz="2000" dirty="0" smtClean="0"/>
              <a:t>urpose</a:t>
            </a:r>
            <a:endParaRPr lang="en-US" sz="2000" dirty="0"/>
          </a:p>
        </p:txBody>
      </p:sp>
      <p:sp>
        <p:nvSpPr>
          <p:cNvPr id="15" name="Rectangle 6"/>
          <p:cNvSpPr>
            <a:spLocks noChangeArrowheads="1"/>
          </p:cNvSpPr>
          <p:nvPr/>
        </p:nvSpPr>
        <p:spPr bwMode="auto">
          <a:xfrm>
            <a:off x="2019300" y="4659085"/>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6. Analysis </a:t>
            </a:r>
            <a:r>
              <a:rPr lang="en-US" sz="2000" dirty="0"/>
              <a:t>by m</a:t>
            </a:r>
            <a:r>
              <a:rPr lang="en-US" sz="2000" dirty="0" smtClean="0"/>
              <a:t>easure domain/clinical </a:t>
            </a:r>
            <a:r>
              <a:rPr lang="en-US" sz="2000" dirty="0"/>
              <a:t>a</a:t>
            </a:r>
            <a:r>
              <a:rPr lang="en-US" sz="2000" dirty="0" smtClean="0"/>
              <a:t>rea</a:t>
            </a:r>
            <a:endParaRPr lang="en-US" sz="2000" dirty="0"/>
          </a:p>
        </p:txBody>
      </p:sp>
      <p:sp>
        <p:nvSpPr>
          <p:cNvPr id="16" name="Rectangle 6"/>
          <p:cNvSpPr>
            <a:spLocks noChangeArrowheads="1"/>
          </p:cNvSpPr>
          <p:nvPr/>
        </p:nvSpPr>
        <p:spPr bwMode="auto">
          <a:xfrm>
            <a:off x="2019300" y="5377542"/>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7. Intrastate analysis of CA and MA</a:t>
            </a:r>
            <a:endParaRPr lang="en-US" sz="2000" dirty="0"/>
          </a:p>
        </p:txBody>
      </p:sp>
      <p:sp>
        <p:nvSpPr>
          <p:cNvPr id="17" name="Rectangle 6"/>
          <p:cNvSpPr>
            <a:spLocks noChangeArrowheads="1"/>
          </p:cNvSpPr>
          <p:nvPr/>
        </p:nvSpPr>
        <p:spPr bwMode="auto">
          <a:xfrm>
            <a:off x="2019300" y="6096000"/>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b="1" dirty="0" smtClean="0"/>
              <a:t>8. Conclusions / recommendations </a:t>
            </a:r>
            <a:endParaRPr lang="en-US" sz="2000" b="1" dirty="0"/>
          </a:p>
        </p:txBody>
      </p:sp>
    </p:spTree>
    <p:extLst>
      <p:ext uri="{BB962C8B-B14F-4D97-AF65-F5344CB8AC3E}">
        <p14:creationId xmlns:p14="http://schemas.microsoft.com/office/powerpoint/2010/main" val="3402945515"/>
      </p:ext>
    </p:extLst>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findings</a:t>
            </a:r>
            <a:endParaRPr lang="en-US" dirty="0"/>
          </a:p>
        </p:txBody>
      </p:sp>
      <p:sp>
        <p:nvSpPr>
          <p:cNvPr id="3" name="Content Placeholder 2"/>
          <p:cNvSpPr>
            <a:spLocks noGrp="1"/>
          </p:cNvSpPr>
          <p:nvPr>
            <p:ph idx="1"/>
          </p:nvPr>
        </p:nvSpPr>
        <p:spPr>
          <a:xfrm>
            <a:off x="533400" y="990600"/>
            <a:ext cx="8229600" cy="5562600"/>
          </a:xfrm>
        </p:spPr>
        <p:txBody>
          <a:bodyPr/>
          <a:lstStyle/>
          <a:p>
            <a:r>
              <a:rPr lang="en-US" dirty="0" smtClean="0"/>
              <a:t>There are many, many measures in use today. </a:t>
            </a:r>
          </a:p>
          <a:p>
            <a:endParaRPr lang="en-US" dirty="0" smtClean="0"/>
          </a:p>
          <a:p>
            <a:r>
              <a:rPr lang="en-US" dirty="0"/>
              <a:t>Current </a:t>
            </a:r>
            <a:r>
              <a:rPr lang="en-US" dirty="0" smtClean="0"/>
              <a:t>state and regional measure </a:t>
            </a:r>
            <a:r>
              <a:rPr lang="en-US" dirty="0"/>
              <a:t>sets are not aligned. </a:t>
            </a:r>
          </a:p>
          <a:p>
            <a:endParaRPr lang="en-US" dirty="0" smtClean="0"/>
          </a:p>
          <a:p>
            <a:r>
              <a:rPr lang="en-US" dirty="0" smtClean="0"/>
              <a:t>Non-alignment persists despite the tendency to </a:t>
            </a:r>
            <a:r>
              <a:rPr lang="en-US" dirty="0"/>
              <a:t>use standard, </a:t>
            </a:r>
            <a:r>
              <a:rPr lang="en-US" dirty="0" smtClean="0"/>
              <a:t>NQF-endorsed and/or HEDIS measures.</a:t>
            </a:r>
            <a:endParaRPr lang="en-US" dirty="0"/>
          </a:p>
          <a:p>
            <a:endParaRPr lang="en-US" dirty="0" smtClean="0"/>
          </a:p>
          <a:p>
            <a:r>
              <a:rPr lang="en-US" dirty="0"/>
              <a:t>With few exceptions, regardless of how we analyzed the data, the programs’ measures were not </a:t>
            </a:r>
            <a:r>
              <a:rPr lang="en-US" dirty="0" smtClean="0"/>
              <a:t>aligned</a:t>
            </a:r>
            <a:r>
              <a:rPr lang="en-US" b="1" dirty="0" smtClean="0"/>
              <a:t>. </a:t>
            </a:r>
          </a:p>
          <a:p>
            <a:pPr lvl="1"/>
            <a:r>
              <a:rPr lang="en-US" dirty="0" smtClean="0"/>
              <a:t>With the exception of the Medicaid MCO programs, we </a:t>
            </a:r>
            <a:r>
              <a:rPr lang="en-US" dirty="0"/>
              <a:t>found this lack of </a:t>
            </a:r>
            <a:r>
              <a:rPr lang="en-US" dirty="0" smtClean="0"/>
              <a:t>alignment existed across domains, and programs </a:t>
            </a:r>
            <a:r>
              <a:rPr lang="en-US" dirty="0"/>
              <a:t>of the same type or for the same purpose</a:t>
            </a:r>
            <a:r>
              <a:rPr lang="en-US" dirty="0" smtClean="0"/>
              <a:t>.</a:t>
            </a:r>
          </a:p>
          <a:p>
            <a:pPr lvl="1"/>
            <a:r>
              <a:rPr lang="en-US" dirty="0" smtClean="0"/>
              <a:t>We also found that California has more alignment. This may be due to our sample or the work the state has done to align measures.</a:t>
            </a:r>
          </a:p>
          <a:p>
            <a:endParaRPr lang="en-US" dirty="0" smtClean="0"/>
          </a:p>
          <a:p>
            <a:endParaRPr lang="en-US" dirty="0" smtClean="0"/>
          </a:p>
          <a:p>
            <a:pPr marL="457200" lvl="1" indent="0">
              <a:buNone/>
            </a:pPr>
            <a:endParaRPr lang="en-US" dirty="0" smtClean="0"/>
          </a:p>
          <a:p>
            <a:pPr marL="0" indent="0">
              <a:buNone/>
            </a:pPr>
            <a:endParaRPr lang="en-US" dirty="0" smtClean="0"/>
          </a:p>
          <a:p>
            <a:endParaRPr lang="en-US" dirty="0" smtClean="0"/>
          </a:p>
          <a:p>
            <a:pPr lvl="1"/>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173</a:t>
            </a:fld>
            <a:endParaRPr lang="en-US"/>
          </a:p>
        </p:txBody>
      </p:sp>
    </p:spTree>
    <p:extLst>
      <p:ext uri="{BB962C8B-B14F-4D97-AF65-F5344CB8AC3E}">
        <p14:creationId xmlns:p14="http://schemas.microsoft.com/office/powerpoint/2010/main" val="745084431"/>
      </p:ext>
    </p:extLst>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of findings </a:t>
            </a:r>
            <a:r>
              <a:rPr lang="en-US" dirty="0" smtClean="0"/>
              <a:t>(cont’d)</a:t>
            </a:r>
            <a:endParaRPr lang="en-US" dirty="0"/>
          </a:p>
        </p:txBody>
      </p:sp>
      <p:sp>
        <p:nvSpPr>
          <p:cNvPr id="3" name="Content Placeholder 2"/>
          <p:cNvSpPr>
            <a:spLocks noGrp="1"/>
          </p:cNvSpPr>
          <p:nvPr>
            <p:ph idx="1"/>
          </p:nvPr>
        </p:nvSpPr>
        <p:spPr>
          <a:xfrm>
            <a:off x="609600" y="609600"/>
            <a:ext cx="8534400" cy="5105400"/>
          </a:xfrm>
        </p:spPr>
        <p:txBody>
          <a:bodyPr/>
          <a:lstStyle/>
          <a:p>
            <a:endParaRPr lang="en-US" dirty="0" smtClean="0"/>
          </a:p>
          <a:p>
            <a:r>
              <a:rPr lang="en-US" dirty="0"/>
              <a:t>While many programs use measures from the same domains, they are not selecting the same measures within these domains.</a:t>
            </a:r>
          </a:p>
          <a:p>
            <a:pPr lvl="1"/>
            <a:r>
              <a:rPr lang="en-US" dirty="0"/>
              <a:t>This suggests that simply specifying the domains from which programs should select measures will not facilitate measure set alignment</a:t>
            </a:r>
            <a:r>
              <a:rPr lang="en-US" dirty="0" smtClean="0"/>
              <a:t>.</a:t>
            </a:r>
          </a:p>
          <a:p>
            <a:pPr marL="457200" lvl="1" indent="0">
              <a:buNone/>
            </a:pPr>
            <a:endParaRPr lang="en-US" dirty="0" smtClean="0"/>
          </a:p>
          <a:p>
            <a:r>
              <a:rPr lang="en-US" dirty="0" smtClean="0"/>
              <a:t>Even </a:t>
            </a:r>
            <a:r>
              <a:rPr lang="en-US" dirty="0"/>
              <a:t>when the measures are </a:t>
            </a:r>
            <a:r>
              <a:rPr lang="en-US" dirty="0" smtClean="0"/>
              <a:t>“the </a:t>
            </a:r>
            <a:r>
              <a:rPr lang="en-US" dirty="0"/>
              <a:t>same</a:t>
            </a:r>
            <a:r>
              <a:rPr lang="en-US" dirty="0" smtClean="0"/>
              <a:t>,” </a:t>
            </a:r>
            <a:r>
              <a:rPr lang="en-US" dirty="0"/>
              <a:t>the programs </a:t>
            </a:r>
            <a:r>
              <a:rPr lang="en-US" dirty="0" smtClean="0"/>
              <a:t>often modify </a:t>
            </a:r>
            <a:r>
              <a:rPr lang="en-US" dirty="0"/>
              <a:t>the traditional specifications for the standard measures.</a:t>
            </a:r>
          </a:p>
          <a:p>
            <a:pPr marL="0" indent="0">
              <a:buNone/>
            </a:pPr>
            <a:endParaRPr lang="en-US" sz="1000"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174</a:t>
            </a:fld>
            <a:endParaRPr lang="en-US"/>
          </a:p>
        </p:txBody>
      </p:sp>
    </p:spTree>
    <p:extLst>
      <p:ext uri="{BB962C8B-B14F-4D97-AF65-F5344CB8AC3E}">
        <p14:creationId xmlns:p14="http://schemas.microsoft.com/office/powerpoint/2010/main" val="3047952323"/>
      </p:ext>
    </p:extLst>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of findings (cont’d)</a:t>
            </a:r>
          </a:p>
        </p:txBody>
      </p:sp>
      <p:sp>
        <p:nvSpPr>
          <p:cNvPr id="3" name="Content Placeholder 2"/>
          <p:cNvSpPr>
            <a:spLocks noGrp="1"/>
          </p:cNvSpPr>
          <p:nvPr>
            <p:ph idx="1"/>
          </p:nvPr>
        </p:nvSpPr>
        <p:spPr>
          <a:xfrm>
            <a:off x="457200" y="1143000"/>
            <a:ext cx="7769225" cy="4114800"/>
          </a:xfrm>
        </p:spPr>
        <p:txBody>
          <a:bodyPr/>
          <a:lstStyle/>
          <a:p>
            <a:r>
              <a:rPr lang="en-US" dirty="0"/>
              <a:t>Many programs create their own “homegrown” measures.</a:t>
            </a:r>
          </a:p>
          <a:p>
            <a:pPr lvl="1"/>
            <a:r>
              <a:rPr lang="en-US" dirty="0"/>
              <a:t>Some of these may be measure concepts, rather than measures that are ready to be implemented</a:t>
            </a:r>
          </a:p>
          <a:p>
            <a:pPr lvl="1"/>
            <a:endParaRPr lang="en-US" sz="1000" dirty="0"/>
          </a:p>
          <a:p>
            <a:r>
              <a:rPr lang="en-US" dirty="0"/>
              <a:t>Unfortunately most of these homegrown measures do not represent true innovation in the measures </a:t>
            </a:r>
            <a:r>
              <a:rPr lang="en-US" dirty="0" smtClean="0"/>
              <a:t>space.</a:t>
            </a:r>
            <a:endParaRPr lang="en-US" sz="1000" dirty="0" smtClean="0"/>
          </a:p>
          <a:p>
            <a:endParaRPr lang="en-US" sz="1000" dirty="0"/>
          </a:p>
          <a:p>
            <a:r>
              <a:rPr lang="en-US" dirty="0" smtClean="0"/>
              <a:t>There </a:t>
            </a:r>
            <a:r>
              <a:rPr lang="en-US" dirty="0"/>
              <a:t>appears to be a need for new standardized measures in the areas of self-management, cost, and care management and coordination.</a:t>
            </a:r>
          </a:p>
          <a:p>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175</a:t>
            </a:fld>
            <a:endParaRPr lang="en-US"/>
          </a:p>
        </p:txBody>
      </p:sp>
    </p:spTree>
    <p:extLst>
      <p:ext uri="{BB962C8B-B14F-4D97-AF65-F5344CB8AC3E}">
        <p14:creationId xmlns:p14="http://schemas.microsoft.com/office/powerpoint/2010/main" val="155654003"/>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685800" y="990600"/>
            <a:ext cx="7924800" cy="5562600"/>
          </a:xfrm>
        </p:spPr>
        <p:txBody>
          <a:bodyPr/>
          <a:lstStyle/>
          <a:p>
            <a:r>
              <a:rPr lang="en-US" b="1" u="sng" dirty="0"/>
              <a:t>Bottom line</a:t>
            </a:r>
            <a:r>
              <a:rPr lang="en-US" b="1" dirty="0"/>
              <a:t>: </a:t>
            </a:r>
            <a:r>
              <a:rPr lang="en-US" dirty="0"/>
              <a:t>Measures sets appear to be </a:t>
            </a:r>
            <a:r>
              <a:rPr lang="en-US" dirty="0" smtClean="0"/>
              <a:t>developed independently </a:t>
            </a:r>
            <a:r>
              <a:rPr lang="en-US" dirty="0"/>
              <a:t>without an eye towards alignment with other sets. </a:t>
            </a:r>
          </a:p>
          <a:p>
            <a:endParaRPr lang="en-US" sz="1000" dirty="0"/>
          </a:p>
          <a:p>
            <a:r>
              <a:rPr lang="en-US" dirty="0"/>
              <a:t>The </a:t>
            </a:r>
            <a:r>
              <a:rPr lang="en-US" dirty="0" smtClean="0"/>
              <a:t>diversity in </a:t>
            </a:r>
            <a:r>
              <a:rPr lang="en-US" dirty="0"/>
              <a:t>measures allows states and regions interested in creating measure sets to select measures that they believe best meet their local needs.  Even the few who seek to create alignment struggle due to a paucity of tools to facilitate such alignment. </a:t>
            </a:r>
            <a:endParaRPr lang="en-US" dirty="0" smtClean="0"/>
          </a:p>
          <a:p>
            <a:endParaRPr lang="en-US" sz="1000" dirty="0"/>
          </a:p>
          <a:p>
            <a:r>
              <a:rPr lang="en-US" dirty="0" smtClean="0"/>
              <a:t>The </a:t>
            </a:r>
            <a:r>
              <a:rPr lang="en-US" dirty="0"/>
              <a:t>result is “measure chaos” for providers subject to multiple measure sets and related accountability expectations and performance incentives.  Mixed signals make it difficult for providers to focus their quality improvement efforts.</a:t>
            </a:r>
          </a:p>
          <a:p>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176</a:t>
            </a:fld>
            <a:endParaRPr lang="en-US"/>
          </a:p>
        </p:txBody>
      </p:sp>
    </p:spTree>
    <p:extLst>
      <p:ext uri="{BB962C8B-B14F-4D97-AF65-F5344CB8AC3E}">
        <p14:creationId xmlns:p14="http://schemas.microsoft.com/office/powerpoint/2010/main" val="597885318"/>
      </p:ext>
    </p:extLst>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This is only the beginning…</a:t>
            </a:r>
            <a:endParaRPr lang="en-US" dirty="0"/>
          </a:p>
        </p:txBody>
      </p:sp>
      <p:sp>
        <p:nvSpPr>
          <p:cNvPr id="3" name="Content Placeholder 2"/>
          <p:cNvSpPr>
            <a:spLocks noGrp="1"/>
          </p:cNvSpPr>
          <p:nvPr>
            <p:ph idx="1"/>
          </p:nvPr>
        </p:nvSpPr>
        <p:spPr>
          <a:xfrm>
            <a:off x="381000" y="1143000"/>
            <a:ext cx="8382000" cy="4800600"/>
          </a:xfrm>
        </p:spPr>
        <p:txBody>
          <a:bodyPr/>
          <a:lstStyle/>
          <a:p>
            <a:r>
              <a:rPr lang="en-US" dirty="0"/>
              <a:t>We </a:t>
            </a:r>
            <a:r>
              <a:rPr lang="en-US" dirty="0" smtClean="0"/>
              <a:t>anticipate </a:t>
            </a:r>
            <a:r>
              <a:rPr lang="en-US" dirty="0"/>
              <a:t>that as states and health systems become more sophisticated in their use of electronic health records and health information exchanges, there will be more opportunities to easily collect </a:t>
            </a:r>
            <a:r>
              <a:rPr lang="en-US" dirty="0" smtClean="0"/>
              <a:t>clinical </a:t>
            </a:r>
            <a:r>
              <a:rPr lang="en-US" dirty="0"/>
              <a:t>data-based measures and thus increase selection of those types of measures over the traditional claims-based measures. </a:t>
            </a:r>
            <a:endParaRPr lang="en-US" dirty="0" smtClean="0"/>
          </a:p>
          <a:p>
            <a:endParaRPr lang="en-US" dirty="0" smtClean="0"/>
          </a:p>
          <a:p>
            <a:r>
              <a:rPr lang="en-US" dirty="0"/>
              <a:t>Combining this shifting landscape with the national movement to increase the </a:t>
            </a:r>
            <a:r>
              <a:rPr lang="en-US" dirty="0" smtClean="0"/>
              <a:t>number </a:t>
            </a:r>
            <a:r>
              <a:rPr lang="en-US" dirty="0"/>
              <a:t>of providers that are paid for value rather than volume suggests that the proliferation of new measures and new measure sets is only in its infancy. </a:t>
            </a:r>
            <a:endParaRPr lang="en-US" dirty="0" smtClean="0"/>
          </a:p>
          <a:p>
            <a:pPr lvl="1"/>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177</a:t>
            </a:fld>
            <a:endParaRPr lang="en-US"/>
          </a:p>
        </p:txBody>
      </p:sp>
    </p:spTree>
    <p:extLst>
      <p:ext uri="{BB962C8B-B14F-4D97-AF65-F5344CB8AC3E}">
        <p14:creationId xmlns:p14="http://schemas.microsoft.com/office/powerpoint/2010/main" val="2887473117"/>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call to action</a:t>
            </a:r>
            <a:endParaRPr lang="en-US" dirty="0"/>
          </a:p>
        </p:txBody>
      </p:sp>
      <p:sp>
        <p:nvSpPr>
          <p:cNvPr id="3" name="Content Placeholder 2"/>
          <p:cNvSpPr>
            <a:spLocks noGrp="1"/>
          </p:cNvSpPr>
          <p:nvPr>
            <p:ph idx="1"/>
          </p:nvPr>
        </p:nvSpPr>
        <p:spPr/>
        <p:txBody>
          <a:bodyPr/>
          <a:lstStyle/>
          <a:p>
            <a:r>
              <a:rPr lang="en-US" dirty="0" smtClean="0"/>
              <a:t>In </a:t>
            </a:r>
            <a:r>
              <a:rPr lang="en-US" dirty="0"/>
              <a:t>the absence of a fundamental shift in the way in which new measure sets are created, we should prepare to see the problem of unaligned </a:t>
            </a:r>
            <a:r>
              <a:rPr lang="en-US" dirty="0" smtClean="0"/>
              <a:t>measure sets grow significantly.</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178</a:t>
            </a:fld>
            <a:endParaRPr lang="en-US"/>
          </a:p>
        </p:txBody>
      </p:sp>
    </p:spTree>
    <p:extLst>
      <p:ext uri="{BB962C8B-B14F-4D97-AF65-F5344CB8AC3E}">
        <p14:creationId xmlns:p14="http://schemas.microsoft.com/office/powerpoint/2010/main" val="1717960074"/>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idx="1"/>
          </p:nvPr>
        </p:nvSpPr>
        <p:spPr>
          <a:xfrm>
            <a:off x="381001" y="914400"/>
            <a:ext cx="8534400" cy="4114800"/>
          </a:xfrm>
        </p:spPr>
        <p:txBody>
          <a:bodyPr/>
          <a:lstStyle/>
          <a:p>
            <a:pPr marL="457200" indent="-457200">
              <a:buFont typeface="+mj-lt"/>
              <a:buAutoNum type="arabicPeriod"/>
            </a:pPr>
            <a:r>
              <a:rPr lang="en-US" dirty="0"/>
              <a:t>Launch a campaign to raise awareness about the current lack of alignment across measure </a:t>
            </a:r>
            <a:r>
              <a:rPr lang="en-US" dirty="0" smtClean="0"/>
              <a:t>sets and the need for a national measures framework.</a:t>
            </a:r>
          </a:p>
          <a:p>
            <a:pPr lvl="1"/>
            <a:r>
              <a:rPr lang="en-US" dirty="0" smtClean="0"/>
              <a:t>help </a:t>
            </a:r>
            <a:r>
              <a:rPr lang="en-US" dirty="0"/>
              <a:t>states and regions interested in creating measure sets </a:t>
            </a:r>
            <a:r>
              <a:rPr lang="en-US" dirty="0" smtClean="0"/>
              <a:t>understand </a:t>
            </a:r>
            <a:r>
              <a:rPr lang="en-US" dirty="0"/>
              <a:t>why lack of alignment is </a:t>
            </a:r>
            <a:r>
              <a:rPr lang="en-US" dirty="0" smtClean="0"/>
              <a:t>problematic</a:t>
            </a:r>
            <a:endParaRPr lang="en-US" sz="1200" dirty="0" smtClean="0"/>
          </a:p>
          <a:p>
            <a:pPr marL="457200" indent="-457200">
              <a:buFont typeface="+mj-lt"/>
              <a:buAutoNum type="arabicPeriod"/>
            </a:pPr>
            <a:r>
              <a:rPr lang="en-US" dirty="0"/>
              <a:t>Communicate with measure stewards to indicate to them when their measures have been frequently </a:t>
            </a:r>
            <a:r>
              <a:rPr lang="en-US" dirty="0" smtClean="0"/>
              <a:t>modified and why this is problematic.</a:t>
            </a:r>
          </a:p>
          <a:p>
            <a:pPr lvl="1"/>
            <a:r>
              <a:rPr lang="en-US" dirty="0"/>
              <a:t>in particular in the cases in which additional detail has been added, removed or changed</a:t>
            </a:r>
            <a:r>
              <a:rPr lang="en-US" dirty="0" smtClean="0"/>
              <a:t> </a:t>
            </a:r>
            <a:endParaRPr lang="en-US" sz="1200" dirty="0" smtClean="0"/>
          </a:p>
          <a:p>
            <a:pPr marL="457200" indent="-457200">
              <a:buFont typeface="+mj-lt"/>
              <a:buAutoNum type="arabicPeriod"/>
            </a:pPr>
            <a:r>
              <a:rPr lang="en-US" dirty="0" smtClean="0"/>
              <a:t>Develop an interactive database of recommended measures to establish a national measures framework.</a:t>
            </a:r>
          </a:p>
          <a:p>
            <a:pPr marL="857250" lvl="1" indent="-457200"/>
            <a:r>
              <a:rPr lang="en-US" dirty="0" smtClean="0"/>
              <a:t>consisting </a:t>
            </a:r>
            <a:r>
              <a:rPr lang="en-US" dirty="0"/>
              <a:t>primarily of the standardized measures that are used most frequently for each population and </a:t>
            </a:r>
            <a:r>
              <a:rPr lang="en-US" dirty="0" smtClean="0"/>
              <a:t>domain</a:t>
            </a:r>
          </a:p>
          <a:p>
            <a:pPr marL="857250" lvl="1" indent="-457200"/>
            <a:r>
              <a:rPr lang="en-US" dirty="0"/>
              <a:t>selecting and/or defining measures for the areas in which there is currently a </a:t>
            </a:r>
            <a:r>
              <a:rPr lang="en-US" dirty="0" smtClean="0"/>
              <a:t>paucity of </a:t>
            </a:r>
            <a:r>
              <a:rPr lang="en-US" dirty="0"/>
              <a:t>standardized measures </a:t>
            </a:r>
          </a:p>
        </p:txBody>
      </p:sp>
      <p:sp>
        <p:nvSpPr>
          <p:cNvPr id="4" name="Slide Number Placeholder 3"/>
          <p:cNvSpPr>
            <a:spLocks noGrp="1"/>
          </p:cNvSpPr>
          <p:nvPr>
            <p:ph type="sldNum" sz="quarter" idx="10"/>
          </p:nvPr>
        </p:nvSpPr>
        <p:spPr/>
        <p:txBody>
          <a:bodyPr/>
          <a:lstStyle/>
          <a:p>
            <a:fld id="{6CDFDD91-9DC5-443A-B5D4-A4D827708E68}" type="slidenum">
              <a:rPr lang="en-US" smtClean="0"/>
              <a:pPr/>
              <a:t>179</a:t>
            </a:fld>
            <a:endParaRPr lang="en-US"/>
          </a:p>
        </p:txBody>
      </p:sp>
    </p:spTree>
    <p:extLst>
      <p:ext uri="{BB962C8B-B14F-4D97-AF65-F5344CB8AC3E}">
        <p14:creationId xmlns:p14="http://schemas.microsoft.com/office/powerpoint/2010/main" val="41538945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dirty="0" smtClean="0"/>
              <a:t>Table of contents</a:t>
            </a:r>
          </a:p>
        </p:txBody>
      </p:sp>
      <p:sp>
        <p:nvSpPr>
          <p:cNvPr id="4099"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87DF93A4-C68F-4B88-A62C-67E2BA4A257A}" type="slidenum">
              <a:rPr lang="en-US" sz="1400" smtClean="0"/>
              <a:pPr/>
              <a:t>18</a:t>
            </a:fld>
            <a:endParaRPr lang="en-US" sz="1400" dirty="0" smtClean="0"/>
          </a:p>
        </p:txBody>
      </p:sp>
      <p:sp>
        <p:nvSpPr>
          <p:cNvPr id="4100" name="Rectangle 6"/>
          <p:cNvSpPr>
            <a:spLocks noChangeArrowheads="1"/>
          </p:cNvSpPr>
          <p:nvPr/>
        </p:nvSpPr>
        <p:spPr bwMode="auto">
          <a:xfrm>
            <a:off x="2019300" y="1066800"/>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1. Overview of measure </a:t>
            </a:r>
            <a:r>
              <a:rPr lang="en-US" sz="2000" dirty="0"/>
              <a:t>s</a:t>
            </a:r>
            <a:r>
              <a:rPr lang="en-US" sz="2000" dirty="0" smtClean="0"/>
              <a:t>ets</a:t>
            </a:r>
            <a:endParaRPr lang="en-US" sz="2000" dirty="0"/>
          </a:p>
        </p:txBody>
      </p:sp>
      <p:sp>
        <p:nvSpPr>
          <p:cNvPr id="11" name="Rectangle 6"/>
          <p:cNvSpPr>
            <a:spLocks noChangeArrowheads="1"/>
          </p:cNvSpPr>
          <p:nvPr/>
        </p:nvSpPr>
        <p:spPr bwMode="auto">
          <a:xfrm>
            <a:off x="2019300" y="1785257"/>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b="1" dirty="0" smtClean="0"/>
              <a:t>2. Overview of measures</a:t>
            </a:r>
            <a:endParaRPr lang="en-US" sz="2000" b="1" dirty="0"/>
          </a:p>
        </p:txBody>
      </p:sp>
      <p:sp>
        <p:nvSpPr>
          <p:cNvPr id="12" name="Rectangle 6"/>
          <p:cNvSpPr>
            <a:spLocks noChangeArrowheads="1"/>
          </p:cNvSpPr>
          <p:nvPr/>
        </p:nvSpPr>
        <p:spPr bwMode="auto">
          <a:xfrm>
            <a:off x="2019300" y="2503714"/>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3. Non-standard measures</a:t>
            </a:r>
            <a:endParaRPr lang="en-US" sz="2000" dirty="0"/>
          </a:p>
        </p:txBody>
      </p:sp>
      <p:sp>
        <p:nvSpPr>
          <p:cNvPr id="13" name="Rectangle 6"/>
          <p:cNvSpPr>
            <a:spLocks noChangeArrowheads="1"/>
          </p:cNvSpPr>
          <p:nvPr/>
        </p:nvSpPr>
        <p:spPr bwMode="auto">
          <a:xfrm>
            <a:off x="2019300" y="3222171"/>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4. Analysis by measure </a:t>
            </a:r>
            <a:r>
              <a:rPr lang="en-US" sz="2000" dirty="0"/>
              <a:t>s</a:t>
            </a:r>
            <a:r>
              <a:rPr lang="en-US" sz="2000" dirty="0" smtClean="0"/>
              <a:t>et </a:t>
            </a:r>
            <a:r>
              <a:rPr lang="en-US" sz="2000" dirty="0"/>
              <a:t>t</a:t>
            </a:r>
            <a:r>
              <a:rPr lang="en-US" sz="2000" dirty="0" smtClean="0"/>
              <a:t>ype</a:t>
            </a:r>
            <a:endParaRPr lang="en-US" sz="2000" dirty="0"/>
          </a:p>
        </p:txBody>
      </p:sp>
      <p:sp>
        <p:nvSpPr>
          <p:cNvPr id="14" name="Rectangle 6"/>
          <p:cNvSpPr>
            <a:spLocks noChangeArrowheads="1"/>
          </p:cNvSpPr>
          <p:nvPr/>
        </p:nvSpPr>
        <p:spPr bwMode="auto">
          <a:xfrm>
            <a:off x="2019300" y="3940628"/>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5. Analysis </a:t>
            </a:r>
            <a:r>
              <a:rPr lang="en-US" sz="2000" dirty="0"/>
              <a:t>by m</a:t>
            </a:r>
            <a:r>
              <a:rPr lang="en-US" sz="2000" dirty="0" smtClean="0"/>
              <a:t>easure set </a:t>
            </a:r>
            <a:r>
              <a:rPr lang="en-US" sz="2000" dirty="0"/>
              <a:t>p</a:t>
            </a:r>
            <a:r>
              <a:rPr lang="en-US" sz="2000" dirty="0" smtClean="0"/>
              <a:t>urpose</a:t>
            </a:r>
            <a:endParaRPr lang="en-US" sz="2000" dirty="0"/>
          </a:p>
        </p:txBody>
      </p:sp>
      <p:sp>
        <p:nvSpPr>
          <p:cNvPr id="15" name="Rectangle 6"/>
          <p:cNvSpPr>
            <a:spLocks noChangeArrowheads="1"/>
          </p:cNvSpPr>
          <p:nvPr/>
        </p:nvSpPr>
        <p:spPr bwMode="auto">
          <a:xfrm>
            <a:off x="2019300" y="4659085"/>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6. Analysis </a:t>
            </a:r>
            <a:r>
              <a:rPr lang="en-US" sz="2000" dirty="0"/>
              <a:t>by m</a:t>
            </a:r>
            <a:r>
              <a:rPr lang="en-US" sz="2000" dirty="0" smtClean="0"/>
              <a:t>easure domain/clinical </a:t>
            </a:r>
            <a:r>
              <a:rPr lang="en-US" sz="2000" dirty="0"/>
              <a:t>a</a:t>
            </a:r>
            <a:r>
              <a:rPr lang="en-US" sz="2000" dirty="0" smtClean="0"/>
              <a:t>rea</a:t>
            </a:r>
            <a:endParaRPr lang="en-US" sz="2000" dirty="0"/>
          </a:p>
        </p:txBody>
      </p:sp>
      <p:sp>
        <p:nvSpPr>
          <p:cNvPr id="16" name="Rectangle 6"/>
          <p:cNvSpPr>
            <a:spLocks noChangeArrowheads="1"/>
          </p:cNvSpPr>
          <p:nvPr/>
        </p:nvSpPr>
        <p:spPr bwMode="auto">
          <a:xfrm>
            <a:off x="2019300" y="5377542"/>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7. Intrastate analysis of CA and MA</a:t>
            </a:r>
            <a:endParaRPr lang="en-US" sz="2000" dirty="0"/>
          </a:p>
        </p:txBody>
      </p:sp>
      <p:sp>
        <p:nvSpPr>
          <p:cNvPr id="17" name="Rectangle 6"/>
          <p:cNvSpPr>
            <a:spLocks noChangeArrowheads="1"/>
          </p:cNvSpPr>
          <p:nvPr/>
        </p:nvSpPr>
        <p:spPr bwMode="auto">
          <a:xfrm>
            <a:off x="2019300" y="6096000"/>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8. </a:t>
            </a:r>
            <a:r>
              <a:rPr lang="en-US" sz="2000" dirty="0"/>
              <a:t>Conclusions / recommendations </a:t>
            </a:r>
          </a:p>
        </p:txBody>
      </p:sp>
    </p:spTree>
    <p:extLst>
      <p:ext uri="{BB962C8B-B14F-4D97-AF65-F5344CB8AC3E}">
        <p14:creationId xmlns:p14="http://schemas.microsoft.com/office/powerpoint/2010/main" val="1223528731"/>
      </p:ext>
    </p:extLst>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 (cont’d)</a:t>
            </a:r>
            <a:endParaRPr lang="en-US" dirty="0"/>
          </a:p>
        </p:txBody>
      </p:sp>
      <p:sp>
        <p:nvSpPr>
          <p:cNvPr id="3" name="Content Placeholder 2"/>
          <p:cNvSpPr>
            <a:spLocks noGrp="1"/>
          </p:cNvSpPr>
          <p:nvPr>
            <p:ph idx="1"/>
          </p:nvPr>
        </p:nvSpPr>
        <p:spPr>
          <a:xfrm>
            <a:off x="460375" y="990600"/>
            <a:ext cx="8378825" cy="5181600"/>
          </a:xfrm>
        </p:spPr>
        <p:txBody>
          <a:bodyPr/>
          <a:lstStyle/>
          <a:p>
            <a:pPr marL="457200" indent="-457200">
              <a:buFont typeface="+mj-lt"/>
              <a:buAutoNum type="arabicPeriod" startAt="4"/>
            </a:pPr>
            <a:r>
              <a:rPr lang="en-US" dirty="0" smtClean="0"/>
              <a:t>Provide </a:t>
            </a:r>
            <a:r>
              <a:rPr lang="en-US" dirty="0"/>
              <a:t>technical assistance to states to help them select high-quality measures that both meet their needs and encourage alignment across programs in their region and market. This assistance could include</a:t>
            </a:r>
            <a:r>
              <a:rPr lang="en-US" dirty="0" smtClean="0"/>
              <a:t>:</a:t>
            </a:r>
          </a:p>
          <a:p>
            <a:pPr marL="857250" lvl="1" indent="-457200"/>
            <a:r>
              <a:rPr lang="en-US" dirty="0"/>
              <a:t>a measures </a:t>
            </a:r>
            <a:r>
              <a:rPr lang="en-US" dirty="0" smtClean="0"/>
              <a:t>hotline</a:t>
            </a:r>
          </a:p>
          <a:p>
            <a:pPr marL="857250" lvl="1" indent="-457200"/>
            <a:r>
              <a:rPr lang="en-US" dirty="0" smtClean="0"/>
              <a:t>learning </a:t>
            </a:r>
            <a:r>
              <a:rPr lang="en-US" dirty="0" err="1" smtClean="0"/>
              <a:t>collaboratives</a:t>
            </a:r>
            <a:r>
              <a:rPr lang="en-US" dirty="0" smtClean="0"/>
              <a:t> and online </a:t>
            </a:r>
            <a:r>
              <a:rPr lang="en-US" dirty="0"/>
              <a:t>question </a:t>
            </a:r>
            <a:r>
              <a:rPr lang="en-US" dirty="0" smtClean="0"/>
              <a:t>boards, blogs </a:t>
            </a:r>
            <a:r>
              <a:rPr lang="en-US" dirty="0"/>
              <a:t>and/or </a:t>
            </a:r>
            <a:r>
              <a:rPr lang="en-US" dirty="0" err="1"/>
              <a:t>listservs</a:t>
            </a:r>
            <a:r>
              <a:rPr lang="en-US" dirty="0"/>
              <a:t> </a:t>
            </a:r>
          </a:p>
          <a:p>
            <a:pPr marL="857250" lvl="1" indent="-457200"/>
            <a:r>
              <a:rPr lang="en-US" dirty="0" smtClean="0"/>
              <a:t>benchmarking </a:t>
            </a:r>
            <a:r>
              <a:rPr lang="en-US" dirty="0"/>
              <a:t>resources for the recommended measures selected for inclusion in the interactive measures tool. </a:t>
            </a:r>
            <a:endParaRPr lang="en-US" dirty="0" smtClean="0"/>
          </a:p>
          <a:p>
            <a:pPr marL="457200" indent="-457200">
              <a:buFont typeface="+mj-lt"/>
              <a:buAutoNum type="arabicPeriod" startAt="5"/>
            </a:pPr>
            <a:endParaRPr lang="en-US" sz="1200" dirty="0" smtClean="0"/>
          </a:p>
          <a:p>
            <a:pPr marL="457200" indent="-457200">
              <a:buFont typeface="+mj-lt"/>
              <a:buAutoNum type="arabicPeriod" startAt="5"/>
            </a:pPr>
            <a:r>
              <a:rPr lang="en-US" dirty="0"/>
              <a:t>Acknowledge the areas where measure alignment is potentially not feasible or desirable. </a:t>
            </a:r>
            <a:endParaRPr lang="en-US" dirty="0" smtClean="0"/>
          </a:p>
          <a:p>
            <a:pPr marL="857250" lvl="1" indent="-457200"/>
            <a:r>
              <a:rPr lang="en-US" dirty="0" smtClean="0"/>
              <a:t>different populations of focus</a:t>
            </a:r>
          </a:p>
          <a:p>
            <a:pPr marL="857250" lvl="1" indent="-457200"/>
            <a:r>
              <a:rPr lang="en-US" dirty="0" smtClean="0"/>
              <a:t>program-specific measures</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180</a:t>
            </a:fld>
            <a:endParaRPr lang="en-US"/>
          </a:p>
        </p:txBody>
      </p:sp>
    </p:spTree>
    <p:extLst>
      <p:ext uri="{BB962C8B-B14F-4D97-AF65-F5344CB8AC3E}">
        <p14:creationId xmlns:p14="http://schemas.microsoft.com/office/powerpoint/2010/main" val="4172075585"/>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information</a:t>
            </a:r>
            <a:endParaRPr lang="en-US" dirty="0"/>
          </a:p>
        </p:txBody>
      </p:sp>
      <p:grpSp>
        <p:nvGrpSpPr>
          <p:cNvPr id="6" name="Group 5"/>
          <p:cNvGrpSpPr/>
          <p:nvPr/>
        </p:nvGrpSpPr>
        <p:grpSpPr>
          <a:xfrm>
            <a:off x="2122098" y="1409700"/>
            <a:ext cx="4899804" cy="4038600"/>
            <a:chOff x="1729596" y="1371600"/>
            <a:chExt cx="4899804" cy="403860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46684" y="1800505"/>
              <a:ext cx="1006912" cy="108585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96774" y="1800505"/>
              <a:ext cx="999226" cy="1085850"/>
            </a:xfrm>
            <a:prstGeom prst="rect">
              <a:avLst/>
            </a:prstGeom>
          </p:spPr>
        </p:pic>
        <p:sp>
          <p:nvSpPr>
            <p:cNvPr id="9" name="Rectangle 8"/>
            <p:cNvSpPr/>
            <p:nvPr/>
          </p:nvSpPr>
          <p:spPr bwMode="auto">
            <a:xfrm>
              <a:off x="1729596" y="1371600"/>
              <a:ext cx="2004204" cy="40386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14" name="Rectangle 13"/>
            <p:cNvSpPr/>
            <p:nvPr/>
          </p:nvSpPr>
          <p:spPr bwMode="auto">
            <a:xfrm>
              <a:off x="4625196" y="1371600"/>
              <a:ext cx="2004204" cy="40386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12" name="TextBox 11"/>
            <p:cNvSpPr txBox="1"/>
            <p:nvPr/>
          </p:nvSpPr>
          <p:spPr>
            <a:xfrm>
              <a:off x="1729596" y="2971800"/>
              <a:ext cx="2004204" cy="2000548"/>
            </a:xfrm>
            <a:prstGeom prst="rect">
              <a:avLst/>
            </a:prstGeom>
            <a:noFill/>
          </p:spPr>
          <p:txBody>
            <a:bodyPr wrap="square" rtlCol="0">
              <a:spAutoFit/>
            </a:bodyPr>
            <a:lstStyle/>
            <a:p>
              <a:pPr algn="ctr"/>
              <a:r>
                <a:rPr lang="en-US" sz="1800" dirty="0"/>
                <a:t>Michael </a:t>
              </a:r>
              <a:r>
                <a:rPr lang="en-US" sz="1800" dirty="0" smtClean="0"/>
                <a:t>Bailit, MBA</a:t>
              </a:r>
            </a:p>
            <a:p>
              <a:pPr marL="285750" indent="-285750">
                <a:buFont typeface="Arial" pitchFamily="34" charset="0"/>
                <a:buChar char="•"/>
              </a:pPr>
              <a:endParaRPr lang="en-US" sz="1400" dirty="0" smtClean="0"/>
            </a:p>
            <a:p>
              <a:pPr marL="285750" indent="-285750">
                <a:buFont typeface="Arial" pitchFamily="34" charset="0"/>
                <a:buChar char="•"/>
              </a:pPr>
              <a:r>
                <a:rPr lang="en-US" sz="1400" dirty="0" smtClean="0"/>
                <a:t> President</a:t>
              </a:r>
              <a:endParaRPr lang="en-US" sz="1400" dirty="0"/>
            </a:p>
            <a:p>
              <a:pPr marL="342900" indent="-342900">
                <a:buFont typeface="Arial" pitchFamily="34" charset="0"/>
                <a:buChar char="•"/>
              </a:pPr>
              <a:r>
                <a:rPr lang="en-US" sz="1400" dirty="0" smtClean="0">
                  <a:hlinkClick r:id="rId5"/>
                </a:rPr>
                <a:t>mbailit@bailit-health.com</a:t>
              </a:r>
              <a:endParaRPr lang="en-US" sz="1400" dirty="0" smtClean="0"/>
            </a:p>
            <a:p>
              <a:pPr marL="342900" indent="-342900">
                <a:buFont typeface="Arial" pitchFamily="34" charset="0"/>
                <a:buChar char="•"/>
              </a:pPr>
              <a:r>
                <a:rPr lang="en-US" sz="1400" dirty="0" smtClean="0"/>
                <a:t>781-599-4700</a:t>
              </a:r>
            </a:p>
            <a:p>
              <a:pPr marL="342900" indent="-342900">
                <a:buFont typeface="Arial" pitchFamily="34" charset="0"/>
                <a:buChar char="•"/>
              </a:pPr>
              <a:endParaRPr lang="en-US" dirty="0"/>
            </a:p>
          </p:txBody>
        </p:sp>
        <p:sp>
          <p:nvSpPr>
            <p:cNvPr id="17" name="TextBox 16"/>
            <p:cNvSpPr txBox="1"/>
            <p:nvPr/>
          </p:nvSpPr>
          <p:spPr>
            <a:xfrm>
              <a:off x="4625196" y="2971800"/>
              <a:ext cx="2004204" cy="2000548"/>
            </a:xfrm>
            <a:prstGeom prst="rect">
              <a:avLst/>
            </a:prstGeom>
            <a:noFill/>
          </p:spPr>
          <p:txBody>
            <a:bodyPr wrap="square" rtlCol="0">
              <a:spAutoFit/>
            </a:bodyPr>
            <a:lstStyle/>
            <a:p>
              <a:pPr algn="ctr"/>
              <a:r>
                <a:rPr lang="en-US" sz="1800" dirty="0" smtClean="0"/>
                <a:t>Kate Bazinsky, MPH</a:t>
              </a:r>
            </a:p>
            <a:p>
              <a:pPr marL="285750" indent="-285750">
                <a:buFont typeface="Arial" pitchFamily="34" charset="0"/>
                <a:buChar char="•"/>
              </a:pPr>
              <a:endParaRPr lang="en-US" sz="1400" dirty="0" smtClean="0"/>
            </a:p>
            <a:p>
              <a:pPr marL="285750" indent="-285750">
                <a:buFont typeface="Arial" pitchFamily="34" charset="0"/>
                <a:buChar char="•"/>
              </a:pPr>
              <a:r>
                <a:rPr lang="en-US" sz="1400" dirty="0" smtClean="0"/>
                <a:t> Senior Consultant</a:t>
              </a:r>
            </a:p>
            <a:p>
              <a:pPr marL="342900" indent="-342900">
                <a:buFont typeface="Arial" pitchFamily="34" charset="0"/>
                <a:buChar char="•"/>
              </a:pPr>
              <a:r>
                <a:rPr lang="en-US" sz="1400" dirty="0" smtClean="0">
                  <a:hlinkClick r:id="rId5"/>
                </a:rPr>
                <a:t>kbazinsky@bailit-health.com</a:t>
              </a:r>
              <a:endParaRPr lang="en-US" sz="1400" dirty="0" smtClean="0"/>
            </a:p>
            <a:p>
              <a:pPr marL="342900" indent="-342900">
                <a:buFont typeface="Arial" pitchFamily="34" charset="0"/>
                <a:buChar char="•"/>
              </a:pPr>
              <a:r>
                <a:rPr lang="en-US" sz="1400" dirty="0" smtClean="0"/>
                <a:t>781-599-4704</a:t>
              </a:r>
            </a:p>
            <a:p>
              <a:pPr marL="342900" indent="-342900">
                <a:buFont typeface="Arial" pitchFamily="34" charset="0"/>
                <a:buChar char="•"/>
              </a:pPr>
              <a:endParaRPr lang="en-US" dirty="0"/>
            </a:p>
          </p:txBody>
        </p:sp>
      </p:grpSp>
    </p:spTree>
    <p:extLst>
      <p:ext uri="{BB962C8B-B14F-4D97-AF65-F5344CB8AC3E}">
        <p14:creationId xmlns:p14="http://schemas.microsoft.com/office/powerpoint/2010/main" val="2295126703"/>
      </p:ext>
    </p:extLst>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a:t>
            </a:r>
            <a:endParaRPr lang="en-US" dirty="0"/>
          </a:p>
        </p:txBody>
      </p:sp>
      <p:sp>
        <p:nvSpPr>
          <p:cNvPr id="3" name="Slide Number Placeholder 2"/>
          <p:cNvSpPr>
            <a:spLocks noGrp="1"/>
          </p:cNvSpPr>
          <p:nvPr>
            <p:ph type="sldNum" sz="quarter" idx="10"/>
          </p:nvPr>
        </p:nvSpPr>
        <p:spPr/>
        <p:txBody>
          <a:bodyPr/>
          <a:lstStyle/>
          <a:p>
            <a:fld id="{6CDFDD91-9DC5-443A-B5D4-A4D827708E68}" type="slidenum">
              <a:rPr lang="en-US" smtClean="0"/>
              <a:pPr/>
              <a:t>182</a:t>
            </a:fld>
            <a:endParaRPr lang="en-US" dirty="0"/>
          </a:p>
        </p:txBody>
      </p:sp>
    </p:spTree>
    <p:extLst>
      <p:ext uri="{BB962C8B-B14F-4D97-AF65-F5344CB8AC3E}">
        <p14:creationId xmlns:p14="http://schemas.microsoft.com/office/powerpoint/2010/main" val="1477063700"/>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dirty="0" smtClean="0"/>
              <a:t>Overview of measure sets included in analysis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07364865"/>
              </p:ext>
            </p:extLst>
          </p:nvPr>
        </p:nvGraphicFramePr>
        <p:xfrm>
          <a:off x="185857" y="1107440"/>
          <a:ext cx="8772286" cy="5063884"/>
        </p:xfrm>
        <a:graphic>
          <a:graphicData uri="http://schemas.openxmlformats.org/drawingml/2006/table">
            <a:tbl>
              <a:tblPr firstRow="1" bandRow="1">
                <a:tableStyleId>{5C22544A-7EE6-4342-B048-85BDC9FD1C3A}</a:tableStyleId>
              </a:tblPr>
              <a:tblGrid>
                <a:gridCol w="685800"/>
                <a:gridCol w="1981200"/>
                <a:gridCol w="1676400"/>
                <a:gridCol w="1219200"/>
                <a:gridCol w="990600"/>
                <a:gridCol w="959168"/>
                <a:gridCol w="1259918"/>
              </a:tblGrid>
              <a:tr h="532057">
                <a:tc>
                  <a:txBody>
                    <a:bodyPr/>
                    <a:lstStyle/>
                    <a:p>
                      <a:r>
                        <a:rPr lang="en-US" sz="1400" dirty="0" smtClean="0">
                          <a:solidFill>
                            <a:schemeClr val="tx1"/>
                          </a:solidFill>
                        </a:rPr>
                        <a:t>State</a:t>
                      </a:r>
                      <a:endParaRPr lang="en-US" sz="1400" dirty="0">
                        <a:solidFill>
                          <a:schemeClr val="tx1"/>
                        </a:solidFill>
                      </a:endParaRPr>
                    </a:p>
                  </a:txBody>
                  <a:tcPr/>
                </a:tc>
                <a:tc>
                  <a:txBody>
                    <a:bodyPr/>
                    <a:lstStyle/>
                    <a:p>
                      <a:r>
                        <a:rPr lang="en-US" sz="1400" dirty="0" smtClean="0">
                          <a:solidFill>
                            <a:schemeClr val="tx1"/>
                          </a:solidFill>
                        </a:rPr>
                        <a:t>Name</a:t>
                      </a:r>
                      <a:endParaRPr lang="en-US" sz="1400" dirty="0">
                        <a:solidFill>
                          <a:schemeClr val="tx1"/>
                        </a:solidFill>
                      </a:endParaRPr>
                    </a:p>
                  </a:txBody>
                  <a:tcPr/>
                </a:tc>
                <a:tc>
                  <a:txBody>
                    <a:bodyPr/>
                    <a:lstStyle/>
                    <a:p>
                      <a:r>
                        <a:rPr lang="en-US" sz="1400" dirty="0" smtClean="0">
                          <a:solidFill>
                            <a:schemeClr val="tx1"/>
                          </a:solidFill>
                        </a:rPr>
                        <a:t>Type</a:t>
                      </a:r>
                      <a:endParaRPr lang="en-US" sz="1400" dirty="0">
                        <a:solidFill>
                          <a:schemeClr val="tx1"/>
                        </a:solidFill>
                      </a:endParaRPr>
                    </a:p>
                  </a:txBody>
                  <a:tcPr/>
                </a:tc>
                <a:tc>
                  <a:txBody>
                    <a:bodyPr/>
                    <a:lstStyle/>
                    <a:p>
                      <a:r>
                        <a:rPr lang="en-US" sz="1400" dirty="0" smtClean="0">
                          <a:solidFill>
                            <a:schemeClr val="tx1"/>
                          </a:solidFill>
                        </a:rPr>
                        <a:t># of</a:t>
                      </a:r>
                      <a:r>
                        <a:rPr lang="en-US" sz="1400" baseline="0" dirty="0" smtClean="0">
                          <a:solidFill>
                            <a:schemeClr val="tx1"/>
                          </a:solidFill>
                        </a:rPr>
                        <a:t> measures</a:t>
                      </a:r>
                      <a:endParaRPr lang="en-US" sz="1400" baseline="30000" dirty="0">
                        <a:solidFill>
                          <a:schemeClr val="tx1"/>
                        </a:solidFill>
                      </a:endParaRPr>
                    </a:p>
                  </a:txBody>
                  <a:tcPr/>
                </a:tc>
                <a:tc>
                  <a:txBody>
                    <a:bodyPr/>
                    <a:lstStyle/>
                    <a:p>
                      <a:r>
                        <a:rPr lang="en-US" sz="1400" dirty="0" smtClean="0">
                          <a:solidFill>
                            <a:schemeClr val="tx1"/>
                          </a:solidFill>
                        </a:rPr>
                        <a:t>NQF-endorsed</a:t>
                      </a:r>
                      <a:endParaRPr lang="en-US" sz="1400" dirty="0">
                        <a:solidFill>
                          <a:schemeClr val="tx1"/>
                        </a:solidFill>
                      </a:endParaRPr>
                    </a:p>
                  </a:txBody>
                  <a:tcPr/>
                </a:tc>
                <a:tc>
                  <a:txBody>
                    <a:bodyPr/>
                    <a:lstStyle/>
                    <a:p>
                      <a:r>
                        <a:rPr lang="en-US" sz="1400" dirty="0" smtClean="0">
                          <a:solidFill>
                            <a:schemeClr val="tx1"/>
                          </a:solidFill>
                        </a:rPr>
                        <a:t>Modified</a:t>
                      </a:r>
                      <a:endParaRPr lang="en-US" sz="1400" dirty="0">
                        <a:solidFill>
                          <a:schemeClr val="tx1"/>
                        </a:solidFill>
                      </a:endParaRPr>
                    </a:p>
                  </a:txBody>
                  <a:tcPr/>
                </a:tc>
                <a:tc>
                  <a:txBody>
                    <a:bodyPr/>
                    <a:lstStyle/>
                    <a:p>
                      <a:r>
                        <a:rPr lang="en-US" sz="1400" baseline="0" dirty="0" smtClean="0">
                          <a:solidFill>
                            <a:schemeClr val="tx1"/>
                          </a:solidFill>
                        </a:rPr>
                        <a:t>Homegrown</a:t>
                      </a:r>
                      <a:endParaRPr lang="en-US" sz="1400" dirty="0">
                        <a:solidFill>
                          <a:schemeClr val="tx1"/>
                        </a:solidFill>
                      </a:endParaRPr>
                    </a:p>
                  </a:txBody>
                  <a:tcPr/>
                </a:tc>
              </a:tr>
              <a:tr h="494103">
                <a:tc>
                  <a:txBody>
                    <a:bodyPr/>
                    <a:lstStyle/>
                    <a:p>
                      <a:r>
                        <a:rPr lang="en-US" sz="1600" dirty="0" smtClean="0"/>
                        <a:t>AR</a:t>
                      </a:r>
                      <a:endParaRPr lang="en-US" sz="1600" dirty="0"/>
                    </a:p>
                  </a:txBody>
                  <a:tcPr/>
                </a:tc>
                <a:tc>
                  <a:txBody>
                    <a:bodyPr/>
                    <a:lstStyle/>
                    <a:p>
                      <a:r>
                        <a:rPr lang="en-US" sz="1600" dirty="0" smtClean="0"/>
                        <a:t>Arkansas Medicaid</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Medicaid</a:t>
                      </a:r>
                    </a:p>
                    <a:p>
                      <a:endParaRPr lang="en-US" sz="1600" dirty="0"/>
                    </a:p>
                  </a:txBody>
                  <a:tcPr/>
                </a:tc>
                <a:tc>
                  <a:txBody>
                    <a:bodyPr/>
                    <a:lstStyle/>
                    <a:p>
                      <a:pPr algn="ctr"/>
                      <a:r>
                        <a:rPr lang="en-US" sz="1600" dirty="0" smtClean="0"/>
                        <a:t>14</a:t>
                      </a:r>
                      <a:endParaRPr lang="en-US" sz="1600" dirty="0"/>
                    </a:p>
                  </a:txBody>
                  <a:tcPr/>
                </a:tc>
                <a:tc>
                  <a:txBody>
                    <a:bodyPr/>
                    <a:lstStyle/>
                    <a:p>
                      <a:pPr algn="ctr"/>
                      <a:r>
                        <a:rPr lang="en-US" sz="1600" dirty="0" smtClean="0"/>
                        <a:t>79%</a:t>
                      </a:r>
                      <a:endParaRPr lang="en-US" sz="1600" dirty="0"/>
                    </a:p>
                  </a:txBody>
                  <a:tcPr/>
                </a:tc>
                <a:tc>
                  <a:txBody>
                    <a:bodyPr/>
                    <a:lstStyle/>
                    <a:p>
                      <a:pPr algn="ctr"/>
                      <a:r>
                        <a:rPr lang="en-US" sz="1600" dirty="0" smtClean="0"/>
                        <a:t>None</a:t>
                      </a: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None</a:t>
                      </a:r>
                    </a:p>
                    <a:p>
                      <a:pPr algn="ctr"/>
                      <a:endParaRPr lang="en-US" sz="1600" dirty="0"/>
                    </a:p>
                  </a:txBody>
                  <a:tcPr/>
                </a:tc>
              </a:tr>
              <a:tr h="845032">
                <a:tc>
                  <a:txBody>
                    <a:bodyPr/>
                    <a:lstStyle/>
                    <a:p>
                      <a:r>
                        <a:rPr lang="en-US" sz="1600" dirty="0" smtClean="0"/>
                        <a:t>CA</a:t>
                      </a:r>
                      <a:endParaRPr lang="en-US" sz="1600" dirty="0"/>
                    </a:p>
                  </a:txBody>
                  <a:tcPr/>
                </a:tc>
                <a:tc>
                  <a:txBody>
                    <a:bodyPr/>
                    <a:lstStyle/>
                    <a:p>
                      <a:r>
                        <a:rPr lang="en-US" sz="1600" dirty="0" smtClean="0"/>
                        <a:t>CA Medi-Cal Managed Care Division</a:t>
                      </a:r>
                      <a:endParaRPr lang="en-US" sz="1600" dirty="0"/>
                    </a:p>
                  </a:txBody>
                  <a:tcPr/>
                </a:tc>
                <a:tc>
                  <a:txBody>
                    <a:bodyPr/>
                    <a:lstStyle/>
                    <a:p>
                      <a:r>
                        <a:rPr lang="en-US" sz="1600" dirty="0" smtClean="0"/>
                        <a:t>Medicaid</a:t>
                      </a:r>
                      <a:endParaRPr lang="en-US" sz="1600" dirty="0"/>
                    </a:p>
                  </a:txBody>
                  <a:tcPr/>
                </a:tc>
                <a:tc>
                  <a:txBody>
                    <a:bodyPr/>
                    <a:lstStyle/>
                    <a:p>
                      <a:pPr algn="ctr"/>
                      <a:r>
                        <a:rPr lang="en-US" sz="1600" dirty="0" smtClean="0"/>
                        <a:t>22</a:t>
                      </a:r>
                      <a:endParaRPr lang="en-US" sz="1600" dirty="0"/>
                    </a:p>
                  </a:txBody>
                  <a:tcPr/>
                </a:tc>
                <a:tc>
                  <a:txBody>
                    <a:bodyPr/>
                    <a:lstStyle/>
                    <a:p>
                      <a:pPr algn="ctr"/>
                      <a:r>
                        <a:rPr lang="en-US" sz="1600" dirty="0" smtClean="0"/>
                        <a:t>82%</a:t>
                      </a:r>
                      <a:endParaRPr lang="en-US" sz="1600" dirty="0"/>
                    </a:p>
                  </a:txBody>
                  <a:tcPr/>
                </a:tc>
                <a:tc>
                  <a:txBody>
                    <a:bodyPr/>
                    <a:lstStyle/>
                    <a:p>
                      <a:pPr algn="ctr"/>
                      <a:r>
                        <a:rPr lang="en-US" sz="1600" dirty="0" smtClean="0"/>
                        <a:t>45%</a:t>
                      </a:r>
                      <a:endParaRPr lang="en-US" sz="1600" dirty="0"/>
                    </a:p>
                  </a:txBody>
                  <a:tcPr/>
                </a:tc>
                <a:tc>
                  <a:txBody>
                    <a:bodyPr/>
                    <a:lstStyle/>
                    <a:p>
                      <a:pPr algn="ctr"/>
                      <a:r>
                        <a:rPr lang="en-US" sz="1600" dirty="0" smtClean="0"/>
                        <a:t>5%</a:t>
                      </a:r>
                      <a:endParaRPr lang="en-US" sz="1600" dirty="0"/>
                    </a:p>
                  </a:txBody>
                  <a:tcPr/>
                </a:tc>
              </a:tr>
              <a:tr h="10954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CA</a:t>
                      </a:r>
                    </a:p>
                    <a:p>
                      <a:endParaRPr lang="en-US" sz="1600" dirty="0"/>
                    </a:p>
                  </a:txBody>
                  <a:tcPr/>
                </a:tc>
                <a:tc>
                  <a:txBody>
                    <a:bodyPr/>
                    <a:lstStyle/>
                    <a:p>
                      <a:r>
                        <a:rPr lang="en-US" sz="1600" dirty="0" smtClean="0"/>
                        <a:t>CA Medi-Cal Managed Care Division: Specialty Plans</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Medicaid</a:t>
                      </a:r>
                    </a:p>
                    <a:p>
                      <a:endParaRPr lang="en-US" sz="1600" dirty="0"/>
                    </a:p>
                  </a:txBody>
                  <a:tcPr/>
                </a:tc>
                <a:tc>
                  <a:txBody>
                    <a:bodyPr/>
                    <a:lstStyle/>
                    <a:p>
                      <a:pPr algn="ctr"/>
                      <a:r>
                        <a:rPr lang="en-US" sz="1600" dirty="0" smtClean="0"/>
                        <a:t>6</a:t>
                      </a:r>
                      <a:endParaRPr lang="en-US" sz="1600" dirty="0"/>
                    </a:p>
                  </a:txBody>
                  <a:tcPr/>
                </a:tc>
                <a:tc>
                  <a:txBody>
                    <a:bodyPr/>
                    <a:lstStyle/>
                    <a:p>
                      <a:pPr algn="ctr"/>
                      <a:r>
                        <a:rPr lang="en-US" sz="1600" dirty="0" smtClean="0"/>
                        <a:t>50%</a:t>
                      </a:r>
                      <a:endParaRPr lang="en-US" sz="1600" dirty="0"/>
                    </a:p>
                  </a:txBody>
                  <a:tcPr/>
                </a:tc>
                <a:tc>
                  <a:txBody>
                    <a:bodyPr/>
                    <a:lstStyle/>
                    <a:p>
                      <a:pPr algn="ctr"/>
                      <a:r>
                        <a:rPr lang="en-US" sz="1600" dirty="0" smtClean="0"/>
                        <a:t>67%</a:t>
                      </a:r>
                      <a:endParaRPr lang="en-US" sz="1600" dirty="0"/>
                    </a:p>
                  </a:txBody>
                  <a:tcPr/>
                </a:tc>
                <a:tc>
                  <a:txBody>
                    <a:bodyPr/>
                    <a:lstStyle/>
                    <a:p>
                      <a:pPr algn="ctr"/>
                      <a:r>
                        <a:rPr lang="en-US" sz="1600" dirty="0" smtClean="0"/>
                        <a:t>33%</a:t>
                      </a:r>
                      <a:endParaRPr lang="en-US" sz="1600" dirty="0"/>
                    </a:p>
                  </a:txBody>
                  <a:tcPr/>
                </a:tc>
              </a:tr>
              <a:tr h="594652">
                <a:tc>
                  <a:txBody>
                    <a:bodyPr/>
                    <a:lstStyle/>
                    <a:p>
                      <a:r>
                        <a:rPr lang="en-US" sz="1600" dirty="0" smtClean="0"/>
                        <a:t>CA</a:t>
                      </a:r>
                      <a:endParaRPr lang="en-US" sz="1600" dirty="0"/>
                    </a:p>
                  </a:txBody>
                  <a:tcPr/>
                </a:tc>
                <a:tc>
                  <a:txBody>
                    <a:bodyPr/>
                    <a:lstStyle/>
                    <a:p>
                      <a:r>
                        <a:rPr lang="en-US" sz="1600" dirty="0" smtClean="0"/>
                        <a:t>Office of the Patient Advocate (HMO)</a:t>
                      </a:r>
                      <a:endParaRPr lang="en-US" sz="1600" dirty="0"/>
                    </a:p>
                  </a:txBody>
                  <a:tcPr/>
                </a:tc>
                <a:tc>
                  <a:txBody>
                    <a:bodyPr/>
                    <a:lstStyle/>
                    <a:p>
                      <a:r>
                        <a:rPr lang="en-US" sz="1600" dirty="0" smtClean="0"/>
                        <a:t>Commercial Plans</a:t>
                      </a:r>
                      <a:endParaRPr lang="en-US" sz="1600" dirty="0"/>
                    </a:p>
                  </a:txBody>
                  <a:tcPr/>
                </a:tc>
                <a:tc>
                  <a:txBody>
                    <a:bodyPr/>
                    <a:lstStyle/>
                    <a:p>
                      <a:pPr algn="ctr"/>
                      <a:r>
                        <a:rPr lang="en-US" sz="1600" dirty="0" smtClean="0"/>
                        <a:t>50</a:t>
                      </a:r>
                      <a:endParaRPr lang="en-US" sz="1600" dirty="0"/>
                    </a:p>
                  </a:txBody>
                  <a:tcPr/>
                </a:tc>
                <a:tc>
                  <a:txBody>
                    <a:bodyPr/>
                    <a:lstStyle/>
                    <a:p>
                      <a:pPr algn="ctr"/>
                      <a:r>
                        <a:rPr lang="en-US" sz="1600" dirty="0" smtClean="0"/>
                        <a:t>74%</a:t>
                      </a:r>
                      <a:endParaRPr lang="en-US" sz="1600" dirty="0"/>
                    </a:p>
                  </a:txBody>
                  <a:tcPr/>
                </a:tc>
                <a:tc>
                  <a:txBody>
                    <a:bodyPr/>
                    <a:lstStyle/>
                    <a:p>
                      <a:pPr algn="ctr"/>
                      <a:r>
                        <a:rPr lang="en-US" sz="1600" dirty="0" smtClean="0"/>
                        <a:t>18%</a:t>
                      </a:r>
                      <a:endParaRPr lang="en-US" sz="1600" dirty="0"/>
                    </a:p>
                  </a:txBody>
                  <a:tcPr/>
                </a:tc>
                <a:tc>
                  <a:txBody>
                    <a:bodyPr/>
                    <a:lstStyle/>
                    <a:p>
                      <a:pPr algn="ctr"/>
                      <a:r>
                        <a:rPr lang="en-US" sz="1600" dirty="0" smtClean="0"/>
                        <a:t>None</a:t>
                      </a:r>
                      <a:endParaRPr lang="en-US" sz="1600" dirty="0"/>
                    </a:p>
                  </a:txBody>
                  <a:tcPr/>
                </a:tc>
              </a:tr>
              <a:tr h="594652">
                <a:tc>
                  <a:txBody>
                    <a:bodyPr/>
                    <a:lstStyle/>
                    <a:p>
                      <a:r>
                        <a:rPr lang="en-US" sz="1600" dirty="0" smtClean="0"/>
                        <a:t>CA</a:t>
                      </a:r>
                      <a:endParaRPr lang="en-US" sz="1600" dirty="0"/>
                    </a:p>
                  </a:txBody>
                  <a:tcPr/>
                </a:tc>
                <a:tc>
                  <a:txBody>
                    <a:bodyPr/>
                    <a:lstStyle/>
                    <a:p>
                      <a:r>
                        <a:rPr lang="en-US" sz="1600" dirty="0" smtClean="0"/>
                        <a:t>Office of the Patient Advocate (Medical</a:t>
                      </a:r>
                      <a:r>
                        <a:rPr lang="en-US" sz="1600" baseline="0" dirty="0" smtClean="0"/>
                        <a:t> Group</a:t>
                      </a:r>
                      <a:r>
                        <a:rPr lang="en-US" sz="1600" dirty="0" smtClean="0"/>
                        <a:t>)</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Commercial Plans</a:t>
                      </a:r>
                    </a:p>
                    <a:p>
                      <a:endParaRPr lang="en-US" sz="1600" dirty="0"/>
                    </a:p>
                  </a:txBody>
                  <a:tcPr/>
                </a:tc>
                <a:tc>
                  <a:txBody>
                    <a:bodyPr/>
                    <a:lstStyle/>
                    <a:p>
                      <a:pPr algn="ctr"/>
                      <a:r>
                        <a:rPr lang="en-US" sz="1600" dirty="0" smtClean="0"/>
                        <a:t>25</a:t>
                      </a:r>
                      <a:endParaRPr lang="en-US" sz="1600" dirty="0"/>
                    </a:p>
                  </a:txBody>
                  <a:tcPr/>
                </a:tc>
                <a:tc>
                  <a:txBody>
                    <a:bodyPr/>
                    <a:lstStyle/>
                    <a:p>
                      <a:pPr algn="ctr"/>
                      <a:r>
                        <a:rPr lang="en-US" sz="1600" dirty="0" smtClean="0"/>
                        <a:t>68%</a:t>
                      </a:r>
                      <a:endParaRPr lang="en-US" sz="1600" dirty="0"/>
                    </a:p>
                  </a:txBody>
                  <a:tcPr/>
                </a:tc>
                <a:tc>
                  <a:txBody>
                    <a:bodyPr/>
                    <a:lstStyle/>
                    <a:p>
                      <a:pPr algn="ctr"/>
                      <a:r>
                        <a:rPr lang="en-US" sz="1600" dirty="0" smtClean="0"/>
                        <a:t>4%</a:t>
                      </a:r>
                      <a:endParaRPr lang="en-US" sz="1600" dirty="0"/>
                    </a:p>
                  </a:txBody>
                  <a:tcPr/>
                </a:tc>
                <a:tc>
                  <a:txBody>
                    <a:bodyPr/>
                    <a:lstStyle/>
                    <a:p>
                      <a:pPr algn="ctr"/>
                      <a:r>
                        <a:rPr lang="en-US" sz="1600" dirty="0" smtClean="0"/>
                        <a:t>None</a:t>
                      </a:r>
                      <a:endParaRPr lang="en-US" sz="1600" dirty="0"/>
                    </a:p>
                  </a:txBody>
                  <a:tcPr/>
                </a:tc>
              </a:tr>
              <a:tr h="594652">
                <a:tc>
                  <a:txBody>
                    <a:bodyPr/>
                    <a:lstStyle/>
                    <a:p>
                      <a:r>
                        <a:rPr lang="en-US" sz="1600" dirty="0" smtClean="0"/>
                        <a:t>CA</a:t>
                      </a:r>
                      <a:endParaRPr lang="en-US" sz="1600" dirty="0"/>
                    </a:p>
                  </a:txBody>
                  <a:tcPr/>
                </a:tc>
                <a:tc>
                  <a:txBody>
                    <a:bodyPr/>
                    <a:lstStyle/>
                    <a:p>
                      <a:r>
                        <a:rPr lang="en-US" sz="1600" dirty="0" smtClean="0"/>
                        <a:t>Office of the Patient Advocate (PPO)</a:t>
                      </a:r>
                      <a:endParaRPr lang="en-US" sz="1600" dirty="0"/>
                    </a:p>
                  </a:txBody>
                  <a:tcPr/>
                </a:tc>
                <a:tc>
                  <a:txBody>
                    <a:bodyPr/>
                    <a:lstStyle/>
                    <a:p>
                      <a:r>
                        <a:rPr lang="en-US" sz="1600" dirty="0" smtClean="0"/>
                        <a:t>Other Provider</a:t>
                      </a:r>
                      <a:endParaRPr lang="en-US" sz="1600" dirty="0"/>
                    </a:p>
                  </a:txBody>
                  <a:tcPr/>
                </a:tc>
                <a:tc>
                  <a:txBody>
                    <a:bodyPr/>
                    <a:lstStyle/>
                    <a:p>
                      <a:pPr algn="ctr"/>
                      <a:r>
                        <a:rPr lang="en-US" sz="1600" dirty="0" smtClean="0"/>
                        <a:t>44</a:t>
                      </a:r>
                      <a:endParaRPr lang="en-US" sz="1600" dirty="0"/>
                    </a:p>
                  </a:txBody>
                  <a:tcPr/>
                </a:tc>
                <a:tc>
                  <a:txBody>
                    <a:bodyPr/>
                    <a:lstStyle/>
                    <a:p>
                      <a:pPr algn="ctr"/>
                      <a:r>
                        <a:rPr lang="en-US" sz="1600" dirty="0" smtClean="0"/>
                        <a:t>73%</a:t>
                      </a:r>
                      <a:endParaRPr lang="en-US" sz="1600" dirty="0"/>
                    </a:p>
                  </a:txBody>
                  <a:tcPr/>
                </a:tc>
                <a:tc>
                  <a:txBody>
                    <a:bodyPr/>
                    <a:lstStyle/>
                    <a:p>
                      <a:pPr algn="ctr"/>
                      <a:r>
                        <a:rPr lang="en-US" sz="1600" dirty="0" smtClean="0"/>
                        <a:t>14%</a:t>
                      </a:r>
                      <a:endParaRPr lang="en-US" sz="1600" dirty="0"/>
                    </a:p>
                  </a:txBody>
                  <a:tcPr/>
                </a:tc>
                <a:tc>
                  <a:txBody>
                    <a:bodyPr/>
                    <a:lstStyle/>
                    <a:p>
                      <a:pPr algn="ctr"/>
                      <a:r>
                        <a:rPr lang="en-US" sz="1600" dirty="0" smtClean="0"/>
                        <a:t>None</a:t>
                      </a:r>
                      <a:endParaRPr lang="en-US" sz="1600" dirty="0"/>
                    </a:p>
                  </a:txBody>
                  <a:tcPr/>
                </a:tc>
              </a:tr>
            </a:tbl>
          </a:graphicData>
        </a:graphic>
      </p:graphicFrame>
      <p:sp>
        <p:nvSpPr>
          <p:cNvPr id="4" name="Slide Number Placeholder 3"/>
          <p:cNvSpPr>
            <a:spLocks noGrp="1"/>
          </p:cNvSpPr>
          <p:nvPr>
            <p:ph type="sldNum" sz="quarter" idx="10"/>
          </p:nvPr>
        </p:nvSpPr>
        <p:spPr>
          <a:xfrm>
            <a:off x="8382000" y="6553200"/>
            <a:ext cx="533400" cy="228600"/>
          </a:xfrm>
        </p:spPr>
        <p:txBody>
          <a:bodyPr/>
          <a:lstStyle/>
          <a:p>
            <a:fld id="{6CDFDD91-9DC5-443A-B5D4-A4D827708E68}" type="slidenum">
              <a:rPr lang="en-US" smtClean="0"/>
              <a:pPr/>
              <a:t>183</a:t>
            </a:fld>
            <a:endParaRPr lang="en-US" dirty="0"/>
          </a:p>
        </p:txBody>
      </p:sp>
    </p:spTree>
    <p:extLst>
      <p:ext uri="{BB962C8B-B14F-4D97-AF65-F5344CB8AC3E}">
        <p14:creationId xmlns:p14="http://schemas.microsoft.com/office/powerpoint/2010/main" val="3346631403"/>
      </p:ext>
    </p:extLst>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dirty="0" smtClean="0"/>
              <a:t>Overview of measure sets included in </a:t>
            </a:r>
            <a:r>
              <a:rPr lang="en-US" dirty="0"/>
              <a:t>analysis (cont’d)</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29780357"/>
              </p:ext>
            </p:extLst>
          </p:nvPr>
        </p:nvGraphicFramePr>
        <p:xfrm>
          <a:off x="152400" y="1069428"/>
          <a:ext cx="8772286" cy="5255172"/>
        </p:xfrm>
        <a:graphic>
          <a:graphicData uri="http://schemas.openxmlformats.org/drawingml/2006/table">
            <a:tbl>
              <a:tblPr firstRow="1" bandRow="1">
                <a:tableStyleId>{5C22544A-7EE6-4342-B048-85BDC9FD1C3A}</a:tableStyleId>
              </a:tblPr>
              <a:tblGrid>
                <a:gridCol w="685800"/>
                <a:gridCol w="1981200"/>
                <a:gridCol w="1676400"/>
                <a:gridCol w="1219200"/>
                <a:gridCol w="990600"/>
                <a:gridCol w="959168"/>
                <a:gridCol w="1259918"/>
              </a:tblGrid>
              <a:tr h="532057">
                <a:tc>
                  <a:txBody>
                    <a:bodyPr/>
                    <a:lstStyle/>
                    <a:p>
                      <a:r>
                        <a:rPr lang="en-US" sz="1400" dirty="0" smtClean="0">
                          <a:solidFill>
                            <a:schemeClr val="tx1"/>
                          </a:solidFill>
                        </a:rPr>
                        <a:t>State</a:t>
                      </a:r>
                      <a:endParaRPr lang="en-US" sz="1400" dirty="0">
                        <a:solidFill>
                          <a:schemeClr val="tx1"/>
                        </a:solidFill>
                      </a:endParaRPr>
                    </a:p>
                  </a:txBody>
                  <a:tcPr/>
                </a:tc>
                <a:tc>
                  <a:txBody>
                    <a:bodyPr/>
                    <a:lstStyle/>
                    <a:p>
                      <a:r>
                        <a:rPr lang="en-US" sz="1400" dirty="0" smtClean="0">
                          <a:solidFill>
                            <a:schemeClr val="tx1"/>
                          </a:solidFill>
                        </a:rPr>
                        <a:t>Name</a:t>
                      </a:r>
                      <a:endParaRPr lang="en-US" sz="1400" dirty="0">
                        <a:solidFill>
                          <a:schemeClr val="tx1"/>
                        </a:solidFill>
                      </a:endParaRPr>
                    </a:p>
                  </a:txBody>
                  <a:tcPr/>
                </a:tc>
                <a:tc>
                  <a:txBody>
                    <a:bodyPr/>
                    <a:lstStyle/>
                    <a:p>
                      <a:r>
                        <a:rPr lang="en-US" sz="1400" dirty="0" smtClean="0">
                          <a:solidFill>
                            <a:schemeClr val="tx1"/>
                          </a:solidFill>
                        </a:rPr>
                        <a:t>Type</a:t>
                      </a:r>
                      <a:endParaRPr lang="en-US" sz="1400" dirty="0">
                        <a:solidFill>
                          <a:schemeClr val="tx1"/>
                        </a:solidFill>
                      </a:endParaRPr>
                    </a:p>
                  </a:txBody>
                  <a:tcPr/>
                </a:tc>
                <a:tc>
                  <a:txBody>
                    <a:bodyPr/>
                    <a:lstStyle/>
                    <a:p>
                      <a:r>
                        <a:rPr lang="en-US" sz="1400" dirty="0" smtClean="0">
                          <a:solidFill>
                            <a:schemeClr val="tx1"/>
                          </a:solidFill>
                        </a:rPr>
                        <a:t># of</a:t>
                      </a:r>
                      <a:r>
                        <a:rPr lang="en-US" sz="1400" baseline="0" dirty="0" smtClean="0">
                          <a:solidFill>
                            <a:schemeClr val="tx1"/>
                          </a:solidFill>
                        </a:rPr>
                        <a:t> measures</a:t>
                      </a:r>
                      <a:endParaRPr lang="en-US" sz="1400" baseline="30000" dirty="0">
                        <a:solidFill>
                          <a:schemeClr val="tx1"/>
                        </a:solidFill>
                      </a:endParaRPr>
                    </a:p>
                  </a:txBody>
                  <a:tcPr/>
                </a:tc>
                <a:tc>
                  <a:txBody>
                    <a:bodyPr/>
                    <a:lstStyle/>
                    <a:p>
                      <a:r>
                        <a:rPr lang="en-US" sz="1400" dirty="0" smtClean="0">
                          <a:solidFill>
                            <a:schemeClr val="tx1"/>
                          </a:solidFill>
                        </a:rPr>
                        <a:t>NQF-endorsed</a:t>
                      </a:r>
                      <a:endParaRPr lang="en-US" sz="1400" dirty="0">
                        <a:solidFill>
                          <a:schemeClr val="tx1"/>
                        </a:solidFill>
                      </a:endParaRPr>
                    </a:p>
                  </a:txBody>
                  <a:tcPr/>
                </a:tc>
                <a:tc>
                  <a:txBody>
                    <a:bodyPr/>
                    <a:lstStyle/>
                    <a:p>
                      <a:r>
                        <a:rPr lang="en-US" sz="1400" dirty="0" smtClean="0">
                          <a:solidFill>
                            <a:schemeClr val="tx1"/>
                          </a:solidFill>
                        </a:rPr>
                        <a:t>Modified</a:t>
                      </a:r>
                      <a:endParaRPr lang="en-US" sz="1400" dirty="0">
                        <a:solidFill>
                          <a:schemeClr val="tx1"/>
                        </a:solidFill>
                      </a:endParaRPr>
                    </a:p>
                  </a:txBody>
                  <a:tcPr/>
                </a:tc>
                <a:tc>
                  <a:txBody>
                    <a:bodyPr/>
                    <a:lstStyle/>
                    <a:p>
                      <a:r>
                        <a:rPr lang="en-US" sz="1400" baseline="0" dirty="0" smtClean="0">
                          <a:solidFill>
                            <a:schemeClr val="tx1"/>
                          </a:solidFill>
                        </a:rPr>
                        <a:t>Homegrown</a:t>
                      </a:r>
                      <a:endParaRPr lang="en-US" sz="1400" dirty="0">
                        <a:solidFill>
                          <a:schemeClr val="tx1"/>
                        </a:solidFill>
                      </a:endParaRPr>
                    </a:p>
                  </a:txBody>
                  <a:tcPr/>
                </a:tc>
              </a:tr>
              <a:tr h="494103">
                <a:tc>
                  <a:txBody>
                    <a:bodyPr/>
                    <a:lstStyle/>
                    <a:p>
                      <a:pPr algn="ctr" fontAlgn="ctr"/>
                      <a:r>
                        <a:rPr lang="en-US" sz="1600" b="0" i="0" u="none" strike="noStrike" dirty="0">
                          <a:solidFill>
                            <a:srgbClr val="000000"/>
                          </a:solidFill>
                          <a:effectLst/>
                          <a:latin typeface="+mn-lt"/>
                        </a:rPr>
                        <a:t>CA</a:t>
                      </a:r>
                    </a:p>
                  </a:txBody>
                  <a:tcPr marL="0" marR="0" marT="0" marB="0" anchor="ctr"/>
                </a:tc>
                <a:tc>
                  <a:txBody>
                    <a:bodyPr/>
                    <a:lstStyle/>
                    <a:p>
                      <a:pPr marL="91440" algn="l" fontAlgn="ctr"/>
                      <a:r>
                        <a:rPr lang="en-US" sz="1600" b="0" i="0" u="none" strike="noStrike" dirty="0">
                          <a:solidFill>
                            <a:srgbClr val="000000"/>
                          </a:solidFill>
                          <a:effectLst/>
                          <a:latin typeface="+mn-lt"/>
                        </a:rPr>
                        <a:t>CALPERS</a:t>
                      </a:r>
                    </a:p>
                  </a:txBody>
                  <a:tcPr marL="0" marR="0" marT="0" marB="0" anchor="ctr"/>
                </a:tc>
                <a:tc>
                  <a:txBody>
                    <a:bodyPr/>
                    <a:lstStyle/>
                    <a:p>
                      <a:pPr marL="91440" algn="l" fontAlgn="ctr"/>
                      <a:r>
                        <a:rPr lang="en-US" sz="1600" b="0" i="0" u="none" strike="noStrike" dirty="0">
                          <a:solidFill>
                            <a:srgbClr val="000000"/>
                          </a:solidFill>
                          <a:effectLst/>
                          <a:latin typeface="+mn-lt"/>
                        </a:rPr>
                        <a:t>Commercial </a:t>
                      </a:r>
                      <a:r>
                        <a:rPr lang="en-US" sz="1600" b="0" i="0" u="none" strike="noStrike" dirty="0" smtClean="0">
                          <a:solidFill>
                            <a:srgbClr val="000000"/>
                          </a:solidFill>
                          <a:effectLst/>
                          <a:latin typeface="+mn-lt"/>
                        </a:rPr>
                        <a:t>Plans </a:t>
                      </a:r>
                      <a:r>
                        <a:rPr lang="en-US" sz="1600" b="0" i="0" u="none" strike="noStrike" dirty="0">
                          <a:solidFill>
                            <a:srgbClr val="000000"/>
                          </a:solidFill>
                          <a:effectLst/>
                          <a:latin typeface="+mn-lt"/>
                        </a:rPr>
                        <a:t>for Public Employees</a:t>
                      </a:r>
                    </a:p>
                  </a:txBody>
                  <a:tcPr marL="0" marR="0" marT="0" marB="0" anchor="ctr"/>
                </a:tc>
                <a:tc>
                  <a:txBody>
                    <a:bodyPr/>
                    <a:lstStyle/>
                    <a:p>
                      <a:pPr algn="ctr" fontAlgn="ctr"/>
                      <a:r>
                        <a:rPr lang="en-US" sz="1600" b="0" i="0" u="none" strike="noStrike" dirty="0">
                          <a:solidFill>
                            <a:srgbClr val="000000"/>
                          </a:solidFill>
                          <a:effectLst/>
                          <a:latin typeface="+mn-lt"/>
                        </a:rPr>
                        <a:t>33</a:t>
                      </a:r>
                    </a:p>
                  </a:txBody>
                  <a:tcPr marL="0" marR="0" marT="0" marB="0" anchor="ctr"/>
                </a:tc>
                <a:tc>
                  <a:txBody>
                    <a:bodyPr/>
                    <a:lstStyle/>
                    <a:p>
                      <a:pPr algn="ctr" fontAlgn="ctr"/>
                      <a:r>
                        <a:rPr lang="en-US" sz="1600" b="0" i="0" u="none" strike="noStrike" dirty="0">
                          <a:solidFill>
                            <a:srgbClr val="000000"/>
                          </a:solidFill>
                          <a:effectLst/>
                          <a:latin typeface="+mn-lt"/>
                        </a:rPr>
                        <a:t>85%</a:t>
                      </a:r>
                    </a:p>
                  </a:txBody>
                  <a:tcPr marL="0" marR="0" marT="0" marB="0" anchor="ctr"/>
                </a:tc>
                <a:tc>
                  <a:txBody>
                    <a:bodyPr/>
                    <a:lstStyle/>
                    <a:p>
                      <a:pPr algn="ctr" fontAlgn="ctr"/>
                      <a:r>
                        <a:rPr lang="en-US" sz="1600" b="0" i="0" u="none" strike="noStrike" dirty="0">
                          <a:solidFill>
                            <a:srgbClr val="000000"/>
                          </a:solidFill>
                          <a:effectLst/>
                          <a:latin typeface="+mn-lt"/>
                        </a:rPr>
                        <a:t>6%</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r h="845032">
                <a:tc>
                  <a:txBody>
                    <a:bodyPr/>
                    <a:lstStyle/>
                    <a:p>
                      <a:pPr algn="ctr" fontAlgn="ctr"/>
                      <a:r>
                        <a:rPr lang="en-US" sz="1600" b="0" i="0" u="none" strike="noStrike" dirty="0">
                          <a:solidFill>
                            <a:srgbClr val="000000"/>
                          </a:solidFill>
                          <a:effectLst/>
                          <a:latin typeface="+mn-lt"/>
                        </a:rPr>
                        <a:t>CA</a:t>
                      </a:r>
                    </a:p>
                  </a:txBody>
                  <a:tcPr marL="0" marR="0" marT="0" marB="0" anchor="ctr"/>
                </a:tc>
                <a:tc>
                  <a:txBody>
                    <a:bodyPr/>
                    <a:lstStyle/>
                    <a:p>
                      <a:pPr marL="91440" algn="l" fontAlgn="ctr"/>
                      <a:r>
                        <a:rPr lang="en-US" sz="1600" b="0" i="0" u="none" strike="noStrike" dirty="0">
                          <a:solidFill>
                            <a:srgbClr val="000000"/>
                          </a:solidFill>
                          <a:effectLst/>
                          <a:latin typeface="+mn-lt"/>
                        </a:rPr>
                        <a:t>Quality and Network Management – Quality Reporting System (QRS)</a:t>
                      </a:r>
                    </a:p>
                  </a:txBody>
                  <a:tcPr marL="0" marR="0" marT="0" marB="0" anchor="ctr"/>
                </a:tc>
                <a:tc>
                  <a:txBody>
                    <a:bodyPr/>
                    <a:lstStyle/>
                    <a:p>
                      <a:pPr marL="91440" algn="l" fontAlgn="ctr"/>
                      <a:r>
                        <a:rPr lang="en-US" sz="1600" b="0" i="0" u="none" strike="noStrike" dirty="0">
                          <a:solidFill>
                            <a:srgbClr val="000000"/>
                          </a:solidFill>
                          <a:effectLst/>
                          <a:latin typeface="+mn-lt"/>
                        </a:rPr>
                        <a:t>Exchange</a:t>
                      </a:r>
                    </a:p>
                  </a:txBody>
                  <a:tcPr marL="0" marR="0" marT="0" marB="0" anchor="ctr"/>
                </a:tc>
                <a:tc>
                  <a:txBody>
                    <a:bodyPr/>
                    <a:lstStyle/>
                    <a:p>
                      <a:pPr algn="ctr" fontAlgn="ctr"/>
                      <a:r>
                        <a:rPr lang="en-US" sz="1600" b="0" i="0" u="none" strike="noStrike" dirty="0">
                          <a:solidFill>
                            <a:srgbClr val="000000"/>
                          </a:solidFill>
                          <a:effectLst/>
                          <a:latin typeface="+mn-lt"/>
                        </a:rPr>
                        <a:t>51</a:t>
                      </a:r>
                    </a:p>
                  </a:txBody>
                  <a:tcPr marL="0" marR="0" marT="0" marB="0" anchor="ctr"/>
                </a:tc>
                <a:tc>
                  <a:txBody>
                    <a:bodyPr/>
                    <a:lstStyle/>
                    <a:p>
                      <a:pPr algn="ctr" fontAlgn="ctr"/>
                      <a:r>
                        <a:rPr lang="en-US" sz="1600" b="0" i="0" u="none" strike="noStrike" dirty="0">
                          <a:solidFill>
                            <a:srgbClr val="000000"/>
                          </a:solidFill>
                          <a:effectLst/>
                          <a:latin typeface="+mn-lt"/>
                        </a:rPr>
                        <a:t>84%</a:t>
                      </a:r>
                    </a:p>
                  </a:txBody>
                  <a:tcPr marL="0" marR="0" marT="0" marB="0" anchor="ctr"/>
                </a:tc>
                <a:tc>
                  <a:txBody>
                    <a:bodyPr/>
                    <a:lstStyle/>
                    <a:p>
                      <a:pPr algn="ctr" fontAlgn="ctr"/>
                      <a:r>
                        <a:rPr lang="en-US" sz="1600" b="0" i="0" u="none" strike="noStrike" dirty="0">
                          <a:solidFill>
                            <a:srgbClr val="000000"/>
                          </a:solidFill>
                          <a:effectLst/>
                          <a:latin typeface="+mn-lt"/>
                        </a:rPr>
                        <a:t>6%</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r h="1095411">
                <a:tc>
                  <a:txBody>
                    <a:bodyPr/>
                    <a:lstStyle/>
                    <a:p>
                      <a:pPr algn="ctr" fontAlgn="ctr"/>
                      <a:r>
                        <a:rPr lang="en-US" sz="1600" b="0" i="0" u="none" strike="noStrike" dirty="0">
                          <a:solidFill>
                            <a:srgbClr val="000000"/>
                          </a:solidFill>
                          <a:effectLst/>
                          <a:latin typeface="+mn-lt"/>
                        </a:rPr>
                        <a:t>CO</a:t>
                      </a:r>
                    </a:p>
                  </a:txBody>
                  <a:tcPr marL="0" marR="0" marT="0" marB="0" anchor="ctr"/>
                </a:tc>
                <a:tc>
                  <a:txBody>
                    <a:bodyPr/>
                    <a:lstStyle/>
                    <a:p>
                      <a:pPr marL="91440" algn="l" fontAlgn="ctr"/>
                      <a:r>
                        <a:rPr lang="en-US" sz="1600" b="0" i="0" u="none" strike="noStrike" dirty="0">
                          <a:solidFill>
                            <a:srgbClr val="000000"/>
                          </a:solidFill>
                          <a:effectLst/>
                          <a:latin typeface="+mn-lt"/>
                        </a:rPr>
                        <a:t>Medicaid's Accountable Care Collaborative</a:t>
                      </a:r>
                    </a:p>
                  </a:txBody>
                  <a:tcPr marL="0" marR="0" marT="0" marB="0" anchor="ctr"/>
                </a:tc>
                <a:tc>
                  <a:txBody>
                    <a:bodyPr/>
                    <a:lstStyle/>
                    <a:p>
                      <a:pPr marL="91440" algn="l" fontAlgn="ctr"/>
                      <a:r>
                        <a:rPr lang="en-US" sz="1600" b="0" i="0" u="none" strike="noStrike" dirty="0">
                          <a:solidFill>
                            <a:srgbClr val="000000"/>
                          </a:solidFill>
                          <a:effectLst/>
                          <a:latin typeface="+mn-lt"/>
                        </a:rPr>
                        <a:t>ACO with Primary Care Medical Provider</a:t>
                      </a:r>
                    </a:p>
                  </a:txBody>
                  <a:tcPr marL="0" marR="0" marT="0" marB="0" anchor="ctr"/>
                </a:tc>
                <a:tc>
                  <a:txBody>
                    <a:bodyPr/>
                    <a:lstStyle/>
                    <a:p>
                      <a:pPr algn="ctr" fontAlgn="ctr"/>
                      <a:r>
                        <a:rPr lang="en-US" sz="1600" b="0" i="0" u="none" strike="noStrike" dirty="0">
                          <a:solidFill>
                            <a:srgbClr val="000000"/>
                          </a:solidFill>
                          <a:effectLst/>
                          <a:latin typeface="+mn-lt"/>
                        </a:rPr>
                        <a:t>3</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c>
                  <a:txBody>
                    <a:bodyPr/>
                    <a:lstStyle/>
                    <a:p>
                      <a:pPr algn="ctr" fontAlgn="ctr"/>
                      <a:r>
                        <a:rPr lang="en-US" sz="1600" b="0" i="0" u="none" strike="noStrike" dirty="0">
                          <a:solidFill>
                            <a:srgbClr val="000000"/>
                          </a:solidFill>
                          <a:effectLst/>
                          <a:latin typeface="+mn-lt"/>
                        </a:rPr>
                        <a:t>33%</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r h="594652">
                <a:tc>
                  <a:txBody>
                    <a:bodyPr/>
                    <a:lstStyle/>
                    <a:p>
                      <a:pPr algn="ctr" fontAlgn="ctr"/>
                      <a:r>
                        <a:rPr lang="en-US" sz="1600" b="0" i="0" u="none" strike="noStrike" dirty="0">
                          <a:solidFill>
                            <a:srgbClr val="000000"/>
                          </a:solidFill>
                          <a:effectLst/>
                          <a:latin typeface="+mn-lt"/>
                        </a:rPr>
                        <a:t>FL</a:t>
                      </a:r>
                    </a:p>
                  </a:txBody>
                  <a:tcPr marL="0" marR="0" marT="0" marB="0" anchor="ctr"/>
                </a:tc>
                <a:tc>
                  <a:txBody>
                    <a:bodyPr/>
                    <a:lstStyle/>
                    <a:p>
                      <a:pPr marL="91440" algn="l" fontAlgn="ctr"/>
                      <a:r>
                        <a:rPr lang="en-US" sz="1600" b="0" i="0" u="none" strike="noStrike" dirty="0">
                          <a:solidFill>
                            <a:srgbClr val="000000"/>
                          </a:solidFill>
                          <a:effectLst/>
                          <a:latin typeface="+mn-lt"/>
                        </a:rPr>
                        <a:t>Medicaid MCO </a:t>
                      </a:r>
                      <a:r>
                        <a:rPr lang="en-US" sz="1600" b="0" i="0" u="none" strike="noStrike" dirty="0" smtClean="0">
                          <a:solidFill>
                            <a:srgbClr val="000000"/>
                          </a:solidFill>
                          <a:effectLst/>
                          <a:latin typeface="+mn-lt"/>
                        </a:rPr>
                        <a:t>Procurement Measures</a:t>
                      </a:r>
                      <a:endParaRPr lang="en-US" sz="1600" b="0" i="0" u="none" strike="noStrike" dirty="0">
                        <a:solidFill>
                          <a:srgbClr val="000000"/>
                        </a:solidFill>
                        <a:effectLst/>
                        <a:latin typeface="+mn-lt"/>
                      </a:endParaRPr>
                    </a:p>
                  </a:txBody>
                  <a:tcPr marL="0" marR="0" marT="0" marB="0" anchor="ctr"/>
                </a:tc>
                <a:tc>
                  <a:txBody>
                    <a:bodyPr/>
                    <a:lstStyle/>
                    <a:p>
                      <a:pPr marL="91440" algn="l" fontAlgn="ctr"/>
                      <a:r>
                        <a:rPr lang="en-US" sz="1600" b="0" i="0" u="none" strike="noStrike" dirty="0">
                          <a:solidFill>
                            <a:srgbClr val="000000"/>
                          </a:solidFill>
                          <a:effectLst/>
                          <a:latin typeface="+mn-lt"/>
                        </a:rPr>
                        <a:t>Medicaid MCO</a:t>
                      </a:r>
                    </a:p>
                  </a:txBody>
                  <a:tcPr marL="0" marR="0" marT="0" marB="0" anchor="ctr"/>
                </a:tc>
                <a:tc>
                  <a:txBody>
                    <a:bodyPr/>
                    <a:lstStyle/>
                    <a:p>
                      <a:pPr algn="ctr" fontAlgn="ctr"/>
                      <a:r>
                        <a:rPr lang="en-US" sz="1600" b="0" i="0" u="none" strike="noStrike" dirty="0">
                          <a:solidFill>
                            <a:srgbClr val="000000"/>
                          </a:solidFill>
                          <a:effectLst/>
                          <a:latin typeface="+mn-lt"/>
                        </a:rPr>
                        <a:t>8</a:t>
                      </a:r>
                    </a:p>
                  </a:txBody>
                  <a:tcPr marL="0" marR="0" marT="0" marB="0" anchor="ctr"/>
                </a:tc>
                <a:tc>
                  <a:txBody>
                    <a:bodyPr/>
                    <a:lstStyle/>
                    <a:p>
                      <a:pPr algn="ctr" fontAlgn="ctr"/>
                      <a:r>
                        <a:rPr lang="en-US" sz="1600" b="0" i="0" u="none" strike="noStrike" dirty="0">
                          <a:solidFill>
                            <a:srgbClr val="000000"/>
                          </a:solidFill>
                          <a:effectLst/>
                          <a:latin typeface="+mn-lt"/>
                        </a:rPr>
                        <a:t>75%</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r h="594652">
                <a:tc>
                  <a:txBody>
                    <a:bodyPr/>
                    <a:lstStyle/>
                    <a:p>
                      <a:pPr algn="ctr" fontAlgn="ctr"/>
                      <a:r>
                        <a:rPr lang="en-US" sz="1600" b="0" i="0" u="none" strike="noStrike" dirty="0">
                          <a:solidFill>
                            <a:srgbClr val="000000"/>
                          </a:solidFill>
                          <a:effectLst/>
                          <a:latin typeface="+mn-lt"/>
                        </a:rPr>
                        <a:t>IA</a:t>
                      </a:r>
                    </a:p>
                  </a:txBody>
                  <a:tcPr marL="0" marR="0" marT="0" marB="0" anchor="ctr"/>
                </a:tc>
                <a:tc>
                  <a:txBody>
                    <a:bodyPr/>
                    <a:lstStyle/>
                    <a:p>
                      <a:pPr marL="91440" algn="l" fontAlgn="ctr"/>
                      <a:r>
                        <a:rPr lang="en-US" sz="1600" b="0" i="0" u="none" strike="noStrike" dirty="0">
                          <a:solidFill>
                            <a:srgbClr val="000000"/>
                          </a:solidFill>
                          <a:effectLst/>
                          <a:latin typeface="+mn-lt"/>
                        </a:rPr>
                        <a:t>IA Duals</a:t>
                      </a:r>
                    </a:p>
                  </a:txBody>
                  <a:tcPr marL="0" marR="0" marT="0" marB="0" anchor="ctr"/>
                </a:tc>
                <a:tc>
                  <a:txBody>
                    <a:bodyPr/>
                    <a:lstStyle/>
                    <a:p>
                      <a:pPr marL="91440" algn="l" fontAlgn="ctr"/>
                      <a:r>
                        <a:rPr lang="en-US" sz="1600" b="0" i="0" u="none" strike="noStrike" dirty="0">
                          <a:solidFill>
                            <a:srgbClr val="000000"/>
                          </a:solidFill>
                          <a:effectLst/>
                          <a:latin typeface="+mn-lt"/>
                        </a:rPr>
                        <a:t>Duals</a:t>
                      </a:r>
                    </a:p>
                  </a:txBody>
                  <a:tcPr marL="0" marR="0" marT="0" marB="0" anchor="ctr"/>
                </a:tc>
                <a:tc>
                  <a:txBody>
                    <a:bodyPr/>
                    <a:lstStyle/>
                    <a:p>
                      <a:pPr algn="ctr" fontAlgn="ctr"/>
                      <a:r>
                        <a:rPr lang="en-US" sz="1600" b="0" i="0" u="none" strike="noStrike" dirty="0">
                          <a:solidFill>
                            <a:srgbClr val="000000"/>
                          </a:solidFill>
                          <a:effectLst/>
                          <a:latin typeface="+mn-lt"/>
                        </a:rPr>
                        <a:t>31</a:t>
                      </a:r>
                    </a:p>
                  </a:txBody>
                  <a:tcPr marL="0" marR="0" marT="0" marB="0" anchor="ctr"/>
                </a:tc>
                <a:tc>
                  <a:txBody>
                    <a:bodyPr/>
                    <a:lstStyle/>
                    <a:p>
                      <a:pPr algn="ctr" fontAlgn="ctr"/>
                      <a:r>
                        <a:rPr lang="en-US" sz="1600" b="0" i="0" u="none" strike="noStrike" dirty="0">
                          <a:solidFill>
                            <a:srgbClr val="000000"/>
                          </a:solidFill>
                          <a:effectLst/>
                          <a:latin typeface="+mn-lt"/>
                        </a:rPr>
                        <a:t>65%</a:t>
                      </a:r>
                    </a:p>
                  </a:txBody>
                  <a:tcPr marL="0" marR="0" marT="0" marB="0" anchor="ctr"/>
                </a:tc>
                <a:tc>
                  <a:txBody>
                    <a:bodyPr/>
                    <a:lstStyle/>
                    <a:p>
                      <a:pPr algn="ctr" fontAlgn="ctr"/>
                      <a:r>
                        <a:rPr lang="en-US" sz="1600" b="0" i="0" u="none" strike="noStrike" dirty="0">
                          <a:solidFill>
                            <a:srgbClr val="000000"/>
                          </a:solidFill>
                          <a:effectLst/>
                          <a:latin typeface="+mn-lt"/>
                        </a:rPr>
                        <a:t>10%</a:t>
                      </a:r>
                    </a:p>
                  </a:txBody>
                  <a:tcPr marL="0" marR="0" marT="0" marB="0" anchor="ctr"/>
                </a:tc>
                <a:tc>
                  <a:txBody>
                    <a:bodyPr/>
                    <a:lstStyle/>
                    <a:p>
                      <a:pPr algn="ctr" fontAlgn="ctr"/>
                      <a:r>
                        <a:rPr lang="en-US" sz="1600" b="0" i="0" u="none" strike="noStrike" dirty="0">
                          <a:solidFill>
                            <a:srgbClr val="000000"/>
                          </a:solidFill>
                          <a:effectLst/>
                          <a:latin typeface="+mn-lt"/>
                        </a:rPr>
                        <a:t>10%</a:t>
                      </a:r>
                    </a:p>
                  </a:txBody>
                  <a:tcPr marL="0" marR="0" marT="0" marB="0" anchor="ctr"/>
                </a:tc>
              </a:tr>
              <a:tr h="594652">
                <a:tc>
                  <a:txBody>
                    <a:bodyPr/>
                    <a:lstStyle/>
                    <a:p>
                      <a:pPr algn="ctr" fontAlgn="ctr"/>
                      <a:r>
                        <a:rPr lang="en-US" sz="1600" b="0" i="0" u="none" strike="noStrike" dirty="0">
                          <a:solidFill>
                            <a:srgbClr val="000000"/>
                          </a:solidFill>
                          <a:effectLst/>
                          <a:latin typeface="+mn-lt"/>
                        </a:rPr>
                        <a:t>IA</a:t>
                      </a:r>
                    </a:p>
                  </a:txBody>
                  <a:tcPr marL="0" marR="0" marT="0" marB="0" anchor="ctr"/>
                </a:tc>
                <a:tc>
                  <a:txBody>
                    <a:bodyPr/>
                    <a:lstStyle/>
                    <a:p>
                      <a:pPr marL="91440" algn="l" fontAlgn="ctr"/>
                      <a:r>
                        <a:rPr lang="en-US" sz="1600" b="0" i="0" u="none" strike="noStrike" dirty="0">
                          <a:solidFill>
                            <a:srgbClr val="000000"/>
                          </a:solidFill>
                          <a:effectLst/>
                          <a:latin typeface="+mn-lt"/>
                        </a:rPr>
                        <a:t>IA Health Homes</a:t>
                      </a:r>
                    </a:p>
                  </a:txBody>
                  <a:tcPr marL="0" marR="0" marT="0" marB="0" anchor="ctr"/>
                </a:tc>
                <a:tc>
                  <a:txBody>
                    <a:bodyPr/>
                    <a:lstStyle/>
                    <a:p>
                      <a:pPr marL="91440" algn="l" fontAlgn="ctr"/>
                      <a:r>
                        <a:rPr lang="en-US" sz="1600" b="0" i="0" u="none" strike="noStrike" dirty="0">
                          <a:solidFill>
                            <a:srgbClr val="000000"/>
                          </a:solidFill>
                          <a:effectLst/>
                          <a:latin typeface="+mn-lt"/>
                        </a:rPr>
                        <a:t>Health Home</a:t>
                      </a:r>
                    </a:p>
                  </a:txBody>
                  <a:tcPr marL="0" marR="0" marT="0" marB="0" anchor="ctr"/>
                </a:tc>
                <a:tc>
                  <a:txBody>
                    <a:bodyPr/>
                    <a:lstStyle/>
                    <a:p>
                      <a:pPr algn="ctr" fontAlgn="ctr"/>
                      <a:r>
                        <a:rPr lang="en-US" sz="1600" b="0" i="0" u="none" strike="noStrike" dirty="0">
                          <a:solidFill>
                            <a:srgbClr val="000000"/>
                          </a:solidFill>
                          <a:effectLst/>
                          <a:latin typeface="+mn-lt"/>
                        </a:rPr>
                        <a:t>12</a:t>
                      </a:r>
                    </a:p>
                  </a:txBody>
                  <a:tcPr marL="0" marR="0" marT="0" marB="0" anchor="ctr"/>
                </a:tc>
                <a:tc>
                  <a:txBody>
                    <a:bodyPr/>
                    <a:lstStyle/>
                    <a:p>
                      <a:pPr algn="ctr" fontAlgn="ctr"/>
                      <a:r>
                        <a:rPr lang="en-US" sz="1600" b="0" i="0" u="none" strike="noStrike" dirty="0">
                          <a:solidFill>
                            <a:srgbClr val="000000"/>
                          </a:solidFill>
                          <a:effectLst/>
                          <a:latin typeface="+mn-lt"/>
                        </a:rPr>
                        <a:t>92%</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bl>
          </a:graphicData>
        </a:graphic>
      </p:graphicFrame>
      <p:sp>
        <p:nvSpPr>
          <p:cNvPr id="4" name="Slide Number Placeholder 3"/>
          <p:cNvSpPr>
            <a:spLocks noGrp="1"/>
          </p:cNvSpPr>
          <p:nvPr>
            <p:ph type="sldNum" sz="quarter" idx="10"/>
          </p:nvPr>
        </p:nvSpPr>
        <p:spPr>
          <a:xfrm>
            <a:off x="8382000" y="6553200"/>
            <a:ext cx="533400" cy="228600"/>
          </a:xfrm>
        </p:spPr>
        <p:txBody>
          <a:bodyPr/>
          <a:lstStyle/>
          <a:p>
            <a:fld id="{6CDFDD91-9DC5-443A-B5D4-A4D827708E68}" type="slidenum">
              <a:rPr lang="en-US" smtClean="0"/>
              <a:pPr/>
              <a:t>184</a:t>
            </a:fld>
            <a:endParaRPr lang="en-US" dirty="0"/>
          </a:p>
        </p:txBody>
      </p:sp>
    </p:spTree>
    <p:extLst>
      <p:ext uri="{BB962C8B-B14F-4D97-AF65-F5344CB8AC3E}">
        <p14:creationId xmlns:p14="http://schemas.microsoft.com/office/powerpoint/2010/main" val="4157838681"/>
      </p:ext>
    </p:extLst>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dirty="0" smtClean="0"/>
              <a:t>Overview of measure sets included in </a:t>
            </a:r>
            <a:r>
              <a:rPr lang="en-US" dirty="0"/>
              <a:t>analysis (cont’d)</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74964629"/>
              </p:ext>
            </p:extLst>
          </p:nvPr>
        </p:nvGraphicFramePr>
        <p:xfrm>
          <a:off x="152400" y="1066800"/>
          <a:ext cx="8772286" cy="4750559"/>
        </p:xfrm>
        <a:graphic>
          <a:graphicData uri="http://schemas.openxmlformats.org/drawingml/2006/table">
            <a:tbl>
              <a:tblPr firstRow="1" bandRow="1">
                <a:tableStyleId>{5C22544A-7EE6-4342-B048-85BDC9FD1C3A}</a:tableStyleId>
              </a:tblPr>
              <a:tblGrid>
                <a:gridCol w="685800"/>
                <a:gridCol w="1981200"/>
                <a:gridCol w="1676400"/>
                <a:gridCol w="1219200"/>
                <a:gridCol w="990600"/>
                <a:gridCol w="959168"/>
                <a:gridCol w="1259918"/>
              </a:tblGrid>
              <a:tr h="532057">
                <a:tc>
                  <a:txBody>
                    <a:bodyPr/>
                    <a:lstStyle/>
                    <a:p>
                      <a:r>
                        <a:rPr lang="en-US" sz="1400" dirty="0" smtClean="0">
                          <a:solidFill>
                            <a:schemeClr val="tx1"/>
                          </a:solidFill>
                        </a:rPr>
                        <a:t>State</a:t>
                      </a:r>
                      <a:endParaRPr lang="en-US" sz="1400" dirty="0">
                        <a:solidFill>
                          <a:schemeClr val="tx1"/>
                        </a:solidFill>
                      </a:endParaRPr>
                    </a:p>
                  </a:txBody>
                  <a:tcPr/>
                </a:tc>
                <a:tc>
                  <a:txBody>
                    <a:bodyPr/>
                    <a:lstStyle/>
                    <a:p>
                      <a:r>
                        <a:rPr lang="en-US" sz="1400" dirty="0" smtClean="0">
                          <a:solidFill>
                            <a:schemeClr val="tx1"/>
                          </a:solidFill>
                        </a:rPr>
                        <a:t>Name</a:t>
                      </a:r>
                      <a:endParaRPr lang="en-US" sz="1400" dirty="0">
                        <a:solidFill>
                          <a:schemeClr val="tx1"/>
                        </a:solidFill>
                      </a:endParaRPr>
                    </a:p>
                  </a:txBody>
                  <a:tcPr/>
                </a:tc>
                <a:tc>
                  <a:txBody>
                    <a:bodyPr/>
                    <a:lstStyle/>
                    <a:p>
                      <a:r>
                        <a:rPr lang="en-US" sz="1400" dirty="0" smtClean="0">
                          <a:solidFill>
                            <a:schemeClr val="tx1"/>
                          </a:solidFill>
                        </a:rPr>
                        <a:t>Type</a:t>
                      </a:r>
                      <a:endParaRPr lang="en-US" sz="1400" dirty="0">
                        <a:solidFill>
                          <a:schemeClr val="tx1"/>
                        </a:solidFill>
                      </a:endParaRPr>
                    </a:p>
                  </a:txBody>
                  <a:tcPr/>
                </a:tc>
                <a:tc>
                  <a:txBody>
                    <a:bodyPr/>
                    <a:lstStyle/>
                    <a:p>
                      <a:r>
                        <a:rPr lang="en-US" sz="1400" dirty="0" smtClean="0">
                          <a:solidFill>
                            <a:schemeClr val="tx1"/>
                          </a:solidFill>
                        </a:rPr>
                        <a:t># of</a:t>
                      </a:r>
                      <a:r>
                        <a:rPr lang="en-US" sz="1400" baseline="0" dirty="0" smtClean="0">
                          <a:solidFill>
                            <a:schemeClr val="tx1"/>
                          </a:solidFill>
                        </a:rPr>
                        <a:t> measures</a:t>
                      </a:r>
                      <a:endParaRPr lang="en-US" sz="1400" baseline="30000" dirty="0">
                        <a:solidFill>
                          <a:schemeClr val="tx1"/>
                        </a:solidFill>
                      </a:endParaRPr>
                    </a:p>
                  </a:txBody>
                  <a:tcPr/>
                </a:tc>
                <a:tc>
                  <a:txBody>
                    <a:bodyPr/>
                    <a:lstStyle/>
                    <a:p>
                      <a:r>
                        <a:rPr lang="en-US" sz="1400" dirty="0" smtClean="0">
                          <a:solidFill>
                            <a:schemeClr val="tx1"/>
                          </a:solidFill>
                        </a:rPr>
                        <a:t>NQF-endorsed</a:t>
                      </a:r>
                      <a:endParaRPr lang="en-US" sz="1400" dirty="0">
                        <a:solidFill>
                          <a:schemeClr val="tx1"/>
                        </a:solidFill>
                      </a:endParaRPr>
                    </a:p>
                  </a:txBody>
                  <a:tcPr/>
                </a:tc>
                <a:tc>
                  <a:txBody>
                    <a:bodyPr/>
                    <a:lstStyle/>
                    <a:p>
                      <a:r>
                        <a:rPr lang="en-US" sz="1400" dirty="0" smtClean="0">
                          <a:solidFill>
                            <a:schemeClr val="tx1"/>
                          </a:solidFill>
                        </a:rPr>
                        <a:t>Modified</a:t>
                      </a:r>
                      <a:endParaRPr lang="en-US" sz="1400" dirty="0">
                        <a:solidFill>
                          <a:schemeClr val="tx1"/>
                        </a:solidFill>
                      </a:endParaRPr>
                    </a:p>
                  </a:txBody>
                  <a:tcPr/>
                </a:tc>
                <a:tc>
                  <a:txBody>
                    <a:bodyPr/>
                    <a:lstStyle/>
                    <a:p>
                      <a:r>
                        <a:rPr lang="en-US" sz="1400" baseline="0" dirty="0" smtClean="0">
                          <a:solidFill>
                            <a:schemeClr val="tx1"/>
                          </a:solidFill>
                        </a:rPr>
                        <a:t>Homegrown</a:t>
                      </a:r>
                      <a:endParaRPr lang="en-US" sz="1400" dirty="0">
                        <a:solidFill>
                          <a:schemeClr val="tx1"/>
                        </a:solidFill>
                      </a:endParaRPr>
                    </a:p>
                  </a:txBody>
                  <a:tcPr/>
                </a:tc>
              </a:tr>
              <a:tr h="494103">
                <a:tc>
                  <a:txBody>
                    <a:bodyPr/>
                    <a:lstStyle/>
                    <a:p>
                      <a:pPr algn="ctr" fontAlgn="ctr"/>
                      <a:r>
                        <a:rPr lang="en-US" sz="1600" b="0" i="0" u="none" strike="noStrike" dirty="0">
                          <a:solidFill>
                            <a:srgbClr val="000000"/>
                          </a:solidFill>
                          <a:effectLst/>
                          <a:latin typeface="+mn-lt"/>
                        </a:rPr>
                        <a:t>ID</a:t>
                      </a:r>
                    </a:p>
                  </a:txBody>
                  <a:tcPr marL="0" marR="0" marT="0" marB="0" anchor="ctr"/>
                </a:tc>
                <a:tc>
                  <a:txBody>
                    <a:bodyPr/>
                    <a:lstStyle/>
                    <a:p>
                      <a:pPr marL="91440" algn="l" fontAlgn="ctr"/>
                      <a:r>
                        <a:rPr lang="en-US" sz="1600" b="0" i="0" u="none" strike="noStrike" dirty="0">
                          <a:solidFill>
                            <a:srgbClr val="000000"/>
                          </a:solidFill>
                          <a:effectLst/>
                          <a:latin typeface="+mn-lt"/>
                        </a:rPr>
                        <a:t>Idaho Medical Home Collaborative</a:t>
                      </a:r>
                    </a:p>
                  </a:txBody>
                  <a:tcPr marL="0" marR="0" marT="0" marB="0" anchor="ctr"/>
                </a:tc>
                <a:tc>
                  <a:txBody>
                    <a:bodyPr/>
                    <a:lstStyle/>
                    <a:p>
                      <a:pPr marL="91440" algn="l" fontAlgn="ctr"/>
                      <a:r>
                        <a:rPr lang="en-US" sz="1600" b="0" i="0" u="none" strike="noStrike" dirty="0">
                          <a:solidFill>
                            <a:srgbClr val="000000"/>
                          </a:solidFill>
                          <a:effectLst/>
                          <a:latin typeface="+mn-lt"/>
                        </a:rPr>
                        <a:t>PCMH </a:t>
                      </a:r>
                    </a:p>
                  </a:txBody>
                  <a:tcPr marL="0" marR="0" marT="0" marB="0" anchor="ctr"/>
                </a:tc>
                <a:tc>
                  <a:txBody>
                    <a:bodyPr/>
                    <a:lstStyle/>
                    <a:p>
                      <a:pPr algn="ctr" fontAlgn="ctr"/>
                      <a:r>
                        <a:rPr lang="en-US" sz="1600" b="0" i="0" u="none" strike="noStrike" dirty="0">
                          <a:solidFill>
                            <a:srgbClr val="000000"/>
                          </a:solidFill>
                          <a:effectLst/>
                          <a:latin typeface="+mn-lt"/>
                        </a:rPr>
                        <a:t>17</a:t>
                      </a:r>
                    </a:p>
                  </a:txBody>
                  <a:tcPr marL="0" marR="0" marT="0" marB="0" anchor="ctr"/>
                </a:tc>
                <a:tc>
                  <a:txBody>
                    <a:bodyPr/>
                    <a:lstStyle/>
                    <a:p>
                      <a:pPr algn="ctr" fontAlgn="ctr"/>
                      <a:r>
                        <a:rPr lang="en-US" sz="1600" b="0" i="0" u="none" strike="noStrike" dirty="0">
                          <a:solidFill>
                            <a:srgbClr val="000000"/>
                          </a:solidFill>
                          <a:effectLst/>
                          <a:latin typeface="+mn-lt"/>
                        </a:rPr>
                        <a:t>59%</a:t>
                      </a:r>
                    </a:p>
                  </a:txBody>
                  <a:tcPr marL="0" marR="0" marT="0" marB="0" anchor="ctr"/>
                </a:tc>
                <a:tc>
                  <a:txBody>
                    <a:bodyPr/>
                    <a:lstStyle/>
                    <a:p>
                      <a:pPr algn="ctr" fontAlgn="ctr"/>
                      <a:r>
                        <a:rPr lang="en-US" sz="1600" b="0" i="0" u="none" strike="noStrike" dirty="0">
                          <a:solidFill>
                            <a:srgbClr val="000000"/>
                          </a:solidFill>
                          <a:effectLst/>
                          <a:latin typeface="+mn-lt"/>
                        </a:rPr>
                        <a:t>12%</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r h="845032">
                <a:tc>
                  <a:txBody>
                    <a:bodyPr/>
                    <a:lstStyle/>
                    <a:p>
                      <a:pPr algn="ctr" fontAlgn="ctr"/>
                      <a:r>
                        <a:rPr lang="en-US" sz="1600" b="0" i="0" u="none" strike="noStrike" dirty="0">
                          <a:solidFill>
                            <a:srgbClr val="000000"/>
                          </a:solidFill>
                          <a:effectLst/>
                          <a:latin typeface="+mn-lt"/>
                        </a:rPr>
                        <a:t>IL</a:t>
                      </a:r>
                    </a:p>
                  </a:txBody>
                  <a:tcPr marL="0" marR="0" marT="0" marB="0" anchor="ctr"/>
                </a:tc>
                <a:tc>
                  <a:txBody>
                    <a:bodyPr/>
                    <a:lstStyle/>
                    <a:p>
                      <a:pPr marL="91440" algn="l" fontAlgn="ctr"/>
                      <a:r>
                        <a:rPr lang="en-US" sz="1600" b="0" i="0" u="none" strike="noStrike" dirty="0">
                          <a:solidFill>
                            <a:srgbClr val="000000"/>
                          </a:solidFill>
                          <a:effectLst/>
                          <a:latin typeface="+mn-lt"/>
                        </a:rPr>
                        <a:t>IL Medicaid MCO</a:t>
                      </a:r>
                    </a:p>
                  </a:txBody>
                  <a:tcPr marL="0" marR="0" marT="0" marB="0" anchor="ctr"/>
                </a:tc>
                <a:tc>
                  <a:txBody>
                    <a:bodyPr/>
                    <a:lstStyle/>
                    <a:p>
                      <a:pPr marL="91440" algn="l" fontAlgn="ctr"/>
                      <a:r>
                        <a:rPr lang="en-US" sz="1600" b="0" i="0" u="none" strike="noStrike" dirty="0">
                          <a:solidFill>
                            <a:srgbClr val="000000"/>
                          </a:solidFill>
                          <a:effectLst/>
                          <a:latin typeface="+mn-lt"/>
                        </a:rPr>
                        <a:t>Medicaid MCO</a:t>
                      </a:r>
                    </a:p>
                  </a:txBody>
                  <a:tcPr marL="0" marR="0" marT="0" marB="0" anchor="ctr"/>
                </a:tc>
                <a:tc>
                  <a:txBody>
                    <a:bodyPr/>
                    <a:lstStyle/>
                    <a:p>
                      <a:pPr algn="ctr" fontAlgn="ctr"/>
                      <a:r>
                        <a:rPr lang="en-US" sz="1600" b="0" i="0" u="none" strike="noStrike" dirty="0">
                          <a:solidFill>
                            <a:srgbClr val="000000"/>
                          </a:solidFill>
                          <a:effectLst/>
                          <a:latin typeface="+mn-lt"/>
                        </a:rPr>
                        <a:t>42</a:t>
                      </a:r>
                    </a:p>
                  </a:txBody>
                  <a:tcPr marL="0" marR="0" marT="0" marB="0" anchor="ctr"/>
                </a:tc>
                <a:tc>
                  <a:txBody>
                    <a:bodyPr/>
                    <a:lstStyle/>
                    <a:p>
                      <a:pPr algn="ctr" fontAlgn="ctr"/>
                      <a:r>
                        <a:rPr lang="en-US" sz="1600" b="0" i="0" u="none" strike="noStrike" dirty="0">
                          <a:solidFill>
                            <a:srgbClr val="000000"/>
                          </a:solidFill>
                          <a:effectLst/>
                          <a:latin typeface="+mn-lt"/>
                        </a:rPr>
                        <a:t>88%</a:t>
                      </a:r>
                    </a:p>
                  </a:txBody>
                  <a:tcPr marL="0" marR="0" marT="0" marB="0" anchor="ctr"/>
                </a:tc>
                <a:tc>
                  <a:txBody>
                    <a:bodyPr/>
                    <a:lstStyle/>
                    <a:p>
                      <a:pPr algn="ctr" fontAlgn="ctr"/>
                      <a:r>
                        <a:rPr lang="en-US" sz="1600" b="0" i="0" u="none" strike="noStrike" dirty="0">
                          <a:solidFill>
                            <a:srgbClr val="000000"/>
                          </a:solidFill>
                          <a:effectLst/>
                          <a:latin typeface="+mn-lt"/>
                        </a:rPr>
                        <a:t>12%</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r h="1095411">
                <a:tc>
                  <a:txBody>
                    <a:bodyPr/>
                    <a:lstStyle/>
                    <a:p>
                      <a:pPr algn="ctr" fontAlgn="ctr"/>
                      <a:r>
                        <a:rPr lang="en-US" sz="1600" b="0" i="0" u="none" strike="noStrike" dirty="0">
                          <a:solidFill>
                            <a:srgbClr val="000000"/>
                          </a:solidFill>
                          <a:effectLst/>
                          <a:latin typeface="+mn-lt"/>
                        </a:rPr>
                        <a:t>LA</a:t>
                      </a:r>
                    </a:p>
                  </a:txBody>
                  <a:tcPr marL="0" marR="0" marT="0" marB="0" anchor="ctr"/>
                </a:tc>
                <a:tc>
                  <a:txBody>
                    <a:bodyPr/>
                    <a:lstStyle/>
                    <a:p>
                      <a:pPr marL="91440" algn="l" fontAlgn="ctr"/>
                      <a:r>
                        <a:rPr lang="en-US" sz="1600" b="0" i="0" u="none" strike="noStrike" dirty="0">
                          <a:solidFill>
                            <a:srgbClr val="000000"/>
                          </a:solidFill>
                          <a:effectLst/>
                          <a:latin typeface="+mn-lt"/>
                        </a:rPr>
                        <a:t>Coordinated Care Networks </a:t>
                      </a:r>
                    </a:p>
                  </a:txBody>
                  <a:tcPr marL="0" marR="0" marT="0" marB="0" anchor="ctr"/>
                </a:tc>
                <a:tc>
                  <a:txBody>
                    <a:bodyPr/>
                    <a:lstStyle/>
                    <a:p>
                      <a:pPr marL="91440" algn="l" fontAlgn="ctr"/>
                      <a:r>
                        <a:rPr lang="en-US" sz="1600" b="0" i="0" u="none" strike="noStrike" dirty="0">
                          <a:solidFill>
                            <a:srgbClr val="000000"/>
                          </a:solidFill>
                          <a:effectLst/>
                          <a:latin typeface="+mn-lt"/>
                        </a:rPr>
                        <a:t>Medicaid</a:t>
                      </a:r>
                    </a:p>
                  </a:txBody>
                  <a:tcPr marL="0" marR="0" marT="0" marB="0" anchor="ctr"/>
                </a:tc>
                <a:tc>
                  <a:txBody>
                    <a:bodyPr/>
                    <a:lstStyle/>
                    <a:p>
                      <a:pPr algn="ctr" fontAlgn="ctr"/>
                      <a:r>
                        <a:rPr lang="en-US" sz="1600" b="0" i="0" u="none" strike="noStrike" dirty="0">
                          <a:solidFill>
                            <a:srgbClr val="000000"/>
                          </a:solidFill>
                          <a:effectLst/>
                          <a:latin typeface="+mn-lt"/>
                        </a:rPr>
                        <a:t>35</a:t>
                      </a:r>
                    </a:p>
                  </a:txBody>
                  <a:tcPr marL="0" marR="0" marT="0" marB="0" anchor="ctr"/>
                </a:tc>
                <a:tc>
                  <a:txBody>
                    <a:bodyPr/>
                    <a:lstStyle/>
                    <a:p>
                      <a:pPr algn="ctr" fontAlgn="ctr"/>
                      <a:r>
                        <a:rPr lang="en-US" sz="1600" b="0" i="0" u="none" strike="noStrike" dirty="0">
                          <a:solidFill>
                            <a:srgbClr val="000000"/>
                          </a:solidFill>
                          <a:effectLst/>
                          <a:latin typeface="+mn-lt"/>
                        </a:rPr>
                        <a:t>71%</a:t>
                      </a:r>
                    </a:p>
                  </a:txBody>
                  <a:tcPr marL="0" marR="0" marT="0" marB="0" anchor="ctr"/>
                </a:tc>
                <a:tc>
                  <a:txBody>
                    <a:bodyPr/>
                    <a:lstStyle/>
                    <a:p>
                      <a:pPr algn="ctr" fontAlgn="ctr"/>
                      <a:r>
                        <a:rPr lang="en-US" sz="1600" b="0" i="0" u="none" strike="noStrike" dirty="0">
                          <a:solidFill>
                            <a:srgbClr val="000000"/>
                          </a:solidFill>
                          <a:effectLst/>
                          <a:latin typeface="+mn-lt"/>
                        </a:rPr>
                        <a:t>6%</a:t>
                      </a:r>
                    </a:p>
                  </a:txBody>
                  <a:tcPr marL="0" marR="0" marT="0" marB="0" anchor="ctr"/>
                </a:tc>
                <a:tc>
                  <a:txBody>
                    <a:bodyPr/>
                    <a:lstStyle/>
                    <a:p>
                      <a:pPr algn="ctr" fontAlgn="ctr"/>
                      <a:r>
                        <a:rPr lang="en-US" sz="1600" b="0" i="0" u="none" strike="noStrike" dirty="0">
                          <a:solidFill>
                            <a:srgbClr val="000000"/>
                          </a:solidFill>
                          <a:effectLst/>
                          <a:latin typeface="+mn-lt"/>
                        </a:rPr>
                        <a:t>9%</a:t>
                      </a:r>
                    </a:p>
                  </a:txBody>
                  <a:tcPr marL="0" marR="0" marT="0" marB="0" anchor="ctr"/>
                </a:tc>
              </a:tr>
              <a:tr h="594652">
                <a:tc>
                  <a:txBody>
                    <a:bodyPr/>
                    <a:lstStyle/>
                    <a:p>
                      <a:pPr algn="ctr" fontAlgn="ctr"/>
                      <a:r>
                        <a:rPr lang="en-US" sz="1600" b="0" i="0" u="none" strike="noStrike" dirty="0">
                          <a:solidFill>
                            <a:srgbClr val="000000"/>
                          </a:solidFill>
                          <a:effectLst/>
                          <a:latin typeface="+mn-lt"/>
                        </a:rPr>
                        <a:t>MA</a:t>
                      </a:r>
                    </a:p>
                  </a:txBody>
                  <a:tcPr marL="0" marR="0" marT="0" marB="0" anchor="ctr"/>
                </a:tc>
                <a:tc>
                  <a:txBody>
                    <a:bodyPr/>
                    <a:lstStyle/>
                    <a:p>
                      <a:pPr marL="91440" algn="l" fontAlgn="ctr"/>
                      <a:r>
                        <a:rPr lang="en-US" sz="1600" b="0" i="0" u="none" strike="noStrike" dirty="0">
                          <a:solidFill>
                            <a:srgbClr val="000000"/>
                          </a:solidFill>
                          <a:effectLst/>
                          <a:latin typeface="+mn-lt"/>
                        </a:rPr>
                        <a:t>MA Connector</a:t>
                      </a:r>
                    </a:p>
                  </a:txBody>
                  <a:tcPr marL="0" marR="0" marT="0" marB="0" anchor="ctr"/>
                </a:tc>
                <a:tc>
                  <a:txBody>
                    <a:bodyPr/>
                    <a:lstStyle/>
                    <a:p>
                      <a:pPr marL="91440" algn="l" fontAlgn="ctr"/>
                      <a:r>
                        <a:rPr lang="en-US" sz="1600" b="0" i="0" u="none" strike="noStrike" dirty="0">
                          <a:solidFill>
                            <a:srgbClr val="000000"/>
                          </a:solidFill>
                          <a:effectLst/>
                          <a:latin typeface="+mn-lt"/>
                        </a:rPr>
                        <a:t>Exchange</a:t>
                      </a:r>
                    </a:p>
                  </a:txBody>
                  <a:tcPr marL="0" marR="0" marT="0" marB="0" anchor="ctr"/>
                </a:tc>
                <a:tc>
                  <a:txBody>
                    <a:bodyPr/>
                    <a:lstStyle/>
                    <a:p>
                      <a:pPr algn="ctr" fontAlgn="ctr"/>
                      <a:r>
                        <a:rPr lang="en-US" sz="1600" b="0" i="0" u="none" strike="noStrike" dirty="0">
                          <a:solidFill>
                            <a:srgbClr val="000000"/>
                          </a:solidFill>
                          <a:effectLst/>
                          <a:latin typeface="+mn-lt"/>
                        </a:rPr>
                        <a:t>9</a:t>
                      </a:r>
                    </a:p>
                  </a:txBody>
                  <a:tcPr marL="0" marR="0" marT="0" marB="0" anchor="ctr"/>
                </a:tc>
                <a:tc>
                  <a:txBody>
                    <a:bodyPr/>
                    <a:lstStyle/>
                    <a:p>
                      <a:pPr algn="ctr" fontAlgn="ctr"/>
                      <a:r>
                        <a:rPr lang="en-US" sz="1600" b="0" i="0" u="none" strike="noStrike" dirty="0">
                          <a:solidFill>
                            <a:srgbClr val="000000"/>
                          </a:solidFill>
                          <a:effectLst/>
                          <a:latin typeface="+mn-lt"/>
                        </a:rPr>
                        <a:t>67%</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r h="594652">
                <a:tc>
                  <a:txBody>
                    <a:bodyPr/>
                    <a:lstStyle/>
                    <a:p>
                      <a:pPr algn="ctr" fontAlgn="ctr"/>
                      <a:r>
                        <a:rPr lang="en-US" sz="1600" b="0" i="0" u="none" strike="noStrike" dirty="0">
                          <a:solidFill>
                            <a:srgbClr val="000000"/>
                          </a:solidFill>
                          <a:effectLst/>
                          <a:latin typeface="+mn-lt"/>
                        </a:rPr>
                        <a:t>MA</a:t>
                      </a:r>
                    </a:p>
                  </a:txBody>
                  <a:tcPr marL="0" marR="0" marT="0" marB="0" anchor="ctr"/>
                </a:tc>
                <a:tc>
                  <a:txBody>
                    <a:bodyPr/>
                    <a:lstStyle/>
                    <a:p>
                      <a:pPr marL="91440" algn="l" fontAlgn="ctr"/>
                      <a:r>
                        <a:rPr lang="en-US" sz="1600" b="0" i="0" u="none" strike="noStrike" dirty="0">
                          <a:solidFill>
                            <a:srgbClr val="000000"/>
                          </a:solidFill>
                          <a:effectLst/>
                          <a:latin typeface="+mn-lt"/>
                        </a:rPr>
                        <a:t>MA Duals Project</a:t>
                      </a:r>
                    </a:p>
                  </a:txBody>
                  <a:tcPr marL="0" marR="0" marT="0" marB="0" anchor="ctr"/>
                </a:tc>
                <a:tc>
                  <a:txBody>
                    <a:bodyPr/>
                    <a:lstStyle/>
                    <a:p>
                      <a:pPr marL="91440" algn="l" fontAlgn="ctr"/>
                      <a:r>
                        <a:rPr lang="en-US" sz="1600" b="0" i="0" u="none" strike="noStrike" dirty="0">
                          <a:solidFill>
                            <a:srgbClr val="000000"/>
                          </a:solidFill>
                          <a:effectLst/>
                          <a:latin typeface="+mn-lt"/>
                        </a:rPr>
                        <a:t>Duals</a:t>
                      </a:r>
                    </a:p>
                  </a:txBody>
                  <a:tcPr marL="0" marR="0" marT="0" marB="0" anchor="ctr"/>
                </a:tc>
                <a:tc>
                  <a:txBody>
                    <a:bodyPr/>
                    <a:lstStyle/>
                    <a:p>
                      <a:pPr algn="ctr" fontAlgn="ctr"/>
                      <a:r>
                        <a:rPr lang="en-US" sz="1600" b="0" i="0" u="none" strike="noStrike" dirty="0">
                          <a:solidFill>
                            <a:srgbClr val="000000"/>
                          </a:solidFill>
                          <a:effectLst/>
                          <a:latin typeface="+mn-lt"/>
                        </a:rPr>
                        <a:t>42</a:t>
                      </a:r>
                    </a:p>
                  </a:txBody>
                  <a:tcPr marL="0" marR="0" marT="0" marB="0" anchor="ctr"/>
                </a:tc>
                <a:tc>
                  <a:txBody>
                    <a:bodyPr/>
                    <a:lstStyle/>
                    <a:p>
                      <a:pPr algn="ctr" fontAlgn="ctr"/>
                      <a:r>
                        <a:rPr lang="en-US" sz="1600" b="0" i="0" u="none" strike="noStrike" dirty="0">
                          <a:solidFill>
                            <a:srgbClr val="000000"/>
                          </a:solidFill>
                          <a:effectLst/>
                          <a:latin typeface="+mn-lt"/>
                        </a:rPr>
                        <a:t>86%</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c>
                  <a:txBody>
                    <a:bodyPr/>
                    <a:lstStyle/>
                    <a:p>
                      <a:pPr algn="ctr" fontAlgn="ctr"/>
                      <a:r>
                        <a:rPr lang="en-US" sz="1600" b="0" i="0" u="none" strike="noStrike" dirty="0">
                          <a:solidFill>
                            <a:srgbClr val="000000"/>
                          </a:solidFill>
                          <a:effectLst/>
                          <a:latin typeface="+mn-lt"/>
                        </a:rPr>
                        <a:t>5%</a:t>
                      </a:r>
                    </a:p>
                  </a:txBody>
                  <a:tcPr marL="0" marR="0" marT="0" marB="0" anchor="ctr"/>
                </a:tc>
              </a:tr>
              <a:tr h="594652">
                <a:tc>
                  <a:txBody>
                    <a:bodyPr/>
                    <a:lstStyle/>
                    <a:p>
                      <a:pPr algn="ctr" fontAlgn="ctr"/>
                      <a:r>
                        <a:rPr lang="en-US" sz="1600" b="0" i="0" u="none" strike="noStrike" dirty="0">
                          <a:solidFill>
                            <a:srgbClr val="000000"/>
                          </a:solidFill>
                          <a:effectLst/>
                          <a:latin typeface="+mn-lt"/>
                        </a:rPr>
                        <a:t>MA</a:t>
                      </a:r>
                    </a:p>
                  </a:txBody>
                  <a:tcPr marL="0" marR="0" marT="0" marB="0" anchor="ctr"/>
                </a:tc>
                <a:tc>
                  <a:txBody>
                    <a:bodyPr/>
                    <a:lstStyle/>
                    <a:p>
                      <a:pPr marL="91440" algn="l" fontAlgn="ctr"/>
                      <a:r>
                        <a:rPr lang="en-US" sz="1600" b="0" i="0" u="none" strike="noStrike" dirty="0">
                          <a:solidFill>
                            <a:srgbClr val="000000"/>
                          </a:solidFill>
                          <a:effectLst/>
                          <a:latin typeface="+mn-lt"/>
                        </a:rPr>
                        <a:t>MA GIC</a:t>
                      </a:r>
                    </a:p>
                  </a:txBody>
                  <a:tcPr marL="0" marR="0" marT="0" marB="0" anchor="ctr"/>
                </a:tc>
                <a:tc>
                  <a:txBody>
                    <a:bodyPr/>
                    <a:lstStyle/>
                    <a:p>
                      <a:pPr marL="91440" algn="l" fontAlgn="ctr"/>
                      <a:r>
                        <a:rPr lang="en-US" sz="1600" b="0" i="0" u="none" strike="noStrike" dirty="0" smtClean="0">
                          <a:solidFill>
                            <a:srgbClr val="000000"/>
                          </a:solidFill>
                          <a:effectLst/>
                          <a:latin typeface="+mn-lt"/>
                        </a:rPr>
                        <a:t>Other Provider</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dirty="0">
                          <a:solidFill>
                            <a:srgbClr val="000000"/>
                          </a:solidFill>
                          <a:effectLst/>
                          <a:latin typeface="+mn-lt"/>
                        </a:rPr>
                        <a:t>99</a:t>
                      </a:r>
                    </a:p>
                  </a:txBody>
                  <a:tcPr marL="0" marR="0" marT="0" marB="0" anchor="ctr"/>
                </a:tc>
                <a:tc>
                  <a:txBody>
                    <a:bodyPr/>
                    <a:lstStyle/>
                    <a:p>
                      <a:pPr algn="ctr" fontAlgn="ctr"/>
                      <a:r>
                        <a:rPr lang="en-US" sz="1600" b="0" i="0" u="none" strike="noStrike" dirty="0">
                          <a:solidFill>
                            <a:srgbClr val="000000"/>
                          </a:solidFill>
                          <a:effectLst/>
                          <a:latin typeface="+mn-lt"/>
                        </a:rPr>
                        <a:t>60%</a:t>
                      </a:r>
                    </a:p>
                  </a:txBody>
                  <a:tcPr marL="0" marR="0" marT="0" marB="0" anchor="ctr"/>
                </a:tc>
                <a:tc>
                  <a:txBody>
                    <a:bodyPr/>
                    <a:lstStyle/>
                    <a:p>
                      <a:pPr algn="ctr" fontAlgn="ctr"/>
                      <a:r>
                        <a:rPr lang="en-US" sz="1600" b="0" i="0" u="none" strike="noStrike" dirty="0">
                          <a:solidFill>
                            <a:srgbClr val="000000"/>
                          </a:solidFill>
                          <a:effectLst/>
                          <a:latin typeface="+mn-lt"/>
                        </a:rPr>
                        <a:t>16%</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bl>
          </a:graphicData>
        </a:graphic>
      </p:graphicFrame>
      <p:sp>
        <p:nvSpPr>
          <p:cNvPr id="4" name="Slide Number Placeholder 3"/>
          <p:cNvSpPr>
            <a:spLocks noGrp="1"/>
          </p:cNvSpPr>
          <p:nvPr>
            <p:ph type="sldNum" sz="quarter" idx="10"/>
          </p:nvPr>
        </p:nvSpPr>
        <p:spPr>
          <a:xfrm>
            <a:off x="8382000" y="6553200"/>
            <a:ext cx="533400" cy="228600"/>
          </a:xfrm>
        </p:spPr>
        <p:txBody>
          <a:bodyPr/>
          <a:lstStyle/>
          <a:p>
            <a:fld id="{6CDFDD91-9DC5-443A-B5D4-A4D827708E68}" type="slidenum">
              <a:rPr lang="en-US" smtClean="0"/>
              <a:pPr/>
              <a:t>185</a:t>
            </a:fld>
            <a:endParaRPr lang="en-US" dirty="0"/>
          </a:p>
        </p:txBody>
      </p:sp>
    </p:spTree>
    <p:extLst>
      <p:ext uri="{BB962C8B-B14F-4D97-AF65-F5344CB8AC3E}">
        <p14:creationId xmlns:p14="http://schemas.microsoft.com/office/powerpoint/2010/main" val="773271093"/>
      </p:ext>
    </p:extLst>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dirty="0" smtClean="0"/>
              <a:t>Overview of measure sets included in </a:t>
            </a:r>
            <a:r>
              <a:rPr lang="en-US" dirty="0"/>
              <a:t>analysis (cont’d)</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64422439"/>
              </p:ext>
            </p:extLst>
          </p:nvPr>
        </p:nvGraphicFramePr>
        <p:xfrm>
          <a:off x="152400" y="1066800"/>
          <a:ext cx="8772286" cy="4577080"/>
        </p:xfrm>
        <a:graphic>
          <a:graphicData uri="http://schemas.openxmlformats.org/drawingml/2006/table">
            <a:tbl>
              <a:tblPr firstRow="1" bandRow="1">
                <a:tableStyleId>{5C22544A-7EE6-4342-B048-85BDC9FD1C3A}</a:tableStyleId>
              </a:tblPr>
              <a:tblGrid>
                <a:gridCol w="685800"/>
                <a:gridCol w="1981200"/>
                <a:gridCol w="1676400"/>
                <a:gridCol w="1219200"/>
                <a:gridCol w="990600"/>
                <a:gridCol w="959168"/>
                <a:gridCol w="1259918"/>
              </a:tblGrid>
              <a:tr h="532057">
                <a:tc>
                  <a:txBody>
                    <a:bodyPr/>
                    <a:lstStyle/>
                    <a:p>
                      <a:r>
                        <a:rPr lang="en-US" sz="1400" dirty="0" smtClean="0">
                          <a:solidFill>
                            <a:schemeClr val="tx1"/>
                          </a:solidFill>
                        </a:rPr>
                        <a:t>State</a:t>
                      </a:r>
                      <a:endParaRPr lang="en-US" sz="1400" dirty="0">
                        <a:solidFill>
                          <a:schemeClr val="tx1"/>
                        </a:solidFill>
                      </a:endParaRPr>
                    </a:p>
                  </a:txBody>
                  <a:tcPr/>
                </a:tc>
                <a:tc>
                  <a:txBody>
                    <a:bodyPr/>
                    <a:lstStyle/>
                    <a:p>
                      <a:r>
                        <a:rPr lang="en-US" sz="1400" dirty="0" smtClean="0">
                          <a:solidFill>
                            <a:schemeClr val="tx1"/>
                          </a:solidFill>
                        </a:rPr>
                        <a:t>Name</a:t>
                      </a:r>
                      <a:endParaRPr lang="en-US" sz="1400" dirty="0">
                        <a:solidFill>
                          <a:schemeClr val="tx1"/>
                        </a:solidFill>
                      </a:endParaRPr>
                    </a:p>
                  </a:txBody>
                  <a:tcPr/>
                </a:tc>
                <a:tc>
                  <a:txBody>
                    <a:bodyPr/>
                    <a:lstStyle/>
                    <a:p>
                      <a:r>
                        <a:rPr lang="en-US" sz="1400" dirty="0" smtClean="0">
                          <a:solidFill>
                            <a:schemeClr val="tx1"/>
                          </a:solidFill>
                        </a:rPr>
                        <a:t>Type</a:t>
                      </a:r>
                      <a:endParaRPr lang="en-US" sz="1400" dirty="0">
                        <a:solidFill>
                          <a:schemeClr val="tx1"/>
                        </a:solidFill>
                      </a:endParaRPr>
                    </a:p>
                  </a:txBody>
                  <a:tcPr/>
                </a:tc>
                <a:tc>
                  <a:txBody>
                    <a:bodyPr/>
                    <a:lstStyle/>
                    <a:p>
                      <a:r>
                        <a:rPr lang="en-US" sz="1400" dirty="0" smtClean="0">
                          <a:solidFill>
                            <a:schemeClr val="tx1"/>
                          </a:solidFill>
                        </a:rPr>
                        <a:t># of</a:t>
                      </a:r>
                      <a:r>
                        <a:rPr lang="en-US" sz="1400" baseline="0" dirty="0" smtClean="0">
                          <a:solidFill>
                            <a:schemeClr val="tx1"/>
                          </a:solidFill>
                        </a:rPr>
                        <a:t> measures</a:t>
                      </a:r>
                      <a:endParaRPr lang="en-US" sz="1400" baseline="30000" dirty="0">
                        <a:solidFill>
                          <a:schemeClr val="tx1"/>
                        </a:solidFill>
                      </a:endParaRPr>
                    </a:p>
                  </a:txBody>
                  <a:tcPr/>
                </a:tc>
                <a:tc>
                  <a:txBody>
                    <a:bodyPr/>
                    <a:lstStyle/>
                    <a:p>
                      <a:r>
                        <a:rPr lang="en-US" sz="1400" dirty="0" smtClean="0">
                          <a:solidFill>
                            <a:schemeClr val="tx1"/>
                          </a:solidFill>
                        </a:rPr>
                        <a:t>NQF-endorsed</a:t>
                      </a:r>
                      <a:endParaRPr lang="en-US" sz="1400" dirty="0">
                        <a:solidFill>
                          <a:schemeClr val="tx1"/>
                        </a:solidFill>
                      </a:endParaRPr>
                    </a:p>
                  </a:txBody>
                  <a:tcPr/>
                </a:tc>
                <a:tc>
                  <a:txBody>
                    <a:bodyPr/>
                    <a:lstStyle/>
                    <a:p>
                      <a:r>
                        <a:rPr lang="en-US" sz="1400" dirty="0" smtClean="0">
                          <a:solidFill>
                            <a:schemeClr val="tx1"/>
                          </a:solidFill>
                        </a:rPr>
                        <a:t>Modified</a:t>
                      </a:r>
                      <a:endParaRPr lang="en-US" sz="1400" dirty="0">
                        <a:solidFill>
                          <a:schemeClr val="tx1"/>
                        </a:solidFill>
                      </a:endParaRPr>
                    </a:p>
                  </a:txBody>
                  <a:tcPr/>
                </a:tc>
                <a:tc>
                  <a:txBody>
                    <a:bodyPr/>
                    <a:lstStyle/>
                    <a:p>
                      <a:r>
                        <a:rPr lang="en-US" sz="1400" baseline="0" dirty="0" smtClean="0">
                          <a:solidFill>
                            <a:schemeClr val="tx1"/>
                          </a:solidFill>
                        </a:rPr>
                        <a:t>Homegrown</a:t>
                      </a:r>
                      <a:endParaRPr lang="en-US" sz="1400" dirty="0">
                        <a:solidFill>
                          <a:schemeClr val="tx1"/>
                        </a:solidFill>
                      </a:endParaRPr>
                    </a:p>
                  </a:txBody>
                  <a:tcPr/>
                </a:tc>
              </a:tr>
              <a:tr h="646503">
                <a:tc>
                  <a:txBody>
                    <a:bodyPr/>
                    <a:lstStyle/>
                    <a:p>
                      <a:pPr algn="ctr" fontAlgn="ctr"/>
                      <a:r>
                        <a:rPr lang="en-US" sz="1600" b="0" i="0" u="none" strike="noStrike" dirty="0">
                          <a:solidFill>
                            <a:srgbClr val="000000"/>
                          </a:solidFill>
                          <a:effectLst/>
                          <a:latin typeface="+mn-lt"/>
                        </a:rPr>
                        <a:t>MA</a:t>
                      </a:r>
                    </a:p>
                  </a:txBody>
                  <a:tcPr marL="0" marR="0" marT="0" marB="0" anchor="ctr"/>
                </a:tc>
                <a:tc>
                  <a:txBody>
                    <a:bodyPr/>
                    <a:lstStyle/>
                    <a:p>
                      <a:pPr marL="91440" algn="l" fontAlgn="ctr"/>
                      <a:r>
                        <a:rPr lang="en-US" sz="1600" b="0" i="0" u="none" strike="noStrike" dirty="0">
                          <a:solidFill>
                            <a:srgbClr val="000000"/>
                          </a:solidFill>
                          <a:effectLst/>
                          <a:latin typeface="+mn-lt"/>
                        </a:rPr>
                        <a:t>MA MBHP</a:t>
                      </a:r>
                    </a:p>
                  </a:txBody>
                  <a:tcPr marL="0" marR="0" marT="0" marB="0" anchor="ctr"/>
                </a:tc>
                <a:tc>
                  <a:txBody>
                    <a:bodyPr/>
                    <a:lstStyle/>
                    <a:p>
                      <a:pPr marL="91440" algn="l" fontAlgn="ctr"/>
                      <a:r>
                        <a:rPr lang="en-US" sz="1600" b="0" i="0" u="none" strike="noStrike" dirty="0">
                          <a:solidFill>
                            <a:srgbClr val="000000"/>
                          </a:solidFill>
                          <a:effectLst/>
                          <a:latin typeface="+mn-lt"/>
                        </a:rPr>
                        <a:t>Behavioral Health MCO </a:t>
                      </a:r>
                      <a:r>
                        <a:rPr lang="en-US" sz="1600" b="0" i="0" u="none" strike="noStrike" dirty="0" smtClean="0">
                          <a:solidFill>
                            <a:srgbClr val="000000"/>
                          </a:solidFill>
                          <a:effectLst/>
                          <a:latin typeface="+mn-lt"/>
                        </a:rPr>
                        <a:t>P4P</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dirty="0">
                          <a:solidFill>
                            <a:srgbClr val="000000"/>
                          </a:solidFill>
                          <a:effectLst/>
                          <a:latin typeface="+mn-lt"/>
                        </a:rPr>
                        <a:t>8</a:t>
                      </a:r>
                    </a:p>
                  </a:txBody>
                  <a:tcPr marL="0" marR="0" marT="0" marB="0" anchor="ctr"/>
                </a:tc>
                <a:tc>
                  <a:txBody>
                    <a:bodyPr/>
                    <a:lstStyle/>
                    <a:p>
                      <a:pPr algn="ctr" fontAlgn="ctr"/>
                      <a:r>
                        <a:rPr lang="en-US" sz="1600" b="0" i="0" u="none" strike="noStrike" dirty="0">
                          <a:solidFill>
                            <a:srgbClr val="000000"/>
                          </a:solidFill>
                          <a:effectLst/>
                          <a:latin typeface="+mn-lt"/>
                        </a:rPr>
                        <a:t>38%</a:t>
                      </a:r>
                    </a:p>
                  </a:txBody>
                  <a:tcPr marL="0" marR="0" marT="0" marB="0" anchor="ctr"/>
                </a:tc>
                <a:tc>
                  <a:txBody>
                    <a:bodyPr/>
                    <a:lstStyle/>
                    <a:p>
                      <a:pPr algn="ctr" fontAlgn="ctr"/>
                      <a:r>
                        <a:rPr lang="en-US" sz="1600" b="0" i="0" u="none" strike="noStrike" dirty="0">
                          <a:solidFill>
                            <a:srgbClr val="000000"/>
                          </a:solidFill>
                          <a:effectLst/>
                          <a:latin typeface="+mn-lt"/>
                        </a:rPr>
                        <a:t>13%</a:t>
                      </a:r>
                    </a:p>
                  </a:txBody>
                  <a:tcPr marL="0" marR="0" marT="0" marB="0" anchor="ctr"/>
                </a:tc>
                <a:tc>
                  <a:txBody>
                    <a:bodyPr/>
                    <a:lstStyle/>
                    <a:p>
                      <a:pPr algn="ctr" fontAlgn="ctr"/>
                      <a:r>
                        <a:rPr lang="en-US" sz="1600" b="0" i="0" u="none" strike="noStrike" dirty="0">
                          <a:solidFill>
                            <a:srgbClr val="000000"/>
                          </a:solidFill>
                          <a:effectLst/>
                          <a:latin typeface="+mn-lt"/>
                        </a:rPr>
                        <a:t>38%</a:t>
                      </a:r>
                    </a:p>
                  </a:txBody>
                  <a:tcPr marL="0" marR="0" marT="0" marB="0" anchor="ctr"/>
                </a:tc>
              </a:tr>
              <a:tr h="609600">
                <a:tc>
                  <a:txBody>
                    <a:bodyPr/>
                    <a:lstStyle/>
                    <a:p>
                      <a:pPr algn="ctr" fontAlgn="ctr"/>
                      <a:r>
                        <a:rPr lang="en-US" sz="1600" b="0" i="0" u="none" strike="noStrike" dirty="0">
                          <a:solidFill>
                            <a:srgbClr val="000000"/>
                          </a:solidFill>
                          <a:effectLst/>
                          <a:latin typeface="+mn-lt"/>
                        </a:rPr>
                        <a:t>MA</a:t>
                      </a:r>
                    </a:p>
                  </a:txBody>
                  <a:tcPr marL="0" marR="0" marT="0" marB="0" anchor="ctr"/>
                </a:tc>
                <a:tc>
                  <a:txBody>
                    <a:bodyPr/>
                    <a:lstStyle/>
                    <a:p>
                      <a:pPr marL="91440" algn="l" fontAlgn="ctr"/>
                      <a:r>
                        <a:rPr lang="en-US" sz="1600" b="0" i="0" u="none" strike="noStrike" dirty="0">
                          <a:solidFill>
                            <a:srgbClr val="000000"/>
                          </a:solidFill>
                          <a:effectLst/>
                          <a:latin typeface="+mn-lt"/>
                        </a:rPr>
                        <a:t>MA MMCO</a:t>
                      </a:r>
                    </a:p>
                  </a:txBody>
                  <a:tcPr marL="0" marR="0" marT="0" marB="0" anchor="ctr"/>
                </a:tc>
                <a:tc>
                  <a:txBody>
                    <a:bodyPr/>
                    <a:lstStyle/>
                    <a:p>
                      <a:pPr marL="91440" algn="l" fontAlgn="ctr"/>
                      <a:r>
                        <a:rPr lang="en-US" sz="1600" b="0" i="0" u="none" strike="noStrike" dirty="0">
                          <a:solidFill>
                            <a:srgbClr val="000000"/>
                          </a:solidFill>
                          <a:effectLst/>
                          <a:latin typeface="+mn-lt"/>
                        </a:rPr>
                        <a:t>Medicaid</a:t>
                      </a:r>
                    </a:p>
                  </a:txBody>
                  <a:tcPr marL="0" marR="0" marT="0" marB="0" anchor="ctr"/>
                </a:tc>
                <a:tc>
                  <a:txBody>
                    <a:bodyPr/>
                    <a:lstStyle/>
                    <a:p>
                      <a:pPr algn="ctr" fontAlgn="ctr"/>
                      <a:r>
                        <a:rPr lang="en-US" sz="1600" b="0" i="0" u="none" strike="noStrike" dirty="0">
                          <a:solidFill>
                            <a:srgbClr val="000000"/>
                          </a:solidFill>
                          <a:effectLst/>
                          <a:latin typeface="+mn-lt"/>
                        </a:rPr>
                        <a:t>19</a:t>
                      </a:r>
                    </a:p>
                  </a:txBody>
                  <a:tcPr marL="0" marR="0" marT="0" marB="0" anchor="ctr"/>
                </a:tc>
                <a:tc>
                  <a:txBody>
                    <a:bodyPr/>
                    <a:lstStyle/>
                    <a:p>
                      <a:pPr algn="ctr" fontAlgn="ctr"/>
                      <a:r>
                        <a:rPr lang="en-US" sz="1600" b="0" i="0" u="none" strike="noStrike" dirty="0">
                          <a:solidFill>
                            <a:srgbClr val="000000"/>
                          </a:solidFill>
                          <a:effectLst/>
                          <a:latin typeface="+mn-lt"/>
                        </a:rPr>
                        <a:t>79%</a:t>
                      </a:r>
                    </a:p>
                  </a:txBody>
                  <a:tcPr marL="0" marR="0" marT="0" marB="0" anchor="ctr"/>
                </a:tc>
                <a:tc>
                  <a:txBody>
                    <a:bodyPr/>
                    <a:lstStyle/>
                    <a:p>
                      <a:pPr algn="ctr" fontAlgn="ctr"/>
                      <a:r>
                        <a:rPr lang="en-US" sz="1600" b="0" i="0" u="none" strike="noStrike" dirty="0">
                          <a:solidFill>
                            <a:srgbClr val="000000"/>
                          </a:solidFill>
                          <a:effectLst/>
                          <a:latin typeface="+mn-lt"/>
                        </a:rPr>
                        <a:t>11%</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r h="533400">
                <a:tc>
                  <a:txBody>
                    <a:bodyPr/>
                    <a:lstStyle/>
                    <a:p>
                      <a:pPr algn="ctr" fontAlgn="ctr"/>
                      <a:r>
                        <a:rPr lang="en-US" sz="1600" b="0" i="0" u="none" strike="noStrike" dirty="0">
                          <a:solidFill>
                            <a:srgbClr val="000000"/>
                          </a:solidFill>
                          <a:effectLst/>
                          <a:latin typeface="+mn-lt"/>
                        </a:rPr>
                        <a:t>MA</a:t>
                      </a:r>
                    </a:p>
                  </a:txBody>
                  <a:tcPr marL="0" marR="0" marT="0" marB="0" anchor="ctr"/>
                </a:tc>
                <a:tc>
                  <a:txBody>
                    <a:bodyPr/>
                    <a:lstStyle/>
                    <a:p>
                      <a:pPr marL="91440" algn="l" fontAlgn="ctr"/>
                      <a:r>
                        <a:rPr lang="en-US" sz="1600" b="0" i="0" u="none" strike="noStrike" dirty="0">
                          <a:solidFill>
                            <a:srgbClr val="000000"/>
                          </a:solidFill>
                          <a:effectLst/>
                          <a:latin typeface="+mn-lt"/>
                        </a:rPr>
                        <a:t>MA PCPRI</a:t>
                      </a:r>
                    </a:p>
                  </a:txBody>
                  <a:tcPr marL="0" marR="0" marT="0" marB="0" anchor="ctr"/>
                </a:tc>
                <a:tc>
                  <a:txBody>
                    <a:bodyPr/>
                    <a:lstStyle/>
                    <a:p>
                      <a:pPr marL="91440" algn="l" fontAlgn="ctr"/>
                      <a:r>
                        <a:rPr lang="en-US" sz="1600" b="0" i="0" u="none" strike="noStrike" dirty="0" smtClean="0">
                          <a:solidFill>
                            <a:srgbClr val="000000"/>
                          </a:solidFill>
                          <a:effectLst/>
                          <a:latin typeface="+mn-lt"/>
                        </a:rPr>
                        <a:t>Other Provider</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dirty="0">
                          <a:solidFill>
                            <a:srgbClr val="000000"/>
                          </a:solidFill>
                          <a:effectLst/>
                          <a:latin typeface="+mn-lt"/>
                        </a:rPr>
                        <a:t>26</a:t>
                      </a:r>
                    </a:p>
                  </a:txBody>
                  <a:tcPr marL="0" marR="0" marT="0" marB="0" anchor="ctr"/>
                </a:tc>
                <a:tc>
                  <a:txBody>
                    <a:bodyPr/>
                    <a:lstStyle/>
                    <a:p>
                      <a:pPr algn="ctr" fontAlgn="ctr"/>
                      <a:r>
                        <a:rPr lang="en-US" sz="1600" b="0" i="0" u="none" strike="noStrike" dirty="0">
                          <a:solidFill>
                            <a:srgbClr val="000000"/>
                          </a:solidFill>
                          <a:effectLst/>
                          <a:latin typeface="+mn-lt"/>
                        </a:rPr>
                        <a:t>96%</a:t>
                      </a:r>
                    </a:p>
                  </a:txBody>
                  <a:tcPr marL="0" marR="0" marT="0" marB="0" anchor="ctr"/>
                </a:tc>
                <a:tc>
                  <a:txBody>
                    <a:bodyPr/>
                    <a:lstStyle/>
                    <a:p>
                      <a:pPr algn="ctr" fontAlgn="ctr"/>
                      <a:r>
                        <a:rPr lang="en-US" sz="1600" b="0" i="0" u="none" strike="noStrike" dirty="0">
                          <a:solidFill>
                            <a:srgbClr val="000000"/>
                          </a:solidFill>
                          <a:effectLst/>
                          <a:latin typeface="+mn-lt"/>
                        </a:rPr>
                        <a:t>4%</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r h="594652">
                <a:tc>
                  <a:txBody>
                    <a:bodyPr/>
                    <a:lstStyle/>
                    <a:p>
                      <a:pPr algn="ctr" fontAlgn="ctr"/>
                      <a:r>
                        <a:rPr lang="en-US" sz="1600" b="0" i="0" u="none" strike="noStrike" dirty="0">
                          <a:solidFill>
                            <a:srgbClr val="000000"/>
                          </a:solidFill>
                          <a:effectLst/>
                          <a:latin typeface="+mn-lt"/>
                        </a:rPr>
                        <a:t>MA</a:t>
                      </a:r>
                    </a:p>
                  </a:txBody>
                  <a:tcPr marL="0" marR="0" marT="0" marB="0" anchor="ctr"/>
                </a:tc>
                <a:tc>
                  <a:txBody>
                    <a:bodyPr/>
                    <a:lstStyle/>
                    <a:p>
                      <a:pPr marL="91440" algn="l" fontAlgn="ctr"/>
                      <a:r>
                        <a:rPr lang="en-US" sz="1600" b="0" i="0" u="none" strike="noStrike" dirty="0">
                          <a:solidFill>
                            <a:srgbClr val="000000"/>
                          </a:solidFill>
                          <a:effectLst/>
                          <a:latin typeface="+mn-lt"/>
                        </a:rPr>
                        <a:t>PCMH</a:t>
                      </a:r>
                    </a:p>
                  </a:txBody>
                  <a:tcPr marL="0" marR="0" marT="0" marB="0" anchor="ctr"/>
                </a:tc>
                <a:tc>
                  <a:txBody>
                    <a:bodyPr/>
                    <a:lstStyle/>
                    <a:p>
                      <a:pPr marL="91440" algn="l" fontAlgn="ctr"/>
                      <a:r>
                        <a:rPr lang="en-US" sz="1600" b="0" i="0" u="none" strike="noStrike" dirty="0">
                          <a:solidFill>
                            <a:srgbClr val="000000"/>
                          </a:solidFill>
                          <a:effectLst/>
                          <a:latin typeface="+mn-lt"/>
                        </a:rPr>
                        <a:t>PCMH</a:t>
                      </a:r>
                    </a:p>
                  </a:txBody>
                  <a:tcPr marL="0" marR="0" marT="0" marB="0" anchor="ctr"/>
                </a:tc>
                <a:tc>
                  <a:txBody>
                    <a:bodyPr/>
                    <a:lstStyle/>
                    <a:p>
                      <a:pPr algn="ctr" fontAlgn="ctr"/>
                      <a:r>
                        <a:rPr lang="en-US" sz="1600" b="0" i="0" u="none" strike="noStrike" dirty="0">
                          <a:solidFill>
                            <a:srgbClr val="000000"/>
                          </a:solidFill>
                          <a:effectLst/>
                          <a:latin typeface="+mn-lt"/>
                        </a:rPr>
                        <a:t>48</a:t>
                      </a:r>
                    </a:p>
                  </a:txBody>
                  <a:tcPr marL="0" marR="0" marT="0" marB="0" anchor="ctr"/>
                </a:tc>
                <a:tc>
                  <a:txBody>
                    <a:bodyPr/>
                    <a:lstStyle/>
                    <a:p>
                      <a:pPr algn="ctr" fontAlgn="ctr"/>
                      <a:r>
                        <a:rPr lang="en-US" sz="1600" b="0" i="0" u="none" strike="noStrike" dirty="0">
                          <a:solidFill>
                            <a:srgbClr val="000000"/>
                          </a:solidFill>
                          <a:effectLst/>
                          <a:latin typeface="+mn-lt"/>
                        </a:rPr>
                        <a:t>52%</a:t>
                      </a:r>
                    </a:p>
                  </a:txBody>
                  <a:tcPr marL="0" marR="0" marT="0" marB="0" anchor="ctr"/>
                </a:tc>
                <a:tc>
                  <a:txBody>
                    <a:bodyPr/>
                    <a:lstStyle/>
                    <a:p>
                      <a:pPr algn="ctr" fontAlgn="ctr"/>
                      <a:r>
                        <a:rPr lang="en-US" sz="1600" b="0" i="0" u="none" strike="noStrike" dirty="0">
                          <a:solidFill>
                            <a:srgbClr val="000000"/>
                          </a:solidFill>
                          <a:effectLst/>
                          <a:latin typeface="+mn-lt"/>
                        </a:rPr>
                        <a:t>56%</a:t>
                      </a:r>
                    </a:p>
                  </a:txBody>
                  <a:tcPr marL="0" marR="0" marT="0" marB="0" anchor="ctr"/>
                </a:tc>
                <a:tc>
                  <a:txBody>
                    <a:bodyPr/>
                    <a:lstStyle/>
                    <a:p>
                      <a:pPr algn="ctr" fontAlgn="ctr"/>
                      <a:r>
                        <a:rPr lang="en-US" sz="1600" b="0" i="0" u="none" strike="noStrike" dirty="0">
                          <a:solidFill>
                            <a:srgbClr val="000000"/>
                          </a:solidFill>
                          <a:effectLst/>
                          <a:latin typeface="+mn-lt"/>
                        </a:rPr>
                        <a:t>44%</a:t>
                      </a:r>
                    </a:p>
                  </a:txBody>
                  <a:tcPr marL="0" marR="0" marT="0" marB="0" anchor="ctr"/>
                </a:tc>
              </a:tr>
              <a:tr h="929348">
                <a:tc>
                  <a:txBody>
                    <a:bodyPr/>
                    <a:lstStyle/>
                    <a:p>
                      <a:pPr algn="ctr" fontAlgn="ctr"/>
                      <a:r>
                        <a:rPr lang="en-US" sz="1600" b="0" i="0" u="none" strike="noStrike" dirty="0">
                          <a:solidFill>
                            <a:srgbClr val="000000"/>
                          </a:solidFill>
                          <a:effectLst/>
                          <a:latin typeface="+mn-lt"/>
                        </a:rPr>
                        <a:t>MA</a:t>
                      </a:r>
                    </a:p>
                  </a:txBody>
                  <a:tcPr marL="0" marR="0" marT="0" marB="0" anchor="ctr"/>
                </a:tc>
                <a:tc>
                  <a:txBody>
                    <a:bodyPr/>
                    <a:lstStyle/>
                    <a:p>
                      <a:pPr marL="91440" algn="l" fontAlgn="ctr"/>
                      <a:r>
                        <a:rPr lang="en-US" sz="1600" b="0" i="0" u="none" strike="noStrike" dirty="0">
                          <a:solidFill>
                            <a:srgbClr val="000000"/>
                          </a:solidFill>
                          <a:effectLst/>
                          <a:latin typeface="+mn-lt"/>
                        </a:rPr>
                        <a:t>Statewide Quality Advisory Committee (SQAC)</a:t>
                      </a:r>
                    </a:p>
                  </a:txBody>
                  <a:tcPr marL="0" marR="0" marT="0" marB="0" anchor="ctr"/>
                </a:tc>
                <a:tc>
                  <a:txBody>
                    <a:bodyPr/>
                    <a:lstStyle/>
                    <a:p>
                      <a:pPr marL="91440" algn="l" fontAlgn="ctr"/>
                      <a:r>
                        <a:rPr lang="en-US" sz="1600" b="0" i="0" u="none" strike="noStrike" dirty="0">
                          <a:solidFill>
                            <a:srgbClr val="000000"/>
                          </a:solidFill>
                          <a:effectLst/>
                          <a:latin typeface="+mn-lt"/>
                        </a:rPr>
                        <a:t>Alignment </a:t>
                      </a:r>
                      <a:r>
                        <a:rPr lang="en-US" sz="1600" b="0" i="0" u="none" strike="noStrike" dirty="0" smtClean="0">
                          <a:solidFill>
                            <a:srgbClr val="000000"/>
                          </a:solidFill>
                          <a:effectLst/>
                          <a:latin typeface="+mn-lt"/>
                        </a:rPr>
                        <a:t>Initiative</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dirty="0">
                          <a:solidFill>
                            <a:srgbClr val="000000"/>
                          </a:solidFill>
                          <a:effectLst/>
                          <a:latin typeface="+mn-lt"/>
                        </a:rPr>
                        <a:t>83</a:t>
                      </a:r>
                    </a:p>
                  </a:txBody>
                  <a:tcPr marL="0" marR="0" marT="0" marB="0" anchor="ctr"/>
                </a:tc>
                <a:tc>
                  <a:txBody>
                    <a:bodyPr/>
                    <a:lstStyle/>
                    <a:p>
                      <a:pPr algn="ctr" fontAlgn="ctr"/>
                      <a:r>
                        <a:rPr lang="en-US" sz="1600" b="0" i="0" u="none" strike="noStrike" dirty="0">
                          <a:solidFill>
                            <a:srgbClr val="000000"/>
                          </a:solidFill>
                          <a:effectLst/>
                          <a:latin typeface="+mn-lt"/>
                        </a:rPr>
                        <a:t>78%</a:t>
                      </a:r>
                    </a:p>
                  </a:txBody>
                  <a:tcPr marL="0" marR="0" marT="0" marB="0" anchor="ctr"/>
                </a:tc>
                <a:tc>
                  <a:txBody>
                    <a:bodyPr/>
                    <a:lstStyle/>
                    <a:p>
                      <a:pPr algn="ctr" fontAlgn="ctr"/>
                      <a:r>
                        <a:rPr lang="en-US" sz="1600" b="0" i="0" u="none" strike="noStrike" dirty="0">
                          <a:solidFill>
                            <a:srgbClr val="000000"/>
                          </a:solidFill>
                          <a:effectLst/>
                          <a:latin typeface="+mn-lt"/>
                        </a:rPr>
                        <a:t>7%</a:t>
                      </a:r>
                    </a:p>
                  </a:txBody>
                  <a:tcPr marL="0" marR="0" marT="0" marB="0" anchor="ctr"/>
                </a:tc>
                <a:tc>
                  <a:txBody>
                    <a:bodyPr/>
                    <a:lstStyle/>
                    <a:p>
                      <a:pPr algn="ctr" fontAlgn="ctr"/>
                      <a:r>
                        <a:rPr lang="en-US" sz="1600" b="0" i="0" u="none" strike="noStrike" dirty="0">
                          <a:solidFill>
                            <a:srgbClr val="000000"/>
                          </a:solidFill>
                          <a:effectLst/>
                          <a:latin typeface="+mn-lt"/>
                        </a:rPr>
                        <a:t>1%</a:t>
                      </a:r>
                    </a:p>
                  </a:txBody>
                  <a:tcPr marL="0" marR="0" marT="0" marB="0" anchor="ctr"/>
                </a:tc>
              </a:tr>
              <a:tr h="594652">
                <a:tc>
                  <a:txBody>
                    <a:bodyPr/>
                    <a:lstStyle/>
                    <a:p>
                      <a:pPr algn="ctr" fontAlgn="ctr"/>
                      <a:r>
                        <a:rPr lang="en-US" sz="1600" b="0" i="0" u="none" strike="noStrike" dirty="0">
                          <a:solidFill>
                            <a:srgbClr val="000000"/>
                          </a:solidFill>
                          <a:effectLst/>
                          <a:latin typeface="+mn-lt"/>
                        </a:rPr>
                        <a:t>MD</a:t>
                      </a:r>
                    </a:p>
                  </a:txBody>
                  <a:tcPr marL="0" marR="0" marT="0" marB="0" anchor="ctr"/>
                </a:tc>
                <a:tc>
                  <a:txBody>
                    <a:bodyPr/>
                    <a:lstStyle/>
                    <a:p>
                      <a:pPr marL="91440" algn="l" fontAlgn="ctr"/>
                      <a:r>
                        <a:rPr lang="en-US" sz="1600" b="0" i="0" u="none" strike="noStrike" dirty="0">
                          <a:solidFill>
                            <a:srgbClr val="000000"/>
                          </a:solidFill>
                          <a:effectLst/>
                          <a:latin typeface="+mn-lt"/>
                        </a:rPr>
                        <a:t>Maryland Multi-Payer Pilot Program (MMPP)</a:t>
                      </a:r>
                    </a:p>
                  </a:txBody>
                  <a:tcPr marL="0" marR="0" marT="0" marB="0" anchor="ctr"/>
                </a:tc>
                <a:tc>
                  <a:txBody>
                    <a:bodyPr/>
                    <a:lstStyle/>
                    <a:p>
                      <a:pPr marL="91440" algn="l" fontAlgn="ctr"/>
                      <a:r>
                        <a:rPr lang="en-US" sz="1600" b="0" i="0" u="none" strike="noStrike" dirty="0">
                          <a:solidFill>
                            <a:srgbClr val="000000"/>
                          </a:solidFill>
                          <a:effectLst/>
                          <a:latin typeface="+mn-lt"/>
                        </a:rPr>
                        <a:t>PCMH</a:t>
                      </a:r>
                    </a:p>
                  </a:txBody>
                  <a:tcPr marL="0" marR="0" marT="0" marB="0" anchor="ctr"/>
                </a:tc>
                <a:tc>
                  <a:txBody>
                    <a:bodyPr/>
                    <a:lstStyle/>
                    <a:p>
                      <a:pPr algn="ctr" fontAlgn="ctr"/>
                      <a:r>
                        <a:rPr lang="en-US" sz="1600" b="0" i="0" u="none" strike="noStrike" dirty="0">
                          <a:solidFill>
                            <a:srgbClr val="000000"/>
                          </a:solidFill>
                          <a:effectLst/>
                          <a:latin typeface="+mn-lt"/>
                        </a:rPr>
                        <a:t>20</a:t>
                      </a:r>
                    </a:p>
                  </a:txBody>
                  <a:tcPr marL="0" marR="0" marT="0" marB="0" anchor="ctr"/>
                </a:tc>
                <a:tc>
                  <a:txBody>
                    <a:bodyPr/>
                    <a:lstStyle/>
                    <a:p>
                      <a:pPr algn="ctr" fontAlgn="ctr"/>
                      <a:r>
                        <a:rPr lang="en-US" sz="1600" b="0" i="0" u="none" strike="noStrike" dirty="0">
                          <a:solidFill>
                            <a:srgbClr val="000000"/>
                          </a:solidFill>
                          <a:effectLst/>
                          <a:latin typeface="+mn-lt"/>
                        </a:rPr>
                        <a:t>90%</a:t>
                      </a:r>
                    </a:p>
                  </a:txBody>
                  <a:tcPr marL="0" marR="0" marT="0" marB="0" anchor="ctr"/>
                </a:tc>
                <a:tc>
                  <a:txBody>
                    <a:bodyPr/>
                    <a:lstStyle/>
                    <a:p>
                      <a:pPr algn="ctr" fontAlgn="ctr"/>
                      <a:r>
                        <a:rPr lang="en-US" sz="1600" b="0" i="0" u="none" strike="noStrike" dirty="0">
                          <a:solidFill>
                            <a:srgbClr val="000000"/>
                          </a:solidFill>
                          <a:effectLst/>
                          <a:latin typeface="+mn-lt"/>
                        </a:rPr>
                        <a:t>5%</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bl>
          </a:graphicData>
        </a:graphic>
      </p:graphicFrame>
      <p:sp>
        <p:nvSpPr>
          <p:cNvPr id="4" name="Slide Number Placeholder 3"/>
          <p:cNvSpPr>
            <a:spLocks noGrp="1"/>
          </p:cNvSpPr>
          <p:nvPr>
            <p:ph type="sldNum" sz="quarter" idx="10"/>
          </p:nvPr>
        </p:nvSpPr>
        <p:spPr>
          <a:xfrm>
            <a:off x="8382000" y="6553200"/>
            <a:ext cx="533400" cy="228600"/>
          </a:xfrm>
        </p:spPr>
        <p:txBody>
          <a:bodyPr/>
          <a:lstStyle/>
          <a:p>
            <a:fld id="{6CDFDD91-9DC5-443A-B5D4-A4D827708E68}" type="slidenum">
              <a:rPr lang="en-US" smtClean="0"/>
              <a:pPr/>
              <a:t>186</a:t>
            </a:fld>
            <a:endParaRPr lang="en-US" dirty="0"/>
          </a:p>
        </p:txBody>
      </p:sp>
    </p:spTree>
    <p:extLst>
      <p:ext uri="{BB962C8B-B14F-4D97-AF65-F5344CB8AC3E}">
        <p14:creationId xmlns:p14="http://schemas.microsoft.com/office/powerpoint/2010/main" val="1399065850"/>
      </p:ext>
    </p:extLst>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dirty="0" smtClean="0"/>
              <a:t>Overview of measure sets included in </a:t>
            </a:r>
            <a:r>
              <a:rPr lang="en-US" dirty="0"/>
              <a:t>analysis (cont’d)</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70403186"/>
              </p:ext>
            </p:extLst>
          </p:nvPr>
        </p:nvGraphicFramePr>
        <p:xfrm>
          <a:off x="152400" y="1219200"/>
          <a:ext cx="8772286" cy="5332949"/>
        </p:xfrm>
        <a:graphic>
          <a:graphicData uri="http://schemas.openxmlformats.org/drawingml/2006/table">
            <a:tbl>
              <a:tblPr firstRow="1" bandRow="1">
                <a:tableStyleId>{5C22544A-7EE6-4342-B048-85BDC9FD1C3A}</a:tableStyleId>
              </a:tblPr>
              <a:tblGrid>
                <a:gridCol w="685800"/>
                <a:gridCol w="1981200"/>
                <a:gridCol w="1676400"/>
                <a:gridCol w="1219200"/>
                <a:gridCol w="990600"/>
                <a:gridCol w="959168"/>
                <a:gridCol w="1259918"/>
              </a:tblGrid>
              <a:tr h="532057">
                <a:tc>
                  <a:txBody>
                    <a:bodyPr/>
                    <a:lstStyle/>
                    <a:p>
                      <a:r>
                        <a:rPr lang="en-US" sz="1400" dirty="0" smtClean="0">
                          <a:solidFill>
                            <a:schemeClr val="tx1"/>
                          </a:solidFill>
                        </a:rPr>
                        <a:t>State</a:t>
                      </a:r>
                      <a:endParaRPr lang="en-US" sz="1400" dirty="0">
                        <a:solidFill>
                          <a:schemeClr val="tx1"/>
                        </a:solidFill>
                      </a:endParaRPr>
                    </a:p>
                  </a:txBody>
                  <a:tcPr/>
                </a:tc>
                <a:tc>
                  <a:txBody>
                    <a:bodyPr/>
                    <a:lstStyle/>
                    <a:p>
                      <a:r>
                        <a:rPr lang="en-US" sz="1400" dirty="0" smtClean="0">
                          <a:solidFill>
                            <a:schemeClr val="tx1"/>
                          </a:solidFill>
                        </a:rPr>
                        <a:t>Name</a:t>
                      </a:r>
                      <a:endParaRPr lang="en-US" sz="1400" dirty="0">
                        <a:solidFill>
                          <a:schemeClr val="tx1"/>
                        </a:solidFill>
                      </a:endParaRPr>
                    </a:p>
                  </a:txBody>
                  <a:tcPr/>
                </a:tc>
                <a:tc>
                  <a:txBody>
                    <a:bodyPr/>
                    <a:lstStyle/>
                    <a:p>
                      <a:r>
                        <a:rPr lang="en-US" sz="1400" dirty="0" smtClean="0">
                          <a:solidFill>
                            <a:schemeClr val="tx1"/>
                          </a:solidFill>
                        </a:rPr>
                        <a:t>Type</a:t>
                      </a:r>
                      <a:endParaRPr lang="en-US" sz="1400" dirty="0">
                        <a:solidFill>
                          <a:schemeClr val="tx1"/>
                        </a:solidFill>
                      </a:endParaRPr>
                    </a:p>
                  </a:txBody>
                  <a:tcPr/>
                </a:tc>
                <a:tc>
                  <a:txBody>
                    <a:bodyPr/>
                    <a:lstStyle/>
                    <a:p>
                      <a:r>
                        <a:rPr lang="en-US" sz="1400" dirty="0" smtClean="0">
                          <a:solidFill>
                            <a:schemeClr val="tx1"/>
                          </a:solidFill>
                        </a:rPr>
                        <a:t># of</a:t>
                      </a:r>
                      <a:r>
                        <a:rPr lang="en-US" sz="1400" baseline="0" dirty="0" smtClean="0">
                          <a:solidFill>
                            <a:schemeClr val="tx1"/>
                          </a:solidFill>
                        </a:rPr>
                        <a:t> measures</a:t>
                      </a:r>
                      <a:endParaRPr lang="en-US" sz="1400" baseline="30000" dirty="0">
                        <a:solidFill>
                          <a:schemeClr val="tx1"/>
                        </a:solidFill>
                      </a:endParaRPr>
                    </a:p>
                  </a:txBody>
                  <a:tcPr/>
                </a:tc>
                <a:tc>
                  <a:txBody>
                    <a:bodyPr/>
                    <a:lstStyle/>
                    <a:p>
                      <a:r>
                        <a:rPr lang="en-US" sz="1400" dirty="0" smtClean="0">
                          <a:solidFill>
                            <a:schemeClr val="tx1"/>
                          </a:solidFill>
                        </a:rPr>
                        <a:t>NQF-endorsed</a:t>
                      </a:r>
                      <a:endParaRPr lang="en-US" sz="1400" dirty="0">
                        <a:solidFill>
                          <a:schemeClr val="tx1"/>
                        </a:solidFill>
                      </a:endParaRPr>
                    </a:p>
                  </a:txBody>
                  <a:tcPr/>
                </a:tc>
                <a:tc>
                  <a:txBody>
                    <a:bodyPr/>
                    <a:lstStyle/>
                    <a:p>
                      <a:r>
                        <a:rPr lang="en-US" sz="1400" dirty="0" smtClean="0">
                          <a:solidFill>
                            <a:schemeClr val="tx1"/>
                          </a:solidFill>
                        </a:rPr>
                        <a:t>Modified</a:t>
                      </a:r>
                      <a:endParaRPr lang="en-US" sz="1400" dirty="0">
                        <a:solidFill>
                          <a:schemeClr val="tx1"/>
                        </a:solidFill>
                      </a:endParaRPr>
                    </a:p>
                  </a:txBody>
                  <a:tcPr/>
                </a:tc>
                <a:tc>
                  <a:txBody>
                    <a:bodyPr/>
                    <a:lstStyle/>
                    <a:p>
                      <a:r>
                        <a:rPr lang="en-US" sz="1400" baseline="0" dirty="0" smtClean="0">
                          <a:solidFill>
                            <a:schemeClr val="tx1"/>
                          </a:solidFill>
                        </a:rPr>
                        <a:t>Homegrown</a:t>
                      </a:r>
                      <a:endParaRPr lang="en-US" sz="1400" dirty="0">
                        <a:solidFill>
                          <a:schemeClr val="tx1"/>
                        </a:solidFill>
                      </a:endParaRPr>
                    </a:p>
                  </a:txBody>
                  <a:tcPr/>
                </a:tc>
              </a:tr>
              <a:tr h="646503">
                <a:tc>
                  <a:txBody>
                    <a:bodyPr/>
                    <a:lstStyle/>
                    <a:p>
                      <a:pPr algn="ctr" fontAlgn="ctr"/>
                      <a:r>
                        <a:rPr lang="en-US" sz="1600" b="0" i="0" u="none" strike="noStrike" dirty="0">
                          <a:solidFill>
                            <a:srgbClr val="000000"/>
                          </a:solidFill>
                          <a:effectLst/>
                          <a:latin typeface="+mn-lt"/>
                        </a:rPr>
                        <a:t>ME</a:t>
                      </a:r>
                    </a:p>
                  </a:txBody>
                  <a:tcPr marL="0" marR="0" marT="0" marB="0" anchor="ctr"/>
                </a:tc>
                <a:tc>
                  <a:txBody>
                    <a:bodyPr/>
                    <a:lstStyle/>
                    <a:p>
                      <a:pPr marL="91440" algn="l" fontAlgn="ctr"/>
                      <a:r>
                        <a:rPr lang="en-US" sz="1600" b="0" i="0" u="none" strike="noStrike" dirty="0">
                          <a:solidFill>
                            <a:srgbClr val="000000"/>
                          </a:solidFill>
                          <a:effectLst/>
                          <a:latin typeface="+mn-lt"/>
                        </a:rPr>
                        <a:t>Maine Health Management </a:t>
                      </a:r>
                      <a:r>
                        <a:rPr lang="en-US" sz="1600" b="0" i="0" u="none" strike="noStrike" dirty="0" smtClean="0">
                          <a:solidFill>
                            <a:srgbClr val="000000"/>
                          </a:solidFill>
                          <a:effectLst/>
                          <a:latin typeface="+mn-lt"/>
                        </a:rPr>
                        <a:t>Coalition</a:t>
                      </a:r>
                      <a:endParaRPr lang="en-US" sz="1600" b="0" i="0" u="none" strike="noStrike" dirty="0">
                        <a:solidFill>
                          <a:srgbClr val="000000"/>
                        </a:solidFill>
                        <a:effectLst/>
                        <a:latin typeface="+mn-lt"/>
                      </a:endParaRPr>
                    </a:p>
                  </a:txBody>
                  <a:tcPr marL="0" marR="0" marT="0" marB="0" anchor="ctr"/>
                </a:tc>
                <a:tc>
                  <a:txBody>
                    <a:bodyPr/>
                    <a:lstStyle/>
                    <a:p>
                      <a:pPr marL="91440" algn="l" fontAlgn="ctr"/>
                      <a:r>
                        <a:rPr lang="en-US" sz="1600" b="0" i="0" u="none" strike="noStrike">
                          <a:solidFill>
                            <a:srgbClr val="000000"/>
                          </a:solidFill>
                          <a:effectLst/>
                          <a:latin typeface="+mn-lt"/>
                        </a:rPr>
                        <a:t>Regional Collaborative</a:t>
                      </a:r>
                    </a:p>
                  </a:txBody>
                  <a:tcPr marL="0" marR="0" marT="0" marB="0" anchor="ctr"/>
                </a:tc>
                <a:tc>
                  <a:txBody>
                    <a:bodyPr/>
                    <a:lstStyle/>
                    <a:p>
                      <a:pPr algn="ctr" fontAlgn="ctr"/>
                      <a:r>
                        <a:rPr lang="en-US" sz="1600" b="0" i="0" u="none" strike="noStrike" dirty="0">
                          <a:solidFill>
                            <a:srgbClr val="000000"/>
                          </a:solidFill>
                          <a:effectLst/>
                          <a:latin typeface="+mn-lt"/>
                        </a:rPr>
                        <a:t>28</a:t>
                      </a:r>
                    </a:p>
                  </a:txBody>
                  <a:tcPr marL="0" marR="0" marT="0" marB="0" anchor="ctr"/>
                </a:tc>
                <a:tc>
                  <a:txBody>
                    <a:bodyPr/>
                    <a:lstStyle/>
                    <a:p>
                      <a:pPr algn="ctr" fontAlgn="ctr"/>
                      <a:r>
                        <a:rPr lang="en-US" sz="1600" b="0" i="0" u="none" strike="noStrike">
                          <a:solidFill>
                            <a:srgbClr val="000000"/>
                          </a:solidFill>
                          <a:effectLst/>
                          <a:latin typeface="+mn-lt"/>
                        </a:rPr>
                        <a:t>100%</a:t>
                      </a:r>
                    </a:p>
                  </a:txBody>
                  <a:tcPr marL="0" marR="0" marT="0" marB="0" anchor="ctr"/>
                </a:tc>
                <a:tc>
                  <a:txBody>
                    <a:bodyPr/>
                    <a:lstStyle/>
                    <a:p>
                      <a:pPr algn="ctr" fontAlgn="ctr"/>
                      <a:r>
                        <a:rPr lang="en-US" sz="1600" b="0" i="0" u="none" strike="noStrike" dirty="0">
                          <a:solidFill>
                            <a:srgbClr val="000000"/>
                          </a:solidFill>
                          <a:effectLst/>
                          <a:latin typeface="+mn-lt"/>
                        </a:rPr>
                        <a:t>43%</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r>
              <a:tr h="533400">
                <a:tc>
                  <a:txBody>
                    <a:bodyPr/>
                    <a:lstStyle/>
                    <a:p>
                      <a:pPr algn="ctr" fontAlgn="ctr"/>
                      <a:r>
                        <a:rPr lang="en-US" sz="1600" b="0" i="0" u="none" strike="noStrike" dirty="0">
                          <a:solidFill>
                            <a:srgbClr val="000000"/>
                          </a:solidFill>
                          <a:effectLst/>
                          <a:latin typeface="+mn-lt"/>
                        </a:rPr>
                        <a:t>ME</a:t>
                      </a:r>
                    </a:p>
                  </a:txBody>
                  <a:tcPr marL="0" marR="0" marT="0" marB="0" anchor="ctr"/>
                </a:tc>
                <a:tc>
                  <a:txBody>
                    <a:bodyPr/>
                    <a:lstStyle/>
                    <a:p>
                      <a:pPr marL="91440" algn="l" fontAlgn="ctr"/>
                      <a:r>
                        <a:rPr lang="en-US" sz="1600" b="0" i="0" u="none" strike="noStrike" dirty="0">
                          <a:solidFill>
                            <a:srgbClr val="000000"/>
                          </a:solidFill>
                          <a:effectLst/>
                          <a:latin typeface="+mn-lt"/>
                        </a:rPr>
                        <a:t>Maine's PCMH </a:t>
                      </a:r>
                      <a:r>
                        <a:rPr lang="en-US" sz="1600" b="0" i="0" u="none" strike="noStrike" dirty="0" smtClean="0">
                          <a:solidFill>
                            <a:srgbClr val="000000"/>
                          </a:solidFill>
                          <a:effectLst/>
                          <a:latin typeface="+mn-lt"/>
                        </a:rPr>
                        <a:t>Project</a:t>
                      </a:r>
                      <a:endParaRPr lang="en-US" sz="1600" b="0" i="0" u="none" strike="noStrike" dirty="0">
                        <a:solidFill>
                          <a:srgbClr val="000000"/>
                        </a:solidFill>
                        <a:effectLst/>
                        <a:latin typeface="+mn-lt"/>
                      </a:endParaRPr>
                    </a:p>
                  </a:txBody>
                  <a:tcPr marL="0" marR="0" marT="0" marB="0" anchor="ctr"/>
                </a:tc>
                <a:tc>
                  <a:txBody>
                    <a:bodyPr/>
                    <a:lstStyle/>
                    <a:p>
                      <a:pPr marL="91440" algn="l" fontAlgn="ctr"/>
                      <a:r>
                        <a:rPr lang="en-US" sz="1600" b="0" i="0" u="none" strike="noStrike">
                          <a:solidFill>
                            <a:srgbClr val="000000"/>
                          </a:solidFill>
                          <a:effectLst/>
                          <a:latin typeface="+mn-lt"/>
                        </a:rPr>
                        <a:t>PCMH</a:t>
                      </a:r>
                    </a:p>
                  </a:txBody>
                  <a:tcPr marL="0" marR="0" marT="0" marB="0" anchor="ctr"/>
                </a:tc>
                <a:tc>
                  <a:txBody>
                    <a:bodyPr/>
                    <a:lstStyle/>
                    <a:p>
                      <a:pPr algn="ctr" fontAlgn="ctr"/>
                      <a:r>
                        <a:rPr lang="en-US" sz="1600" b="0" i="0" u="none" strike="noStrike">
                          <a:solidFill>
                            <a:srgbClr val="000000"/>
                          </a:solidFill>
                          <a:effectLst/>
                          <a:latin typeface="+mn-lt"/>
                        </a:rPr>
                        <a:t>29</a:t>
                      </a:r>
                    </a:p>
                  </a:txBody>
                  <a:tcPr marL="0" marR="0" marT="0" marB="0" anchor="ctr"/>
                </a:tc>
                <a:tc>
                  <a:txBody>
                    <a:bodyPr/>
                    <a:lstStyle/>
                    <a:p>
                      <a:pPr algn="ctr" fontAlgn="ctr"/>
                      <a:r>
                        <a:rPr lang="en-US" sz="1600" b="0" i="0" u="none" strike="noStrike">
                          <a:solidFill>
                            <a:srgbClr val="000000"/>
                          </a:solidFill>
                          <a:effectLst/>
                          <a:latin typeface="+mn-lt"/>
                        </a:rPr>
                        <a:t>79%</a:t>
                      </a:r>
                    </a:p>
                  </a:txBody>
                  <a:tcPr marL="0" marR="0" marT="0" marB="0" anchor="ctr"/>
                </a:tc>
                <a:tc>
                  <a:txBody>
                    <a:bodyPr/>
                    <a:lstStyle/>
                    <a:p>
                      <a:pPr algn="ctr" fontAlgn="ctr"/>
                      <a:r>
                        <a:rPr lang="en-US" sz="1600" b="0" i="0" u="none" strike="noStrike">
                          <a:solidFill>
                            <a:srgbClr val="000000"/>
                          </a:solidFill>
                          <a:effectLst/>
                          <a:latin typeface="+mn-lt"/>
                        </a:rPr>
                        <a:t>24%</a:t>
                      </a:r>
                    </a:p>
                  </a:txBody>
                  <a:tcPr marL="0" marR="0" marT="0" marB="0" anchor="ctr"/>
                </a:tc>
                <a:tc>
                  <a:txBody>
                    <a:bodyPr/>
                    <a:lstStyle/>
                    <a:p>
                      <a:pPr algn="ctr" fontAlgn="ctr"/>
                      <a:r>
                        <a:rPr lang="en-US" sz="1600" b="0" i="0" u="none" strike="noStrike">
                          <a:solidFill>
                            <a:srgbClr val="000000"/>
                          </a:solidFill>
                          <a:effectLst/>
                          <a:latin typeface="+mn-lt"/>
                        </a:rPr>
                        <a:t>7%</a:t>
                      </a:r>
                    </a:p>
                  </a:txBody>
                  <a:tcPr marL="0" marR="0" marT="0" marB="0" anchor="ctr"/>
                </a:tc>
              </a:tr>
              <a:tr h="990600">
                <a:tc>
                  <a:txBody>
                    <a:bodyPr/>
                    <a:lstStyle/>
                    <a:p>
                      <a:pPr algn="ctr" fontAlgn="ctr"/>
                      <a:r>
                        <a:rPr lang="en-US" sz="1600" b="0" i="0" u="none" strike="noStrike" dirty="0">
                          <a:solidFill>
                            <a:srgbClr val="000000"/>
                          </a:solidFill>
                          <a:effectLst/>
                          <a:latin typeface="+mn-lt"/>
                        </a:rPr>
                        <a:t>MI</a:t>
                      </a:r>
                    </a:p>
                  </a:txBody>
                  <a:tcPr marL="0" marR="0" marT="0" marB="0" anchor="ctr"/>
                </a:tc>
                <a:tc>
                  <a:txBody>
                    <a:bodyPr/>
                    <a:lstStyle/>
                    <a:p>
                      <a:pPr marL="91440" algn="l" fontAlgn="ctr"/>
                      <a:r>
                        <a:rPr lang="en-US" sz="1600" b="0" i="0" u="none" strike="noStrike" dirty="0">
                          <a:solidFill>
                            <a:srgbClr val="000000"/>
                          </a:solidFill>
                          <a:effectLst/>
                          <a:latin typeface="+mn-lt"/>
                        </a:rPr>
                        <a:t>The Michigan Primary Care Transformation Project (</a:t>
                      </a:r>
                      <a:r>
                        <a:rPr lang="en-US" sz="1600" b="0" i="0" u="none" strike="noStrike" dirty="0" err="1">
                          <a:solidFill>
                            <a:srgbClr val="000000"/>
                          </a:solidFill>
                          <a:effectLst/>
                          <a:latin typeface="+mn-lt"/>
                        </a:rPr>
                        <a:t>MiPCT</a:t>
                      </a:r>
                      <a:r>
                        <a:rPr lang="en-US" sz="1600" b="0" i="0" u="none" strike="noStrike" dirty="0" smtClean="0">
                          <a:solidFill>
                            <a:srgbClr val="000000"/>
                          </a:solidFill>
                          <a:effectLst/>
                          <a:latin typeface="+mn-lt"/>
                        </a:rPr>
                        <a:t>)</a:t>
                      </a:r>
                      <a:endParaRPr lang="en-US" sz="1600" b="0" i="0" u="none" strike="noStrike" dirty="0">
                        <a:solidFill>
                          <a:srgbClr val="000000"/>
                        </a:solidFill>
                        <a:effectLst/>
                        <a:latin typeface="+mn-lt"/>
                      </a:endParaRPr>
                    </a:p>
                  </a:txBody>
                  <a:tcPr marL="0" marR="0" marT="0" marB="0" anchor="ctr"/>
                </a:tc>
                <a:tc>
                  <a:txBody>
                    <a:bodyPr/>
                    <a:lstStyle/>
                    <a:p>
                      <a:pPr marL="91440" algn="l" fontAlgn="ctr"/>
                      <a:r>
                        <a:rPr lang="en-US" sz="1600" b="0" i="0" u="none" strike="noStrike">
                          <a:solidFill>
                            <a:srgbClr val="000000"/>
                          </a:solidFill>
                          <a:effectLst/>
                          <a:latin typeface="+mn-lt"/>
                        </a:rPr>
                        <a:t>PCMH</a:t>
                      </a:r>
                    </a:p>
                  </a:txBody>
                  <a:tcPr marL="0" marR="0" marT="0" marB="0" anchor="ctr"/>
                </a:tc>
                <a:tc>
                  <a:txBody>
                    <a:bodyPr/>
                    <a:lstStyle/>
                    <a:p>
                      <a:pPr algn="ctr" fontAlgn="ctr"/>
                      <a:r>
                        <a:rPr lang="en-US" sz="1600" b="0" i="0" u="none" strike="noStrike">
                          <a:solidFill>
                            <a:srgbClr val="000000"/>
                          </a:solidFill>
                          <a:effectLst/>
                          <a:latin typeface="+mn-lt"/>
                        </a:rPr>
                        <a:t>36</a:t>
                      </a:r>
                    </a:p>
                  </a:txBody>
                  <a:tcPr marL="0" marR="0" marT="0" marB="0" anchor="ctr"/>
                </a:tc>
                <a:tc>
                  <a:txBody>
                    <a:bodyPr/>
                    <a:lstStyle/>
                    <a:p>
                      <a:pPr algn="ctr" fontAlgn="ctr"/>
                      <a:r>
                        <a:rPr lang="en-US" sz="1600" b="0" i="0" u="none" strike="noStrike">
                          <a:solidFill>
                            <a:srgbClr val="000000"/>
                          </a:solidFill>
                          <a:effectLst/>
                          <a:latin typeface="+mn-lt"/>
                        </a:rPr>
                        <a:t>61%</a:t>
                      </a:r>
                    </a:p>
                  </a:txBody>
                  <a:tcPr marL="0" marR="0" marT="0" marB="0" anchor="ctr"/>
                </a:tc>
                <a:tc>
                  <a:txBody>
                    <a:bodyPr/>
                    <a:lstStyle/>
                    <a:p>
                      <a:pPr algn="ctr" fontAlgn="ctr"/>
                      <a:r>
                        <a:rPr lang="en-US" sz="1600" b="0" i="0" u="none" strike="noStrike">
                          <a:solidFill>
                            <a:srgbClr val="000000"/>
                          </a:solidFill>
                          <a:effectLst/>
                          <a:latin typeface="+mn-lt"/>
                        </a:rPr>
                        <a:t>19%</a:t>
                      </a:r>
                    </a:p>
                  </a:txBody>
                  <a:tcPr marL="0" marR="0" marT="0" marB="0" anchor="ctr"/>
                </a:tc>
                <a:tc>
                  <a:txBody>
                    <a:bodyPr/>
                    <a:lstStyle/>
                    <a:p>
                      <a:pPr algn="ctr" fontAlgn="ctr"/>
                      <a:r>
                        <a:rPr lang="en-US" sz="1600" b="0" i="0" u="none" strike="noStrike">
                          <a:solidFill>
                            <a:srgbClr val="000000"/>
                          </a:solidFill>
                          <a:effectLst/>
                          <a:latin typeface="+mn-lt"/>
                        </a:rPr>
                        <a:t>17%</a:t>
                      </a:r>
                    </a:p>
                  </a:txBody>
                  <a:tcPr marL="0" marR="0" marT="0" marB="0" anchor="ctr"/>
                </a:tc>
              </a:tr>
              <a:tr h="594652">
                <a:tc>
                  <a:txBody>
                    <a:bodyPr/>
                    <a:lstStyle/>
                    <a:p>
                      <a:pPr algn="ctr" fontAlgn="ctr"/>
                      <a:r>
                        <a:rPr lang="en-US" sz="1600" b="0" i="0" u="none" strike="noStrike" dirty="0">
                          <a:solidFill>
                            <a:srgbClr val="000000"/>
                          </a:solidFill>
                          <a:effectLst/>
                          <a:latin typeface="+mn-lt"/>
                        </a:rPr>
                        <a:t>MN</a:t>
                      </a:r>
                    </a:p>
                  </a:txBody>
                  <a:tcPr marL="0" marR="0" marT="0" marB="0" anchor="ctr"/>
                </a:tc>
                <a:tc>
                  <a:txBody>
                    <a:bodyPr/>
                    <a:lstStyle/>
                    <a:p>
                      <a:pPr marL="91440" algn="l" fontAlgn="ctr"/>
                      <a:r>
                        <a:rPr lang="en-US" sz="1600" b="0" i="0" u="none" strike="noStrike" dirty="0">
                          <a:solidFill>
                            <a:srgbClr val="000000"/>
                          </a:solidFill>
                          <a:effectLst/>
                          <a:latin typeface="+mn-lt"/>
                        </a:rPr>
                        <a:t>MN AF4Q</a:t>
                      </a:r>
                    </a:p>
                  </a:txBody>
                  <a:tcPr marL="0" marR="0" marT="0" marB="0" anchor="ctr"/>
                </a:tc>
                <a:tc>
                  <a:txBody>
                    <a:bodyPr/>
                    <a:lstStyle/>
                    <a:p>
                      <a:pPr marL="91440" algn="l" fontAlgn="ctr"/>
                      <a:r>
                        <a:rPr lang="en-US" sz="1600" b="0" i="0" u="none" strike="noStrike">
                          <a:solidFill>
                            <a:srgbClr val="000000"/>
                          </a:solidFill>
                          <a:effectLst/>
                          <a:latin typeface="+mn-lt"/>
                        </a:rPr>
                        <a:t>Innovative measures only</a:t>
                      </a:r>
                    </a:p>
                  </a:txBody>
                  <a:tcPr marL="0" marR="0" marT="0" marB="0" anchor="ctr"/>
                </a:tc>
                <a:tc>
                  <a:txBody>
                    <a:bodyPr/>
                    <a:lstStyle/>
                    <a:p>
                      <a:pPr algn="ctr" fontAlgn="ctr"/>
                      <a:r>
                        <a:rPr lang="en-US" sz="1600" b="0" i="0" u="none" strike="noStrike" dirty="0" smtClean="0">
                          <a:solidFill>
                            <a:srgbClr val="000000"/>
                          </a:solidFill>
                          <a:effectLst/>
                          <a:latin typeface="+mn-lt"/>
                        </a:rPr>
                        <a:t>NA</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dirty="0" smtClean="0">
                          <a:solidFill>
                            <a:srgbClr val="000000"/>
                          </a:solidFill>
                          <a:effectLst/>
                          <a:latin typeface="+mn-lt"/>
                        </a:rPr>
                        <a:t>NA</a:t>
                      </a:r>
                      <a:r>
                        <a:rPr lang="en-US" sz="1600" b="0" i="0" u="none" strike="noStrike" dirty="0">
                          <a:solidFill>
                            <a:srgbClr val="000000"/>
                          </a:solidFill>
                          <a:effectLst/>
                          <a:latin typeface="+mn-lt"/>
                        </a:rPr>
                        <a:t> </a:t>
                      </a:r>
                    </a:p>
                  </a:txBody>
                  <a:tcPr marL="0" marR="0" marT="0" marB="0" anchor="ctr"/>
                </a:tc>
                <a:tc>
                  <a:txBody>
                    <a:bodyPr/>
                    <a:lstStyle/>
                    <a:p>
                      <a:pPr algn="ctr" fontAlgn="ctr"/>
                      <a:r>
                        <a:rPr lang="en-US" sz="1600" b="0" i="0" u="none" strike="noStrike" dirty="0" smtClean="0">
                          <a:solidFill>
                            <a:srgbClr val="000000"/>
                          </a:solidFill>
                          <a:effectLst/>
                          <a:latin typeface="+mn-lt"/>
                        </a:rPr>
                        <a:t>NA</a:t>
                      </a:r>
                      <a:r>
                        <a:rPr lang="en-US" sz="1600" b="0" i="0" u="none" strike="noStrike" dirty="0">
                          <a:solidFill>
                            <a:srgbClr val="000000"/>
                          </a:solidFill>
                          <a:effectLst/>
                          <a:latin typeface="+mn-lt"/>
                        </a:rPr>
                        <a:t> </a:t>
                      </a:r>
                    </a:p>
                  </a:txBody>
                  <a:tcPr marL="0" marR="0" marT="0" marB="0" anchor="ctr"/>
                </a:tc>
                <a:tc>
                  <a:txBody>
                    <a:bodyPr/>
                    <a:lstStyle/>
                    <a:p>
                      <a:pPr algn="ctr" fontAlgn="ctr"/>
                      <a:r>
                        <a:rPr lang="en-US" sz="1600" b="0" i="0" u="none" strike="noStrike" dirty="0">
                          <a:solidFill>
                            <a:srgbClr val="000000"/>
                          </a:solidFill>
                          <a:effectLst/>
                          <a:latin typeface="+mn-lt"/>
                        </a:rPr>
                        <a:t> </a:t>
                      </a:r>
                      <a:r>
                        <a:rPr lang="en-US" sz="1600" b="0" i="0" u="none" strike="noStrike" dirty="0" smtClean="0">
                          <a:solidFill>
                            <a:srgbClr val="000000"/>
                          </a:solidFill>
                          <a:effectLst/>
                          <a:latin typeface="+mn-lt"/>
                        </a:rPr>
                        <a:t>NA</a:t>
                      </a:r>
                      <a:endParaRPr lang="en-US" sz="1600" b="0" i="0" u="none" strike="noStrike" dirty="0">
                        <a:solidFill>
                          <a:srgbClr val="000000"/>
                        </a:solidFill>
                        <a:effectLst/>
                        <a:latin typeface="+mn-lt"/>
                      </a:endParaRPr>
                    </a:p>
                  </a:txBody>
                  <a:tcPr marL="0" marR="0" marT="0" marB="0" anchor="ctr"/>
                </a:tc>
              </a:tr>
              <a:tr h="594652">
                <a:tc>
                  <a:txBody>
                    <a:bodyPr/>
                    <a:lstStyle/>
                    <a:p>
                      <a:pPr algn="ctr" fontAlgn="ctr"/>
                      <a:r>
                        <a:rPr lang="en-US" sz="1600" b="0" i="0" u="none" strike="noStrike" dirty="0">
                          <a:solidFill>
                            <a:srgbClr val="000000"/>
                          </a:solidFill>
                          <a:effectLst/>
                          <a:latin typeface="+mn-lt"/>
                        </a:rPr>
                        <a:t>MN</a:t>
                      </a:r>
                    </a:p>
                  </a:txBody>
                  <a:tcPr marL="0" marR="0" marT="0" marB="0" anchor="ctr"/>
                </a:tc>
                <a:tc>
                  <a:txBody>
                    <a:bodyPr/>
                    <a:lstStyle/>
                    <a:p>
                      <a:pPr marL="91440" algn="l" fontAlgn="ctr"/>
                      <a:r>
                        <a:rPr lang="en-US" sz="1600" b="0" i="0" u="none" strike="noStrike">
                          <a:solidFill>
                            <a:srgbClr val="000000"/>
                          </a:solidFill>
                          <a:effectLst/>
                          <a:latin typeface="+mn-lt"/>
                        </a:rPr>
                        <a:t>MN Dept Health (Medicaid) </a:t>
                      </a:r>
                      <a:br>
                        <a:rPr lang="en-US" sz="1600" b="0" i="0" u="none" strike="noStrike">
                          <a:solidFill>
                            <a:srgbClr val="000000"/>
                          </a:solidFill>
                          <a:effectLst/>
                          <a:latin typeface="+mn-lt"/>
                        </a:rPr>
                      </a:br>
                      <a:r>
                        <a:rPr lang="en-US" sz="1600" b="0" i="0" u="none" strike="noStrike">
                          <a:solidFill>
                            <a:srgbClr val="000000"/>
                          </a:solidFill>
                          <a:effectLst/>
                          <a:latin typeface="+mn-lt"/>
                        </a:rPr>
                        <a:t>Health Care Home</a:t>
                      </a:r>
                    </a:p>
                  </a:txBody>
                  <a:tcPr marL="0" marR="0" marT="0" marB="0" anchor="ctr"/>
                </a:tc>
                <a:tc>
                  <a:txBody>
                    <a:bodyPr/>
                    <a:lstStyle/>
                    <a:p>
                      <a:pPr marL="91440" algn="l" fontAlgn="ctr"/>
                      <a:r>
                        <a:rPr lang="en-US" sz="1600" b="0" i="0" u="none" strike="noStrike" dirty="0">
                          <a:solidFill>
                            <a:srgbClr val="000000"/>
                          </a:solidFill>
                          <a:effectLst/>
                          <a:latin typeface="+mn-lt"/>
                        </a:rPr>
                        <a:t>PCMH</a:t>
                      </a:r>
                    </a:p>
                  </a:txBody>
                  <a:tcPr marL="0" marR="0" marT="0" marB="0" anchor="ctr"/>
                </a:tc>
                <a:tc>
                  <a:txBody>
                    <a:bodyPr/>
                    <a:lstStyle/>
                    <a:p>
                      <a:pPr algn="ctr" fontAlgn="ctr"/>
                      <a:r>
                        <a:rPr lang="en-US" sz="1600" b="0" i="0" u="none" strike="noStrike">
                          <a:solidFill>
                            <a:srgbClr val="000000"/>
                          </a:solidFill>
                          <a:effectLst/>
                          <a:latin typeface="+mn-lt"/>
                        </a:rPr>
                        <a:t>7</a:t>
                      </a:r>
                    </a:p>
                  </a:txBody>
                  <a:tcPr marL="0" marR="0" marT="0" marB="0" anchor="ctr"/>
                </a:tc>
                <a:tc>
                  <a:txBody>
                    <a:bodyPr/>
                    <a:lstStyle/>
                    <a:p>
                      <a:pPr algn="ctr" fontAlgn="ctr"/>
                      <a:r>
                        <a:rPr lang="en-US" sz="1600" b="0" i="0" u="none" strike="noStrike" dirty="0">
                          <a:solidFill>
                            <a:srgbClr val="000000"/>
                          </a:solidFill>
                          <a:effectLst/>
                          <a:latin typeface="+mn-lt"/>
                        </a:rPr>
                        <a:t>86%</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r>
              <a:tr h="594652">
                <a:tc>
                  <a:txBody>
                    <a:bodyPr/>
                    <a:lstStyle/>
                    <a:p>
                      <a:pPr algn="ctr" fontAlgn="ctr"/>
                      <a:r>
                        <a:rPr lang="en-US" sz="1600" b="0" i="0" u="none" strike="noStrike" dirty="0">
                          <a:solidFill>
                            <a:srgbClr val="000000"/>
                          </a:solidFill>
                          <a:effectLst/>
                          <a:latin typeface="+mn-lt"/>
                        </a:rPr>
                        <a:t>MN</a:t>
                      </a:r>
                    </a:p>
                  </a:txBody>
                  <a:tcPr marL="0" marR="0" marT="0" marB="0" anchor="ctr"/>
                </a:tc>
                <a:tc>
                  <a:txBody>
                    <a:bodyPr/>
                    <a:lstStyle/>
                    <a:p>
                      <a:pPr marL="91440" algn="l" fontAlgn="ctr"/>
                      <a:r>
                        <a:rPr lang="en-US" sz="1600" b="0" i="0" u="none" strike="noStrike" dirty="0">
                          <a:solidFill>
                            <a:srgbClr val="000000"/>
                          </a:solidFill>
                          <a:effectLst/>
                          <a:latin typeface="+mn-lt"/>
                        </a:rPr>
                        <a:t>MN SQRMS: MN Statewide Quality Reporting and Measurement System (</a:t>
                      </a:r>
                      <a:r>
                        <a:rPr lang="en-US" sz="1600" b="0" i="0" u="none" strike="noStrike" dirty="0" smtClean="0">
                          <a:solidFill>
                            <a:srgbClr val="000000"/>
                          </a:solidFill>
                          <a:effectLst/>
                          <a:latin typeface="+mn-lt"/>
                        </a:rPr>
                        <a:t>SQRMS)</a:t>
                      </a:r>
                    </a:p>
                  </a:txBody>
                  <a:tcPr marL="0" marR="0" marT="0" marB="0" anchor="ctr"/>
                </a:tc>
                <a:tc>
                  <a:txBody>
                    <a:bodyPr/>
                    <a:lstStyle/>
                    <a:p>
                      <a:pPr marL="91440" algn="l" fontAlgn="ctr"/>
                      <a:r>
                        <a:rPr lang="en-US" sz="1600" b="0" i="0" u="none" strike="noStrike" dirty="0">
                          <a:solidFill>
                            <a:srgbClr val="000000"/>
                          </a:solidFill>
                          <a:effectLst/>
                          <a:latin typeface="+mn-lt"/>
                        </a:rPr>
                        <a:t>Alignment </a:t>
                      </a:r>
                      <a:r>
                        <a:rPr lang="en-US" sz="1600" b="0" i="0" u="none" strike="noStrike" dirty="0" smtClean="0">
                          <a:solidFill>
                            <a:srgbClr val="000000"/>
                          </a:solidFill>
                          <a:effectLst/>
                          <a:latin typeface="+mn-lt"/>
                        </a:rPr>
                        <a:t>Initiative</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a:solidFill>
                            <a:srgbClr val="000000"/>
                          </a:solidFill>
                          <a:effectLst/>
                          <a:latin typeface="+mn-lt"/>
                        </a:rPr>
                        <a:t>13</a:t>
                      </a:r>
                    </a:p>
                  </a:txBody>
                  <a:tcPr marL="0" marR="0" marT="0" marB="0" anchor="ctr"/>
                </a:tc>
                <a:tc>
                  <a:txBody>
                    <a:bodyPr/>
                    <a:lstStyle/>
                    <a:p>
                      <a:pPr algn="ctr" fontAlgn="ctr"/>
                      <a:r>
                        <a:rPr lang="en-US" sz="1600" b="0" i="0" u="none" strike="noStrike" dirty="0">
                          <a:solidFill>
                            <a:srgbClr val="000000"/>
                          </a:solidFill>
                          <a:effectLst/>
                          <a:latin typeface="+mn-lt"/>
                        </a:rPr>
                        <a:t>46%</a:t>
                      </a:r>
                    </a:p>
                  </a:txBody>
                  <a:tcPr marL="0" marR="0" marT="0" marB="0" anchor="ctr"/>
                </a:tc>
                <a:tc>
                  <a:txBody>
                    <a:bodyPr/>
                    <a:lstStyle/>
                    <a:p>
                      <a:pPr algn="ctr" fontAlgn="ctr"/>
                      <a:r>
                        <a:rPr lang="en-US" sz="1600" b="0" i="0" u="none" strike="noStrike">
                          <a:solidFill>
                            <a:srgbClr val="000000"/>
                          </a:solidFill>
                          <a:effectLst/>
                          <a:latin typeface="+mn-lt"/>
                        </a:rPr>
                        <a:t>15%</a:t>
                      </a:r>
                    </a:p>
                  </a:txBody>
                  <a:tcPr marL="0" marR="0" marT="0" marB="0" anchor="ctr"/>
                </a:tc>
                <a:tc>
                  <a:txBody>
                    <a:bodyPr/>
                    <a:lstStyle/>
                    <a:p>
                      <a:pPr algn="ctr" fontAlgn="ctr"/>
                      <a:r>
                        <a:rPr lang="en-US" sz="1600" b="0" i="0" u="none" strike="noStrike" dirty="0">
                          <a:solidFill>
                            <a:srgbClr val="000000"/>
                          </a:solidFill>
                          <a:effectLst/>
                          <a:latin typeface="+mn-lt"/>
                        </a:rPr>
                        <a:t>8%</a:t>
                      </a:r>
                    </a:p>
                  </a:txBody>
                  <a:tcPr marL="0" marR="0" marT="0" marB="0" anchor="ctr"/>
                </a:tc>
              </a:tr>
            </a:tbl>
          </a:graphicData>
        </a:graphic>
      </p:graphicFrame>
      <p:sp>
        <p:nvSpPr>
          <p:cNvPr id="4" name="Slide Number Placeholder 3"/>
          <p:cNvSpPr>
            <a:spLocks noGrp="1"/>
          </p:cNvSpPr>
          <p:nvPr>
            <p:ph type="sldNum" sz="quarter" idx="10"/>
          </p:nvPr>
        </p:nvSpPr>
        <p:spPr>
          <a:xfrm>
            <a:off x="8382000" y="6553200"/>
            <a:ext cx="533400" cy="228600"/>
          </a:xfrm>
        </p:spPr>
        <p:txBody>
          <a:bodyPr/>
          <a:lstStyle/>
          <a:p>
            <a:fld id="{6CDFDD91-9DC5-443A-B5D4-A4D827708E68}" type="slidenum">
              <a:rPr lang="en-US" smtClean="0"/>
              <a:pPr/>
              <a:t>187</a:t>
            </a:fld>
            <a:endParaRPr lang="en-US" dirty="0"/>
          </a:p>
        </p:txBody>
      </p:sp>
    </p:spTree>
    <p:extLst>
      <p:ext uri="{BB962C8B-B14F-4D97-AF65-F5344CB8AC3E}">
        <p14:creationId xmlns:p14="http://schemas.microsoft.com/office/powerpoint/2010/main" val="645817609"/>
      </p:ext>
    </p:extLst>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Overview of measure sets included in analysis (cont’d)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17351059"/>
              </p:ext>
            </p:extLst>
          </p:nvPr>
        </p:nvGraphicFramePr>
        <p:xfrm>
          <a:off x="381000" y="1524000"/>
          <a:ext cx="8229599" cy="4409723"/>
        </p:xfrm>
        <a:graphic>
          <a:graphicData uri="http://schemas.openxmlformats.org/drawingml/2006/table">
            <a:tbl>
              <a:tblPr firstRow="1" bandRow="1">
                <a:tableStyleId>{5C22544A-7EE6-4342-B048-85BDC9FD1C3A}</a:tableStyleId>
              </a:tblPr>
              <a:tblGrid>
                <a:gridCol w="685800"/>
                <a:gridCol w="1905000"/>
                <a:gridCol w="1371600"/>
                <a:gridCol w="1219200"/>
                <a:gridCol w="914400"/>
                <a:gridCol w="914400"/>
                <a:gridCol w="1219199"/>
              </a:tblGrid>
              <a:tr h="762847">
                <a:tc>
                  <a:txBody>
                    <a:bodyPr/>
                    <a:lstStyle/>
                    <a:p>
                      <a:pPr algn="ctr"/>
                      <a:r>
                        <a:rPr lang="en-US" sz="1400" dirty="0" smtClean="0">
                          <a:solidFill>
                            <a:schemeClr val="tx1"/>
                          </a:solidFill>
                        </a:rPr>
                        <a:t>State</a:t>
                      </a:r>
                      <a:endParaRPr lang="en-US" sz="1400" dirty="0">
                        <a:solidFill>
                          <a:schemeClr val="tx1"/>
                        </a:solidFill>
                      </a:endParaRPr>
                    </a:p>
                  </a:txBody>
                  <a:tcPr/>
                </a:tc>
                <a:tc>
                  <a:txBody>
                    <a:bodyPr/>
                    <a:lstStyle/>
                    <a:p>
                      <a:r>
                        <a:rPr lang="en-US" sz="1400" dirty="0" smtClean="0">
                          <a:solidFill>
                            <a:schemeClr val="tx1"/>
                          </a:solidFill>
                        </a:rPr>
                        <a:t>Name</a:t>
                      </a:r>
                      <a:endParaRPr lang="en-US" sz="1400" dirty="0">
                        <a:solidFill>
                          <a:schemeClr val="tx1"/>
                        </a:solidFill>
                      </a:endParaRPr>
                    </a:p>
                  </a:txBody>
                  <a:tcPr/>
                </a:tc>
                <a:tc>
                  <a:txBody>
                    <a:bodyPr/>
                    <a:lstStyle/>
                    <a:p>
                      <a:r>
                        <a:rPr lang="en-US" sz="1400" dirty="0" smtClean="0">
                          <a:solidFill>
                            <a:schemeClr val="tx1"/>
                          </a:solidFill>
                        </a:rPr>
                        <a:t>Type</a:t>
                      </a:r>
                      <a:endParaRPr lang="en-US" sz="1400" dirty="0">
                        <a:solidFill>
                          <a:schemeClr val="tx1"/>
                        </a:solidFill>
                      </a:endParaRPr>
                    </a:p>
                  </a:txBody>
                  <a:tcPr/>
                </a:tc>
                <a:tc>
                  <a:txBody>
                    <a:bodyPr/>
                    <a:lstStyle/>
                    <a:p>
                      <a:r>
                        <a:rPr lang="en-US" sz="1400" dirty="0" smtClean="0">
                          <a:solidFill>
                            <a:schemeClr val="tx1"/>
                          </a:solidFill>
                        </a:rPr>
                        <a:t># of</a:t>
                      </a:r>
                      <a:r>
                        <a:rPr lang="en-US" sz="1400" baseline="0" dirty="0" smtClean="0">
                          <a:solidFill>
                            <a:schemeClr val="tx1"/>
                          </a:solidFill>
                        </a:rPr>
                        <a:t> measures</a:t>
                      </a:r>
                      <a:endParaRPr lang="en-US" sz="1400" baseline="30000" dirty="0">
                        <a:solidFill>
                          <a:schemeClr val="tx1"/>
                        </a:solidFill>
                      </a:endParaRPr>
                    </a:p>
                  </a:txBody>
                  <a:tcPr/>
                </a:tc>
                <a:tc>
                  <a:txBody>
                    <a:bodyPr/>
                    <a:lstStyle/>
                    <a:p>
                      <a:r>
                        <a:rPr lang="en-US" sz="1400" dirty="0" smtClean="0">
                          <a:solidFill>
                            <a:schemeClr val="tx1"/>
                          </a:solidFill>
                        </a:rPr>
                        <a:t>NQF-endorsed</a:t>
                      </a:r>
                      <a:endParaRPr lang="en-US" sz="1400" dirty="0">
                        <a:solidFill>
                          <a:schemeClr val="tx1"/>
                        </a:solidFill>
                      </a:endParaRPr>
                    </a:p>
                  </a:txBody>
                  <a:tcPr/>
                </a:tc>
                <a:tc>
                  <a:txBody>
                    <a:bodyPr/>
                    <a:lstStyle/>
                    <a:p>
                      <a:r>
                        <a:rPr lang="en-US" sz="1400" dirty="0" smtClean="0">
                          <a:solidFill>
                            <a:schemeClr val="tx1"/>
                          </a:solidFill>
                        </a:rPr>
                        <a:t>Modified</a:t>
                      </a:r>
                      <a:endParaRPr lang="en-US" sz="1400" dirty="0">
                        <a:solidFill>
                          <a:schemeClr val="tx1"/>
                        </a:solidFill>
                      </a:endParaRPr>
                    </a:p>
                  </a:txBody>
                  <a:tcPr/>
                </a:tc>
                <a:tc>
                  <a:txBody>
                    <a:bodyPr/>
                    <a:lstStyle/>
                    <a:p>
                      <a:r>
                        <a:rPr lang="en-US" sz="1400" baseline="0" dirty="0" smtClean="0">
                          <a:solidFill>
                            <a:schemeClr val="tx1"/>
                          </a:solidFill>
                        </a:rPr>
                        <a:t>Homegrown</a:t>
                      </a:r>
                      <a:endParaRPr lang="en-US" sz="1400" dirty="0">
                        <a:solidFill>
                          <a:schemeClr val="tx1"/>
                        </a:solidFill>
                      </a:endParaRPr>
                    </a:p>
                  </a:txBody>
                  <a:tcPr/>
                </a:tc>
              </a:tr>
              <a:tr h="545959">
                <a:tc>
                  <a:txBody>
                    <a:bodyPr/>
                    <a:lstStyle/>
                    <a:p>
                      <a:pPr algn="ctr" fontAlgn="ctr"/>
                      <a:r>
                        <a:rPr lang="en-US" sz="1600" b="0" i="0" u="none" strike="noStrike" dirty="0">
                          <a:solidFill>
                            <a:srgbClr val="000000"/>
                          </a:solidFill>
                          <a:effectLst/>
                          <a:latin typeface="+mn-lt"/>
                        </a:rPr>
                        <a:t>MO</a:t>
                      </a:r>
                    </a:p>
                  </a:txBody>
                  <a:tcPr marL="0" marR="0" marT="0" marB="0" anchor="ctr"/>
                </a:tc>
                <a:tc>
                  <a:txBody>
                    <a:bodyPr/>
                    <a:lstStyle/>
                    <a:p>
                      <a:pPr marL="91440" algn="l" fontAlgn="ctr"/>
                      <a:r>
                        <a:rPr lang="en-US" sz="1600" b="0" i="0" u="none" strike="noStrike" dirty="0">
                          <a:solidFill>
                            <a:srgbClr val="000000"/>
                          </a:solidFill>
                          <a:effectLst/>
                          <a:latin typeface="+mn-lt"/>
                        </a:rPr>
                        <a:t>MO BHMCO </a:t>
                      </a:r>
                      <a:r>
                        <a:rPr lang="en-US" sz="1600" b="0" i="0" u="none" strike="noStrike" dirty="0" smtClean="0">
                          <a:solidFill>
                            <a:srgbClr val="000000"/>
                          </a:solidFill>
                          <a:effectLst/>
                          <a:latin typeface="+mn-lt"/>
                        </a:rPr>
                        <a:t>measures</a:t>
                      </a:r>
                      <a:r>
                        <a:rPr lang="en-US" sz="1600" b="0" i="0" u="none" strike="noStrike" baseline="0" dirty="0" smtClean="0">
                          <a:solidFill>
                            <a:srgbClr val="000000"/>
                          </a:solidFill>
                          <a:effectLst/>
                          <a:latin typeface="+mn-lt"/>
                        </a:rPr>
                        <a:t> </a:t>
                      </a:r>
                      <a:endParaRPr lang="en-US" sz="1600" b="0" i="0" u="none" strike="noStrike" dirty="0">
                        <a:solidFill>
                          <a:srgbClr val="000000"/>
                        </a:solidFill>
                        <a:effectLst/>
                        <a:latin typeface="+mn-lt"/>
                      </a:endParaRPr>
                    </a:p>
                  </a:txBody>
                  <a:tcPr marL="0" marR="0" marT="0" marB="0" anchor="ctr"/>
                </a:tc>
                <a:tc>
                  <a:txBody>
                    <a:bodyPr/>
                    <a:lstStyle/>
                    <a:p>
                      <a:pPr marL="91440" algn="l" fontAlgn="ctr"/>
                      <a:r>
                        <a:rPr lang="en-US" sz="1600" b="0" i="0" u="none" strike="noStrike" dirty="0">
                          <a:solidFill>
                            <a:srgbClr val="000000"/>
                          </a:solidFill>
                          <a:effectLst/>
                          <a:latin typeface="+mn-lt"/>
                        </a:rPr>
                        <a:t>Medicaid </a:t>
                      </a:r>
                      <a:r>
                        <a:rPr lang="en-US" sz="1600" b="0" i="0" u="none" strike="noStrike" dirty="0" smtClean="0">
                          <a:solidFill>
                            <a:srgbClr val="000000"/>
                          </a:solidFill>
                          <a:effectLst/>
                          <a:latin typeface="+mn-lt"/>
                        </a:rPr>
                        <a:t>BH MCO</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dirty="0">
                          <a:solidFill>
                            <a:srgbClr val="000000"/>
                          </a:solidFill>
                          <a:effectLst/>
                          <a:latin typeface="+mn-lt"/>
                        </a:rPr>
                        <a:t>69</a:t>
                      </a:r>
                    </a:p>
                  </a:txBody>
                  <a:tcPr marL="0" marR="0" marT="0" marB="0" anchor="ctr"/>
                </a:tc>
                <a:tc>
                  <a:txBody>
                    <a:bodyPr/>
                    <a:lstStyle/>
                    <a:p>
                      <a:pPr algn="ctr" fontAlgn="ctr"/>
                      <a:r>
                        <a:rPr lang="en-US" sz="1600" b="0" i="0" u="none" strike="noStrike">
                          <a:solidFill>
                            <a:srgbClr val="000000"/>
                          </a:solidFill>
                          <a:effectLst/>
                          <a:latin typeface="+mn-lt"/>
                        </a:rPr>
                        <a:t>3%</a:t>
                      </a:r>
                    </a:p>
                  </a:txBody>
                  <a:tcPr marL="0" marR="0" marT="0" marB="0" anchor="ctr"/>
                </a:tc>
                <a:tc>
                  <a:txBody>
                    <a:bodyPr/>
                    <a:lstStyle/>
                    <a:p>
                      <a:pPr algn="ctr" fontAlgn="ctr"/>
                      <a:r>
                        <a:rPr lang="en-US" sz="1600" b="0" i="0" u="none" strike="noStrike">
                          <a:solidFill>
                            <a:srgbClr val="000000"/>
                          </a:solidFill>
                          <a:effectLst/>
                          <a:latin typeface="+mn-lt"/>
                        </a:rPr>
                        <a:t>4%</a:t>
                      </a:r>
                    </a:p>
                  </a:txBody>
                  <a:tcPr marL="0" marR="0" marT="0" marB="0" anchor="ctr"/>
                </a:tc>
                <a:tc>
                  <a:txBody>
                    <a:bodyPr/>
                    <a:lstStyle/>
                    <a:p>
                      <a:pPr algn="ctr" fontAlgn="ctr"/>
                      <a:r>
                        <a:rPr lang="en-US" sz="1600" b="0" i="0" u="none" strike="noStrike">
                          <a:solidFill>
                            <a:srgbClr val="000000"/>
                          </a:solidFill>
                          <a:effectLst/>
                          <a:latin typeface="+mn-lt"/>
                        </a:rPr>
                        <a:t>94%</a:t>
                      </a:r>
                    </a:p>
                  </a:txBody>
                  <a:tcPr marL="0" marR="0" marT="0" marB="0" anchor="ctr"/>
                </a:tc>
              </a:tr>
              <a:tr h="545959">
                <a:tc>
                  <a:txBody>
                    <a:bodyPr/>
                    <a:lstStyle/>
                    <a:p>
                      <a:pPr algn="ctr" fontAlgn="ctr"/>
                      <a:r>
                        <a:rPr lang="en-US" sz="1600" b="0" i="0" u="none" strike="noStrike" dirty="0">
                          <a:solidFill>
                            <a:srgbClr val="000000"/>
                          </a:solidFill>
                          <a:effectLst/>
                          <a:latin typeface="+mn-lt"/>
                        </a:rPr>
                        <a:t>MO</a:t>
                      </a:r>
                    </a:p>
                  </a:txBody>
                  <a:tcPr marL="0" marR="0" marT="0" marB="0" anchor="ctr"/>
                </a:tc>
                <a:tc>
                  <a:txBody>
                    <a:bodyPr/>
                    <a:lstStyle/>
                    <a:p>
                      <a:pPr marL="91440" algn="l" fontAlgn="ctr"/>
                      <a:r>
                        <a:rPr lang="en-US" sz="1600" b="0" i="0" u="none" strike="noStrike" dirty="0">
                          <a:solidFill>
                            <a:srgbClr val="000000"/>
                          </a:solidFill>
                          <a:effectLst/>
                          <a:latin typeface="+mn-lt"/>
                        </a:rPr>
                        <a:t>MO Medicaid Health Home</a:t>
                      </a:r>
                    </a:p>
                  </a:txBody>
                  <a:tcPr marL="0" marR="0" marT="0" marB="0" anchor="ctr"/>
                </a:tc>
                <a:tc>
                  <a:txBody>
                    <a:bodyPr/>
                    <a:lstStyle/>
                    <a:p>
                      <a:pPr marL="91440" algn="l" fontAlgn="ctr"/>
                      <a:r>
                        <a:rPr lang="en-US" sz="1600" b="0" i="0" u="none" strike="noStrike" dirty="0">
                          <a:solidFill>
                            <a:srgbClr val="000000"/>
                          </a:solidFill>
                          <a:effectLst/>
                          <a:latin typeface="+mn-lt"/>
                        </a:rPr>
                        <a:t>Health Home</a:t>
                      </a:r>
                    </a:p>
                  </a:txBody>
                  <a:tcPr marL="0" marR="0" marT="0" marB="0" anchor="ctr"/>
                </a:tc>
                <a:tc>
                  <a:txBody>
                    <a:bodyPr/>
                    <a:lstStyle/>
                    <a:p>
                      <a:pPr algn="ctr" fontAlgn="ctr"/>
                      <a:r>
                        <a:rPr lang="en-US" sz="1600" b="0" i="0" u="none" strike="noStrike" dirty="0">
                          <a:solidFill>
                            <a:srgbClr val="000000"/>
                          </a:solidFill>
                          <a:effectLst/>
                          <a:latin typeface="+mn-lt"/>
                        </a:rPr>
                        <a:t>41</a:t>
                      </a:r>
                    </a:p>
                  </a:txBody>
                  <a:tcPr marL="0" marR="0" marT="0" marB="0" anchor="ctr"/>
                </a:tc>
                <a:tc>
                  <a:txBody>
                    <a:bodyPr/>
                    <a:lstStyle/>
                    <a:p>
                      <a:pPr algn="ctr" fontAlgn="ctr"/>
                      <a:r>
                        <a:rPr lang="en-US" sz="1600" b="0" i="0" u="none" strike="noStrike" dirty="0">
                          <a:solidFill>
                            <a:srgbClr val="000000"/>
                          </a:solidFill>
                          <a:effectLst/>
                          <a:latin typeface="+mn-lt"/>
                        </a:rPr>
                        <a:t>41%</a:t>
                      </a:r>
                    </a:p>
                  </a:txBody>
                  <a:tcPr marL="0" marR="0" marT="0" marB="0" anchor="ctr"/>
                </a:tc>
                <a:tc>
                  <a:txBody>
                    <a:bodyPr/>
                    <a:lstStyle/>
                    <a:p>
                      <a:pPr algn="ctr" fontAlgn="ctr"/>
                      <a:r>
                        <a:rPr lang="en-US" sz="1600" b="0" i="0" u="none" strike="noStrike" dirty="0">
                          <a:solidFill>
                            <a:srgbClr val="000000"/>
                          </a:solidFill>
                          <a:effectLst/>
                          <a:latin typeface="+mn-lt"/>
                        </a:rPr>
                        <a:t>17%</a:t>
                      </a:r>
                    </a:p>
                  </a:txBody>
                  <a:tcPr marL="0" marR="0" marT="0" marB="0" anchor="ctr"/>
                </a:tc>
                <a:tc>
                  <a:txBody>
                    <a:bodyPr/>
                    <a:lstStyle/>
                    <a:p>
                      <a:pPr algn="ctr" fontAlgn="ctr"/>
                      <a:r>
                        <a:rPr lang="en-US" sz="1600" b="0" i="0" u="none" strike="noStrike">
                          <a:solidFill>
                            <a:srgbClr val="000000"/>
                          </a:solidFill>
                          <a:effectLst/>
                          <a:latin typeface="+mn-lt"/>
                        </a:rPr>
                        <a:t>51%</a:t>
                      </a:r>
                    </a:p>
                  </a:txBody>
                  <a:tcPr marL="0" marR="0" marT="0" marB="0" anchor="ctr"/>
                </a:tc>
              </a:tr>
              <a:tr h="545959">
                <a:tc>
                  <a:txBody>
                    <a:bodyPr/>
                    <a:lstStyle/>
                    <a:p>
                      <a:pPr algn="ctr" fontAlgn="ctr"/>
                      <a:r>
                        <a:rPr lang="en-US" sz="1600" b="0" i="0" u="none" strike="noStrike" dirty="0">
                          <a:solidFill>
                            <a:srgbClr val="000000"/>
                          </a:solidFill>
                          <a:effectLst/>
                          <a:latin typeface="+mn-lt"/>
                        </a:rPr>
                        <a:t>MO</a:t>
                      </a:r>
                    </a:p>
                  </a:txBody>
                  <a:tcPr marL="0" marR="0" marT="0" marB="0" anchor="ctr"/>
                </a:tc>
                <a:tc>
                  <a:txBody>
                    <a:bodyPr/>
                    <a:lstStyle/>
                    <a:p>
                      <a:pPr marL="91440" algn="l" fontAlgn="ctr"/>
                      <a:r>
                        <a:rPr lang="en-US" sz="1600" b="0" i="0" u="none" strike="noStrike" dirty="0" smtClean="0">
                          <a:solidFill>
                            <a:srgbClr val="000000"/>
                          </a:solidFill>
                          <a:effectLst/>
                          <a:latin typeface="+mn-lt"/>
                        </a:rPr>
                        <a:t>Missouri </a:t>
                      </a:r>
                      <a:r>
                        <a:rPr lang="en-US" sz="1600" b="0" i="0" u="none" strike="noStrike" dirty="0">
                          <a:solidFill>
                            <a:srgbClr val="000000"/>
                          </a:solidFill>
                          <a:effectLst/>
                          <a:latin typeface="+mn-lt"/>
                        </a:rPr>
                        <a:t>Medical Home </a:t>
                      </a:r>
                      <a:r>
                        <a:rPr lang="en-US" sz="1600" b="0" i="0" u="none" strike="noStrike" dirty="0" smtClean="0">
                          <a:solidFill>
                            <a:srgbClr val="000000"/>
                          </a:solidFill>
                          <a:effectLst/>
                          <a:latin typeface="+mn-lt"/>
                        </a:rPr>
                        <a:t>Collaborative</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MMHC</a:t>
                      </a:r>
                      <a:r>
                        <a:rPr lang="en-US" sz="1600" b="0" i="0" u="none" strike="noStrike" dirty="0">
                          <a:solidFill>
                            <a:srgbClr val="000000"/>
                          </a:solidFill>
                          <a:effectLst/>
                          <a:latin typeface="+mn-lt"/>
                        </a:rPr>
                        <a:t>)</a:t>
                      </a:r>
                    </a:p>
                  </a:txBody>
                  <a:tcPr marL="0" marR="0" marT="0" marB="0" anchor="ctr"/>
                </a:tc>
                <a:tc>
                  <a:txBody>
                    <a:bodyPr/>
                    <a:lstStyle/>
                    <a:p>
                      <a:pPr marL="91440" algn="l" fontAlgn="ctr"/>
                      <a:r>
                        <a:rPr lang="en-US" sz="1600" b="0" i="0" u="none" strike="noStrike" dirty="0">
                          <a:solidFill>
                            <a:srgbClr val="000000"/>
                          </a:solidFill>
                          <a:effectLst/>
                          <a:latin typeface="+mn-lt"/>
                        </a:rPr>
                        <a:t>PCMH</a:t>
                      </a:r>
                    </a:p>
                  </a:txBody>
                  <a:tcPr marL="0" marR="0" marT="0" marB="0" anchor="ctr"/>
                </a:tc>
                <a:tc>
                  <a:txBody>
                    <a:bodyPr/>
                    <a:lstStyle/>
                    <a:p>
                      <a:pPr algn="ctr" fontAlgn="ctr"/>
                      <a:r>
                        <a:rPr lang="en-US" sz="1600" b="0" i="0" u="none" strike="noStrike">
                          <a:solidFill>
                            <a:srgbClr val="000000"/>
                          </a:solidFill>
                          <a:effectLst/>
                          <a:latin typeface="+mn-lt"/>
                        </a:rPr>
                        <a:t>9</a:t>
                      </a:r>
                    </a:p>
                  </a:txBody>
                  <a:tcPr marL="0" marR="0" marT="0" marB="0" anchor="ctr"/>
                </a:tc>
                <a:tc>
                  <a:txBody>
                    <a:bodyPr/>
                    <a:lstStyle/>
                    <a:p>
                      <a:pPr algn="ctr" fontAlgn="ctr"/>
                      <a:r>
                        <a:rPr lang="en-US" sz="1600" b="0" i="0" u="none" strike="noStrike">
                          <a:solidFill>
                            <a:srgbClr val="000000"/>
                          </a:solidFill>
                          <a:effectLst/>
                          <a:latin typeface="+mn-lt"/>
                        </a:rPr>
                        <a:t>89%</a:t>
                      </a:r>
                    </a:p>
                  </a:txBody>
                  <a:tcPr marL="0" marR="0" marT="0" marB="0" anchor="ctr"/>
                </a:tc>
                <a:tc>
                  <a:txBody>
                    <a:bodyPr/>
                    <a:lstStyle/>
                    <a:p>
                      <a:pPr algn="ctr" fontAlgn="ctr"/>
                      <a:r>
                        <a:rPr lang="en-US" sz="1600" b="0" i="0" u="none" strike="noStrike" dirty="0">
                          <a:solidFill>
                            <a:srgbClr val="000000"/>
                          </a:solidFill>
                          <a:effectLst/>
                          <a:latin typeface="+mn-lt"/>
                        </a:rPr>
                        <a:t>33%</a:t>
                      </a:r>
                    </a:p>
                  </a:txBody>
                  <a:tcPr marL="0" marR="0" marT="0" marB="0" anchor="ctr"/>
                </a:tc>
                <a:tc>
                  <a:txBody>
                    <a:bodyPr/>
                    <a:lstStyle/>
                    <a:p>
                      <a:pPr algn="ctr" fontAlgn="ctr"/>
                      <a:r>
                        <a:rPr lang="en-US" sz="1600" b="0" i="0" u="none" strike="noStrike" dirty="0">
                          <a:solidFill>
                            <a:srgbClr val="000000"/>
                          </a:solidFill>
                          <a:effectLst/>
                          <a:latin typeface="+mn-lt"/>
                        </a:rPr>
                        <a:t>11%</a:t>
                      </a:r>
                    </a:p>
                  </a:txBody>
                  <a:tcPr marL="0" marR="0" marT="0" marB="0" anchor="ctr"/>
                </a:tc>
              </a:tr>
              <a:tr h="545959">
                <a:tc>
                  <a:txBody>
                    <a:bodyPr/>
                    <a:lstStyle/>
                    <a:p>
                      <a:pPr algn="ctr" fontAlgn="ctr"/>
                      <a:r>
                        <a:rPr lang="en-US" sz="1600" b="0" i="0" u="none" strike="noStrike" dirty="0">
                          <a:solidFill>
                            <a:srgbClr val="000000"/>
                          </a:solidFill>
                          <a:effectLst/>
                          <a:latin typeface="+mn-lt"/>
                        </a:rPr>
                        <a:t>MT</a:t>
                      </a:r>
                    </a:p>
                  </a:txBody>
                  <a:tcPr marL="0" marR="0" marT="0" marB="0" anchor="ctr"/>
                </a:tc>
                <a:tc>
                  <a:txBody>
                    <a:bodyPr/>
                    <a:lstStyle/>
                    <a:p>
                      <a:pPr marL="91440" algn="l" fontAlgn="ctr"/>
                      <a:r>
                        <a:rPr lang="en-US" sz="1600" b="0" i="0" u="none" strike="noStrike" dirty="0">
                          <a:solidFill>
                            <a:srgbClr val="000000"/>
                          </a:solidFill>
                          <a:effectLst/>
                          <a:latin typeface="+mn-lt"/>
                        </a:rPr>
                        <a:t>Montana Medical Home Advisory Council</a:t>
                      </a:r>
                    </a:p>
                  </a:txBody>
                  <a:tcPr marL="0" marR="0" marT="0" marB="0" anchor="ctr"/>
                </a:tc>
                <a:tc>
                  <a:txBody>
                    <a:bodyPr/>
                    <a:lstStyle/>
                    <a:p>
                      <a:pPr marL="91440" algn="l" fontAlgn="ctr"/>
                      <a:r>
                        <a:rPr lang="en-US" sz="1600" b="0" i="0" u="none" strike="noStrike" dirty="0" smtClean="0">
                          <a:solidFill>
                            <a:srgbClr val="000000"/>
                          </a:solidFill>
                          <a:effectLst/>
                          <a:latin typeface="+mn-lt"/>
                        </a:rPr>
                        <a:t>PCMH</a:t>
                      </a:r>
                    </a:p>
                  </a:txBody>
                  <a:tcPr marL="0" marR="0" marT="0" marB="0" anchor="ctr"/>
                </a:tc>
                <a:tc>
                  <a:txBody>
                    <a:bodyPr/>
                    <a:lstStyle/>
                    <a:p>
                      <a:pPr algn="ctr" fontAlgn="ctr"/>
                      <a:r>
                        <a:rPr lang="en-US" sz="1600" b="0" i="0" u="none" strike="noStrike">
                          <a:solidFill>
                            <a:srgbClr val="000000"/>
                          </a:solidFill>
                          <a:effectLst/>
                          <a:latin typeface="+mn-lt"/>
                        </a:rPr>
                        <a:t>13</a:t>
                      </a:r>
                    </a:p>
                  </a:txBody>
                  <a:tcPr marL="0" marR="0" marT="0" marB="0" anchor="ctr"/>
                </a:tc>
                <a:tc>
                  <a:txBody>
                    <a:bodyPr/>
                    <a:lstStyle/>
                    <a:p>
                      <a:pPr algn="ctr" fontAlgn="ctr"/>
                      <a:r>
                        <a:rPr lang="en-US" sz="1600" b="0" i="0" u="none" strike="noStrike">
                          <a:solidFill>
                            <a:srgbClr val="000000"/>
                          </a:solidFill>
                          <a:effectLst/>
                          <a:latin typeface="+mn-lt"/>
                        </a:rPr>
                        <a:t>92%</a:t>
                      </a:r>
                    </a:p>
                  </a:txBody>
                  <a:tcPr marL="0" marR="0" marT="0" marB="0" anchor="ctr"/>
                </a:tc>
                <a:tc>
                  <a:txBody>
                    <a:bodyPr/>
                    <a:lstStyle/>
                    <a:p>
                      <a:pPr algn="ctr" fontAlgn="ctr"/>
                      <a:r>
                        <a:rPr lang="en-US" sz="1600" b="0" i="0" u="none" strike="noStrike">
                          <a:solidFill>
                            <a:srgbClr val="000000"/>
                          </a:solidFill>
                          <a:effectLst/>
                          <a:latin typeface="+mn-lt"/>
                        </a:rPr>
                        <a:t>8%</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r h="545959">
                <a:tc>
                  <a:txBody>
                    <a:bodyPr/>
                    <a:lstStyle/>
                    <a:p>
                      <a:pPr algn="ctr" fontAlgn="ctr"/>
                      <a:r>
                        <a:rPr lang="en-US" sz="1600" b="0" i="0" u="none" strike="noStrike" dirty="0">
                          <a:solidFill>
                            <a:srgbClr val="000000"/>
                          </a:solidFill>
                          <a:effectLst/>
                          <a:latin typeface="+mn-lt"/>
                        </a:rPr>
                        <a:t>NY</a:t>
                      </a:r>
                    </a:p>
                  </a:txBody>
                  <a:tcPr marL="0" marR="0" marT="0" marB="0" anchor="ctr"/>
                </a:tc>
                <a:tc>
                  <a:txBody>
                    <a:bodyPr/>
                    <a:lstStyle/>
                    <a:p>
                      <a:pPr marL="91440" algn="l" fontAlgn="ctr"/>
                      <a:r>
                        <a:rPr lang="en-US" sz="1600" b="0" i="0" u="none" strike="noStrike" dirty="0">
                          <a:solidFill>
                            <a:srgbClr val="000000"/>
                          </a:solidFill>
                          <a:effectLst/>
                          <a:latin typeface="+mn-lt"/>
                        </a:rPr>
                        <a:t>Medicaid Redesign </a:t>
                      </a:r>
                      <a:r>
                        <a:rPr lang="en-US" sz="1600" b="0" i="0" u="none" strike="noStrike" dirty="0" smtClean="0">
                          <a:solidFill>
                            <a:srgbClr val="000000"/>
                          </a:solidFill>
                          <a:effectLst/>
                          <a:latin typeface="+mn-lt"/>
                        </a:rPr>
                        <a:t>Initiative</a:t>
                      </a:r>
                      <a:endParaRPr lang="en-US" sz="1600" b="0" i="0" u="none" strike="noStrike" dirty="0">
                        <a:solidFill>
                          <a:srgbClr val="000000"/>
                        </a:solidFill>
                        <a:effectLst/>
                        <a:latin typeface="+mn-lt"/>
                      </a:endParaRPr>
                    </a:p>
                  </a:txBody>
                  <a:tcPr marL="0" marR="0" marT="0" marB="0" anchor="ctr"/>
                </a:tc>
                <a:tc>
                  <a:txBody>
                    <a:bodyPr/>
                    <a:lstStyle/>
                    <a:p>
                      <a:pPr marL="91440" algn="l" fontAlgn="ctr"/>
                      <a:r>
                        <a:rPr lang="en-US" sz="1600" b="0" i="0" u="none" strike="noStrike" dirty="0">
                          <a:solidFill>
                            <a:srgbClr val="000000"/>
                          </a:solidFill>
                          <a:effectLst/>
                          <a:latin typeface="+mn-lt"/>
                        </a:rPr>
                        <a:t>Medicaid</a:t>
                      </a:r>
                    </a:p>
                  </a:txBody>
                  <a:tcPr marL="0" marR="0" marT="0" marB="0" anchor="ctr"/>
                </a:tc>
                <a:tc>
                  <a:txBody>
                    <a:bodyPr/>
                    <a:lstStyle/>
                    <a:p>
                      <a:pPr algn="ctr" fontAlgn="ctr"/>
                      <a:r>
                        <a:rPr lang="en-US" sz="1600" b="0" i="0" u="none" strike="noStrike">
                          <a:solidFill>
                            <a:srgbClr val="000000"/>
                          </a:solidFill>
                          <a:effectLst/>
                          <a:latin typeface="+mn-lt"/>
                        </a:rPr>
                        <a:t>38</a:t>
                      </a:r>
                    </a:p>
                  </a:txBody>
                  <a:tcPr marL="0" marR="0" marT="0" marB="0" anchor="ctr"/>
                </a:tc>
                <a:tc>
                  <a:txBody>
                    <a:bodyPr/>
                    <a:lstStyle/>
                    <a:p>
                      <a:pPr algn="ctr" fontAlgn="ctr"/>
                      <a:r>
                        <a:rPr lang="en-US" sz="1600" b="0" i="0" u="none" strike="noStrike">
                          <a:solidFill>
                            <a:srgbClr val="000000"/>
                          </a:solidFill>
                          <a:effectLst/>
                          <a:latin typeface="+mn-lt"/>
                        </a:rPr>
                        <a:t>55%</a:t>
                      </a:r>
                    </a:p>
                  </a:txBody>
                  <a:tcPr marL="0" marR="0" marT="0" marB="0" anchor="ctr"/>
                </a:tc>
                <a:tc>
                  <a:txBody>
                    <a:bodyPr/>
                    <a:lstStyle/>
                    <a:p>
                      <a:pPr algn="ctr" fontAlgn="ctr"/>
                      <a:r>
                        <a:rPr lang="en-US" sz="1600" b="0" i="0" u="none" strike="noStrike">
                          <a:solidFill>
                            <a:srgbClr val="000000"/>
                          </a:solidFill>
                          <a:effectLst/>
                          <a:latin typeface="+mn-lt"/>
                        </a:rPr>
                        <a:t>24%</a:t>
                      </a:r>
                    </a:p>
                  </a:txBody>
                  <a:tcPr marL="0" marR="0" marT="0" marB="0" anchor="ctr"/>
                </a:tc>
                <a:tc>
                  <a:txBody>
                    <a:bodyPr/>
                    <a:lstStyle/>
                    <a:p>
                      <a:pPr algn="ctr" fontAlgn="ctr"/>
                      <a:r>
                        <a:rPr lang="en-US" sz="1600" b="0" i="0" u="none" strike="noStrike" dirty="0">
                          <a:solidFill>
                            <a:srgbClr val="000000"/>
                          </a:solidFill>
                          <a:effectLst/>
                          <a:latin typeface="+mn-lt"/>
                        </a:rPr>
                        <a:t>24%</a:t>
                      </a:r>
                    </a:p>
                  </a:txBody>
                  <a:tcPr marL="0" marR="0" marT="0" marB="0" anchor="ctr"/>
                </a:tc>
              </a:tr>
              <a:tr h="545959">
                <a:tc>
                  <a:txBody>
                    <a:bodyPr/>
                    <a:lstStyle/>
                    <a:p>
                      <a:pPr algn="ctr" fontAlgn="ctr"/>
                      <a:r>
                        <a:rPr lang="en-US" sz="1600" b="0" i="0" u="none" strike="noStrike" dirty="0">
                          <a:solidFill>
                            <a:srgbClr val="000000"/>
                          </a:solidFill>
                          <a:effectLst/>
                          <a:latin typeface="+mn-lt"/>
                        </a:rPr>
                        <a:t>OH</a:t>
                      </a:r>
                    </a:p>
                  </a:txBody>
                  <a:tcPr marL="0" marR="0" marT="0" marB="0" anchor="ctr"/>
                </a:tc>
                <a:tc>
                  <a:txBody>
                    <a:bodyPr/>
                    <a:lstStyle/>
                    <a:p>
                      <a:pPr marL="91440" algn="l" fontAlgn="ctr"/>
                      <a:r>
                        <a:rPr lang="en-US" sz="1600" b="0" i="0" u="none" strike="noStrike" dirty="0">
                          <a:solidFill>
                            <a:srgbClr val="000000"/>
                          </a:solidFill>
                          <a:effectLst/>
                          <a:latin typeface="+mn-lt"/>
                        </a:rPr>
                        <a:t>SW OH CPCI</a:t>
                      </a:r>
                    </a:p>
                  </a:txBody>
                  <a:tcPr marL="0" marR="0" marT="0" marB="0" anchor="ctr"/>
                </a:tc>
                <a:tc>
                  <a:txBody>
                    <a:bodyPr/>
                    <a:lstStyle/>
                    <a:p>
                      <a:pPr marL="91440" algn="l" fontAlgn="ctr"/>
                      <a:r>
                        <a:rPr lang="en-US" sz="1600" b="0" i="0" u="none" strike="noStrike" dirty="0">
                          <a:solidFill>
                            <a:srgbClr val="000000"/>
                          </a:solidFill>
                          <a:effectLst/>
                          <a:latin typeface="+mn-lt"/>
                        </a:rPr>
                        <a:t>PCMH </a:t>
                      </a:r>
                      <a:endParaRPr lang="en-US" sz="1600" b="0" i="0" u="none" strike="noStrike" dirty="0" smtClean="0">
                        <a:solidFill>
                          <a:srgbClr val="000000"/>
                        </a:solidFill>
                        <a:effectLst/>
                        <a:latin typeface="+mn-lt"/>
                      </a:endParaRPr>
                    </a:p>
                  </a:txBody>
                  <a:tcPr marL="0" marR="0" marT="0" marB="0" anchor="ctr"/>
                </a:tc>
                <a:tc>
                  <a:txBody>
                    <a:bodyPr/>
                    <a:lstStyle/>
                    <a:p>
                      <a:pPr algn="ctr" fontAlgn="ctr"/>
                      <a:r>
                        <a:rPr lang="en-US" sz="1600" b="0" i="0" u="none" strike="noStrike">
                          <a:solidFill>
                            <a:srgbClr val="000000"/>
                          </a:solidFill>
                          <a:effectLst/>
                          <a:latin typeface="+mn-lt"/>
                        </a:rPr>
                        <a:t>21</a:t>
                      </a:r>
                    </a:p>
                  </a:txBody>
                  <a:tcPr marL="0" marR="0" marT="0" marB="0" anchor="ctr"/>
                </a:tc>
                <a:tc>
                  <a:txBody>
                    <a:bodyPr/>
                    <a:lstStyle/>
                    <a:p>
                      <a:pPr algn="ctr" fontAlgn="ctr"/>
                      <a:r>
                        <a:rPr lang="en-US" sz="1600" b="0" i="0" u="none" strike="noStrike">
                          <a:solidFill>
                            <a:srgbClr val="000000"/>
                          </a:solidFill>
                          <a:effectLst/>
                          <a:latin typeface="+mn-lt"/>
                        </a:rPr>
                        <a:t>86%</a:t>
                      </a:r>
                    </a:p>
                  </a:txBody>
                  <a:tcPr marL="0" marR="0" marT="0" marB="0" anchor="ctr"/>
                </a:tc>
                <a:tc>
                  <a:txBody>
                    <a:bodyPr/>
                    <a:lstStyle/>
                    <a:p>
                      <a:pPr algn="ctr" fontAlgn="ctr"/>
                      <a:r>
                        <a:rPr lang="en-US" sz="1600" b="0" i="0" u="none" strike="noStrike">
                          <a:solidFill>
                            <a:srgbClr val="000000"/>
                          </a:solidFill>
                          <a:effectLst/>
                          <a:latin typeface="+mn-lt"/>
                        </a:rPr>
                        <a:t>5%</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bl>
          </a:graphicData>
        </a:graphic>
      </p:graphicFrame>
    </p:spTree>
    <p:extLst>
      <p:ext uri="{BB962C8B-B14F-4D97-AF65-F5344CB8AC3E}">
        <p14:creationId xmlns:p14="http://schemas.microsoft.com/office/powerpoint/2010/main" val="976880118"/>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Overview of measure sets included in analysis (cont’d)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05656104"/>
              </p:ext>
            </p:extLst>
          </p:nvPr>
        </p:nvGraphicFramePr>
        <p:xfrm>
          <a:off x="457200" y="1600200"/>
          <a:ext cx="8229599" cy="4140837"/>
        </p:xfrm>
        <a:graphic>
          <a:graphicData uri="http://schemas.openxmlformats.org/drawingml/2006/table">
            <a:tbl>
              <a:tblPr firstRow="1" bandRow="1">
                <a:tableStyleId>{5C22544A-7EE6-4342-B048-85BDC9FD1C3A}</a:tableStyleId>
              </a:tblPr>
              <a:tblGrid>
                <a:gridCol w="609600"/>
                <a:gridCol w="1741714"/>
                <a:gridCol w="1001486"/>
                <a:gridCol w="1349828"/>
                <a:gridCol w="1175657"/>
                <a:gridCol w="1175657"/>
                <a:gridCol w="1175657"/>
              </a:tblGrid>
              <a:tr h="619138">
                <a:tc>
                  <a:txBody>
                    <a:bodyPr/>
                    <a:lstStyle/>
                    <a:p>
                      <a:r>
                        <a:rPr lang="en-US" sz="1400" dirty="0" smtClean="0">
                          <a:solidFill>
                            <a:schemeClr val="tx1"/>
                          </a:solidFill>
                        </a:rPr>
                        <a:t>State</a:t>
                      </a:r>
                      <a:endParaRPr lang="en-US" sz="1400" dirty="0">
                        <a:solidFill>
                          <a:schemeClr val="tx1"/>
                        </a:solidFill>
                      </a:endParaRPr>
                    </a:p>
                  </a:txBody>
                  <a:tcPr/>
                </a:tc>
                <a:tc>
                  <a:txBody>
                    <a:bodyPr/>
                    <a:lstStyle/>
                    <a:p>
                      <a:r>
                        <a:rPr lang="en-US" sz="1400" dirty="0" smtClean="0">
                          <a:solidFill>
                            <a:schemeClr val="tx1"/>
                          </a:solidFill>
                        </a:rPr>
                        <a:t>Name</a:t>
                      </a:r>
                      <a:endParaRPr lang="en-US" sz="1400" dirty="0">
                        <a:solidFill>
                          <a:schemeClr val="tx1"/>
                        </a:solidFill>
                      </a:endParaRPr>
                    </a:p>
                  </a:txBody>
                  <a:tcPr/>
                </a:tc>
                <a:tc>
                  <a:txBody>
                    <a:bodyPr/>
                    <a:lstStyle/>
                    <a:p>
                      <a:r>
                        <a:rPr lang="en-US" sz="1400" dirty="0" smtClean="0">
                          <a:solidFill>
                            <a:schemeClr val="tx1"/>
                          </a:solidFill>
                        </a:rPr>
                        <a:t>Type</a:t>
                      </a:r>
                      <a:endParaRPr lang="en-US" sz="1400" dirty="0">
                        <a:solidFill>
                          <a:schemeClr val="tx1"/>
                        </a:solidFill>
                      </a:endParaRPr>
                    </a:p>
                  </a:txBody>
                  <a:tcPr/>
                </a:tc>
                <a:tc>
                  <a:txBody>
                    <a:bodyPr/>
                    <a:lstStyle/>
                    <a:p>
                      <a:r>
                        <a:rPr lang="en-US" sz="1400" dirty="0" smtClean="0">
                          <a:solidFill>
                            <a:schemeClr val="tx1"/>
                          </a:solidFill>
                        </a:rPr>
                        <a:t># of</a:t>
                      </a:r>
                      <a:r>
                        <a:rPr lang="en-US" sz="1400" baseline="0" dirty="0" smtClean="0">
                          <a:solidFill>
                            <a:schemeClr val="tx1"/>
                          </a:solidFill>
                        </a:rPr>
                        <a:t> measures</a:t>
                      </a:r>
                      <a:endParaRPr lang="en-US" sz="1400" baseline="30000" dirty="0">
                        <a:solidFill>
                          <a:schemeClr val="tx1"/>
                        </a:solidFill>
                      </a:endParaRPr>
                    </a:p>
                  </a:txBody>
                  <a:tcPr/>
                </a:tc>
                <a:tc>
                  <a:txBody>
                    <a:bodyPr/>
                    <a:lstStyle/>
                    <a:p>
                      <a:r>
                        <a:rPr lang="en-US" sz="1400" dirty="0" smtClean="0">
                          <a:solidFill>
                            <a:schemeClr val="tx1"/>
                          </a:solidFill>
                        </a:rPr>
                        <a:t>NQF-endorsed</a:t>
                      </a:r>
                      <a:endParaRPr lang="en-US" sz="1400" dirty="0">
                        <a:solidFill>
                          <a:schemeClr val="tx1"/>
                        </a:solidFill>
                      </a:endParaRPr>
                    </a:p>
                  </a:txBody>
                  <a:tcPr/>
                </a:tc>
                <a:tc>
                  <a:txBody>
                    <a:bodyPr/>
                    <a:lstStyle/>
                    <a:p>
                      <a:r>
                        <a:rPr lang="en-US" sz="1400" dirty="0" smtClean="0">
                          <a:solidFill>
                            <a:schemeClr val="tx1"/>
                          </a:solidFill>
                        </a:rPr>
                        <a:t>Modified</a:t>
                      </a:r>
                      <a:endParaRPr lang="en-US" sz="1400" dirty="0">
                        <a:solidFill>
                          <a:schemeClr val="tx1"/>
                        </a:solidFill>
                      </a:endParaRPr>
                    </a:p>
                  </a:txBody>
                  <a:tcPr/>
                </a:tc>
                <a:tc>
                  <a:txBody>
                    <a:bodyPr/>
                    <a:lstStyle/>
                    <a:p>
                      <a:r>
                        <a:rPr lang="en-US" sz="1400" baseline="0" dirty="0" smtClean="0">
                          <a:solidFill>
                            <a:schemeClr val="tx1"/>
                          </a:solidFill>
                        </a:rPr>
                        <a:t>Homegrown</a:t>
                      </a:r>
                      <a:endParaRPr lang="en-US" sz="1400" dirty="0">
                        <a:solidFill>
                          <a:schemeClr val="tx1"/>
                        </a:solidFill>
                      </a:endParaRPr>
                    </a:p>
                  </a:txBody>
                  <a:tcPr/>
                </a:tc>
              </a:tr>
              <a:tr h="582719">
                <a:tc>
                  <a:txBody>
                    <a:bodyPr/>
                    <a:lstStyle/>
                    <a:p>
                      <a:pPr algn="ctr" fontAlgn="ctr"/>
                      <a:r>
                        <a:rPr lang="en-US" sz="1600" b="0" i="0" u="none" strike="noStrike" dirty="0">
                          <a:solidFill>
                            <a:srgbClr val="000000"/>
                          </a:solidFill>
                          <a:effectLst/>
                          <a:latin typeface="+mn-lt"/>
                        </a:rPr>
                        <a:t>OK</a:t>
                      </a:r>
                    </a:p>
                  </a:txBody>
                  <a:tcPr marL="0" marR="0" marT="0" marB="0" anchor="ctr"/>
                </a:tc>
                <a:tc>
                  <a:txBody>
                    <a:bodyPr/>
                    <a:lstStyle/>
                    <a:p>
                      <a:pPr marL="91440" algn="l" fontAlgn="ctr"/>
                      <a:r>
                        <a:rPr lang="en-US" sz="1600" b="0" i="0" u="none" strike="noStrike">
                          <a:solidFill>
                            <a:srgbClr val="000000"/>
                          </a:solidFill>
                          <a:effectLst/>
                          <a:latin typeface="+mn-lt"/>
                        </a:rPr>
                        <a:t>OK Medicaid Soonercare</a:t>
                      </a:r>
                    </a:p>
                  </a:txBody>
                  <a:tcPr marL="0" marR="0" marT="0" marB="0" anchor="ctr"/>
                </a:tc>
                <a:tc>
                  <a:txBody>
                    <a:bodyPr/>
                    <a:lstStyle/>
                    <a:p>
                      <a:pPr marL="91440" algn="l" fontAlgn="ctr"/>
                      <a:r>
                        <a:rPr lang="en-US" sz="1600" b="0" i="0" u="none" strike="noStrike" dirty="0" smtClean="0">
                          <a:solidFill>
                            <a:srgbClr val="000000"/>
                          </a:solidFill>
                          <a:effectLst/>
                          <a:latin typeface="+mn-lt"/>
                        </a:rPr>
                        <a:t>PCMH</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dirty="0">
                          <a:solidFill>
                            <a:srgbClr val="000000"/>
                          </a:solidFill>
                          <a:effectLst/>
                          <a:latin typeface="+mn-lt"/>
                        </a:rPr>
                        <a:t>17</a:t>
                      </a:r>
                    </a:p>
                  </a:txBody>
                  <a:tcPr marL="0" marR="0" marT="0" marB="0" anchor="ctr"/>
                </a:tc>
                <a:tc>
                  <a:txBody>
                    <a:bodyPr/>
                    <a:lstStyle/>
                    <a:p>
                      <a:pPr algn="ctr" fontAlgn="ctr"/>
                      <a:r>
                        <a:rPr lang="en-US" sz="1600" b="0" i="0" u="none" strike="noStrike">
                          <a:solidFill>
                            <a:srgbClr val="000000"/>
                          </a:solidFill>
                          <a:effectLst/>
                          <a:latin typeface="+mn-lt"/>
                        </a:rPr>
                        <a:t>65%</a:t>
                      </a:r>
                    </a:p>
                  </a:txBody>
                  <a:tcPr marL="0" marR="0" marT="0" marB="0" anchor="ctr"/>
                </a:tc>
                <a:tc>
                  <a:txBody>
                    <a:bodyPr/>
                    <a:lstStyle/>
                    <a:p>
                      <a:pPr algn="ctr" fontAlgn="ctr"/>
                      <a:r>
                        <a:rPr lang="en-US" sz="1600" b="0" i="0" u="none" strike="noStrike">
                          <a:solidFill>
                            <a:srgbClr val="000000"/>
                          </a:solidFill>
                          <a:effectLst/>
                          <a:latin typeface="+mn-lt"/>
                        </a:rPr>
                        <a:t>18%</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r>
              <a:tr h="703143">
                <a:tc>
                  <a:txBody>
                    <a:bodyPr/>
                    <a:lstStyle/>
                    <a:p>
                      <a:pPr algn="ctr" fontAlgn="ctr"/>
                      <a:r>
                        <a:rPr lang="en-US" sz="1600" b="0" i="0" u="none" strike="noStrike" dirty="0">
                          <a:solidFill>
                            <a:srgbClr val="000000"/>
                          </a:solidFill>
                          <a:effectLst/>
                          <a:latin typeface="+mn-lt"/>
                        </a:rPr>
                        <a:t>OR</a:t>
                      </a:r>
                    </a:p>
                  </a:txBody>
                  <a:tcPr marL="0" marR="0" marT="0" marB="0" anchor="ctr"/>
                </a:tc>
                <a:tc>
                  <a:txBody>
                    <a:bodyPr/>
                    <a:lstStyle/>
                    <a:p>
                      <a:pPr marL="91440" algn="l" fontAlgn="ctr"/>
                      <a:r>
                        <a:rPr lang="en-US" sz="1600" b="0" i="0" u="none" strike="noStrike">
                          <a:solidFill>
                            <a:srgbClr val="000000"/>
                          </a:solidFill>
                          <a:effectLst/>
                          <a:latin typeface="+mn-lt"/>
                        </a:rPr>
                        <a:t>CCO's Incentive Measures Set</a:t>
                      </a:r>
                    </a:p>
                  </a:txBody>
                  <a:tcPr marL="0" marR="0" marT="0" marB="0" anchor="ctr"/>
                </a:tc>
                <a:tc>
                  <a:txBody>
                    <a:bodyPr/>
                    <a:lstStyle/>
                    <a:p>
                      <a:pPr marL="91440" algn="l" fontAlgn="ctr"/>
                      <a:r>
                        <a:rPr lang="en-US" sz="1600" b="0" i="0" u="none" strike="noStrike">
                          <a:solidFill>
                            <a:srgbClr val="000000"/>
                          </a:solidFill>
                          <a:effectLst/>
                          <a:latin typeface="+mn-lt"/>
                        </a:rPr>
                        <a:t>ACO</a:t>
                      </a:r>
                    </a:p>
                  </a:txBody>
                  <a:tcPr marL="0" marR="0" marT="0" marB="0" anchor="ctr"/>
                </a:tc>
                <a:tc>
                  <a:txBody>
                    <a:bodyPr/>
                    <a:lstStyle/>
                    <a:p>
                      <a:pPr algn="ctr" fontAlgn="ctr"/>
                      <a:r>
                        <a:rPr lang="en-US" sz="1600" b="0" i="0" u="none" strike="noStrike">
                          <a:solidFill>
                            <a:srgbClr val="000000"/>
                          </a:solidFill>
                          <a:effectLst/>
                          <a:latin typeface="+mn-lt"/>
                        </a:rPr>
                        <a:t>17</a:t>
                      </a:r>
                    </a:p>
                  </a:txBody>
                  <a:tcPr marL="0" marR="0" marT="0" marB="0" anchor="ctr"/>
                </a:tc>
                <a:tc>
                  <a:txBody>
                    <a:bodyPr/>
                    <a:lstStyle/>
                    <a:p>
                      <a:pPr algn="ctr" fontAlgn="ctr"/>
                      <a:r>
                        <a:rPr lang="en-US" sz="1600" b="0" i="0" u="none" strike="noStrike">
                          <a:solidFill>
                            <a:srgbClr val="000000"/>
                          </a:solidFill>
                          <a:effectLst/>
                          <a:latin typeface="+mn-lt"/>
                        </a:rPr>
                        <a:t>65%</a:t>
                      </a:r>
                    </a:p>
                  </a:txBody>
                  <a:tcPr marL="0" marR="0" marT="0" marB="0" anchor="ctr"/>
                </a:tc>
                <a:tc>
                  <a:txBody>
                    <a:bodyPr/>
                    <a:lstStyle/>
                    <a:p>
                      <a:pPr algn="ctr" fontAlgn="ctr"/>
                      <a:r>
                        <a:rPr lang="en-US" sz="1600" b="0" i="0" u="none" strike="noStrike">
                          <a:solidFill>
                            <a:srgbClr val="000000"/>
                          </a:solidFill>
                          <a:effectLst/>
                          <a:latin typeface="+mn-lt"/>
                        </a:rPr>
                        <a:t>53%</a:t>
                      </a:r>
                    </a:p>
                  </a:txBody>
                  <a:tcPr marL="0" marR="0" marT="0" marB="0" anchor="ctr"/>
                </a:tc>
                <a:tc>
                  <a:txBody>
                    <a:bodyPr/>
                    <a:lstStyle/>
                    <a:p>
                      <a:pPr algn="ctr" fontAlgn="ctr"/>
                      <a:r>
                        <a:rPr lang="en-US" sz="1600" b="0" i="0" u="none" strike="noStrike">
                          <a:solidFill>
                            <a:srgbClr val="000000"/>
                          </a:solidFill>
                          <a:effectLst/>
                          <a:latin typeface="+mn-lt"/>
                        </a:rPr>
                        <a:t>24%</a:t>
                      </a:r>
                    </a:p>
                  </a:txBody>
                  <a:tcPr marL="0" marR="0" marT="0" marB="0" anchor="ctr"/>
                </a:tc>
              </a:tr>
              <a:tr h="582719">
                <a:tc>
                  <a:txBody>
                    <a:bodyPr/>
                    <a:lstStyle/>
                    <a:p>
                      <a:pPr algn="ctr" fontAlgn="ctr"/>
                      <a:r>
                        <a:rPr lang="en-US" sz="1600" b="0" i="0" u="none" strike="noStrike" dirty="0">
                          <a:solidFill>
                            <a:srgbClr val="000000"/>
                          </a:solidFill>
                          <a:effectLst/>
                          <a:latin typeface="+mn-lt"/>
                        </a:rPr>
                        <a:t>PA</a:t>
                      </a:r>
                    </a:p>
                  </a:txBody>
                  <a:tcPr marL="0" marR="0" marT="0" marB="0" anchor="ctr"/>
                </a:tc>
                <a:tc>
                  <a:txBody>
                    <a:bodyPr/>
                    <a:lstStyle/>
                    <a:p>
                      <a:pPr marL="91440" algn="l" fontAlgn="ctr"/>
                      <a:r>
                        <a:rPr lang="en-US" sz="1600" b="0" i="0" u="none" strike="noStrike">
                          <a:solidFill>
                            <a:srgbClr val="000000"/>
                          </a:solidFill>
                          <a:effectLst/>
                          <a:latin typeface="+mn-lt"/>
                        </a:rPr>
                        <a:t>Chronic Care Initiative</a:t>
                      </a:r>
                    </a:p>
                  </a:txBody>
                  <a:tcPr marL="0" marR="0" marT="0" marB="0" anchor="ctr"/>
                </a:tc>
                <a:tc>
                  <a:txBody>
                    <a:bodyPr/>
                    <a:lstStyle/>
                    <a:p>
                      <a:pPr marL="91440" algn="l" fontAlgn="ctr"/>
                      <a:r>
                        <a:rPr lang="en-US" sz="1600" b="0" i="0" u="none" strike="noStrike">
                          <a:solidFill>
                            <a:srgbClr val="000000"/>
                          </a:solidFill>
                          <a:effectLst/>
                          <a:latin typeface="+mn-lt"/>
                        </a:rPr>
                        <a:t>PCMH</a:t>
                      </a:r>
                    </a:p>
                  </a:txBody>
                  <a:tcPr marL="0" marR="0" marT="0" marB="0" anchor="ctr"/>
                </a:tc>
                <a:tc>
                  <a:txBody>
                    <a:bodyPr/>
                    <a:lstStyle/>
                    <a:p>
                      <a:pPr algn="ctr" fontAlgn="ctr"/>
                      <a:r>
                        <a:rPr lang="en-US" sz="1600" b="0" i="0" u="none" strike="noStrike">
                          <a:solidFill>
                            <a:srgbClr val="000000"/>
                          </a:solidFill>
                          <a:effectLst/>
                          <a:latin typeface="+mn-lt"/>
                        </a:rPr>
                        <a:t>34</a:t>
                      </a:r>
                    </a:p>
                  </a:txBody>
                  <a:tcPr marL="0" marR="0" marT="0" marB="0" anchor="ctr"/>
                </a:tc>
                <a:tc>
                  <a:txBody>
                    <a:bodyPr/>
                    <a:lstStyle/>
                    <a:p>
                      <a:pPr algn="ctr" fontAlgn="ctr"/>
                      <a:r>
                        <a:rPr lang="en-US" sz="1600" b="0" i="0" u="none" strike="noStrike">
                          <a:solidFill>
                            <a:srgbClr val="000000"/>
                          </a:solidFill>
                          <a:effectLst/>
                          <a:latin typeface="+mn-lt"/>
                        </a:rPr>
                        <a:t>47%</a:t>
                      </a:r>
                    </a:p>
                  </a:txBody>
                  <a:tcPr marL="0" marR="0" marT="0" marB="0" anchor="ctr"/>
                </a:tc>
                <a:tc>
                  <a:txBody>
                    <a:bodyPr/>
                    <a:lstStyle/>
                    <a:p>
                      <a:pPr algn="ctr" fontAlgn="ctr"/>
                      <a:r>
                        <a:rPr lang="en-US" sz="1600" b="0" i="0" u="none" strike="noStrike">
                          <a:solidFill>
                            <a:srgbClr val="000000"/>
                          </a:solidFill>
                          <a:effectLst/>
                          <a:latin typeface="+mn-lt"/>
                        </a:rPr>
                        <a:t>56%</a:t>
                      </a:r>
                    </a:p>
                  </a:txBody>
                  <a:tcPr marL="0" marR="0" marT="0" marB="0" anchor="ctr"/>
                </a:tc>
                <a:tc>
                  <a:txBody>
                    <a:bodyPr/>
                    <a:lstStyle/>
                    <a:p>
                      <a:pPr algn="ctr" fontAlgn="ctr"/>
                      <a:r>
                        <a:rPr lang="en-US" sz="1600" b="0" i="0" u="none" strike="noStrike">
                          <a:solidFill>
                            <a:srgbClr val="000000"/>
                          </a:solidFill>
                          <a:effectLst/>
                          <a:latin typeface="+mn-lt"/>
                        </a:rPr>
                        <a:t>15%</a:t>
                      </a:r>
                    </a:p>
                  </a:txBody>
                  <a:tcPr marL="0" marR="0" marT="0" marB="0" anchor="ctr"/>
                </a:tc>
              </a:tr>
              <a:tr h="582719">
                <a:tc>
                  <a:txBody>
                    <a:bodyPr/>
                    <a:lstStyle/>
                    <a:p>
                      <a:pPr algn="ctr" fontAlgn="ctr"/>
                      <a:r>
                        <a:rPr lang="en-US" sz="1600" b="0" i="0" u="none" strike="noStrike" dirty="0">
                          <a:solidFill>
                            <a:srgbClr val="000000"/>
                          </a:solidFill>
                          <a:effectLst/>
                          <a:latin typeface="+mn-lt"/>
                        </a:rPr>
                        <a:t>PA</a:t>
                      </a:r>
                    </a:p>
                  </a:txBody>
                  <a:tcPr marL="0" marR="0" marT="0" marB="0" anchor="ctr"/>
                </a:tc>
                <a:tc>
                  <a:txBody>
                    <a:bodyPr/>
                    <a:lstStyle/>
                    <a:p>
                      <a:pPr marL="91440" algn="l" fontAlgn="ctr"/>
                      <a:r>
                        <a:rPr lang="en-US" sz="1600" b="0" i="0" u="none" strike="noStrike">
                          <a:solidFill>
                            <a:srgbClr val="000000"/>
                          </a:solidFill>
                          <a:effectLst/>
                          <a:latin typeface="+mn-lt"/>
                        </a:rPr>
                        <a:t>Health Home Care set</a:t>
                      </a:r>
                    </a:p>
                  </a:txBody>
                  <a:tcPr marL="0" marR="0" marT="0" marB="0" anchor="ctr"/>
                </a:tc>
                <a:tc>
                  <a:txBody>
                    <a:bodyPr/>
                    <a:lstStyle/>
                    <a:p>
                      <a:pPr marL="91440" algn="l" fontAlgn="ctr"/>
                      <a:r>
                        <a:rPr lang="en-US" sz="1600" b="0" i="0" u="none" strike="noStrike">
                          <a:solidFill>
                            <a:srgbClr val="000000"/>
                          </a:solidFill>
                          <a:effectLst/>
                          <a:latin typeface="+mn-lt"/>
                        </a:rPr>
                        <a:t>Health Home</a:t>
                      </a:r>
                    </a:p>
                  </a:txBody>
                  <a:tcPr marL="0" marR="0" marT="0" marB="0" anchor="ctr"/>
                </a:tc>
                <a:tc>
                  <a:txBody>
                    <a:bodyPr/>
                    <a:lstStyle/>
                    <a:p>
                      <a:pPr algn="ctr" fontAlgn="ctr"/>
                      <a:r>
                        <a:rPr lang="en-US" sz="1600" b="0" i="0" u="none" strike="noStrike">
                          <a:solidFill>
                            <a:srgbClr val="000000"/>
                          </a:solidFill>
                          <a:effectLst/>
                          <a:latin typeface="+mn-lt"/>
                        </a:rPr>
                        <a:t>8</a:t>
                      </a:r>
                    </a:p>
                  </a:txBody>
                  <a:tcPr marL="0" marR="0" marT="0" marB="0" anchor="ctr"/>
                </a:tc>
                <a:tc>
                  <a:txBody>
                    <a:bodyPr/>
                    <a:lstStyle/>
                    <a:p>
                      <a:pPr algn="ctr" fontAlgn="ctr"/>
                      <a:r>
                        <a:rPr lang="en-US" sz="1600" b="0" i="0" u="none" strike="noStrike">
                          <a:solidFill>
                            <a:srgbClr val="000000"/>
                          </a:solidFill>
                          <a:effectLst/>
                          <a:latin typeface="+mn-lt"/>
                        </a:rPr>
                        <a:t>75%</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r>
              <a:tr h="582719">
                <a:tc>
                  <a:txBody>
                    <a:bodyPr/>
                    <a:lstStyle/>
                    <a:p>
                      <a:pPr algn="ctr" fontAlgn="ctr"/>
                      <a:r>
                        <a:rPr lang="en-US" sz="1600" b="0" i="0" u="none" strike="noStrike" dirty="0">
                          <a:solidFill>
                            <a:srgbClr val="000000"/>
                          </a:solidFill>
                          <a:effectLst/>
                          <a:latin typeface="+mn-lt"/>
                        </a:rPr>
                        <a:t>PA</a:t>
                      </a:r>
                    </a:p>
                  </a:txBody>
                  <a:tcPr marL="0" marR="0" marT="0" marB="0" anchor="ctr"/>
                </a:tc>
                <a:tc>
                  <a:txBody>
                    <a:bodyPr/>
                    <a:lstStyle/>
                    <a:p>
                      <a:pPr marL="91440" algn="l" fontAlgn="ctr"/>
                      <a:r>
                        <a:rPr lang="en-US" sz="1600" b="0" i="0" u="none" strike="noStrike">
                          <a:solidFill>
                            <a:srgbClr val="000000"/>
                          </a:solidFill>
                          <a:effectLst/>
                          <a:latin typeface="+mn-lt"/>
                        </a:rPr>
                        <a:t>MCO/Vendor P4P</a:t>
                      </a:r>
                    </a:p>
                  </a:txBody>
                  <a:tcPr marL="0" marR="0" marT="0" marB="0" anchor="ctr"/>
                </a:tc>
                <a:tc>
                  <a:txBody>
                    <a:bodyPr/>
                    <a:lstStyle/>
                    <a:p>
                      <a:pPr marL="91440" algn="l" fontAlgn="ctr"/>
                      <a:r>
                        <a:rPr lang="en-US" sz="1600" b="0" i="0" u="none" strike="noStrike">
                          <a:solidFill>
                            <a:srgbClr val="000000"/>
                          </a:solidFill>
                          <a:effectLst/>
                          <a:latin typeface="+mn-lt"/>
                        </a:rPr>
                        <a:t>MCO P4P</a:t>
                      </a:r>
                    </a:p>
                  </a:txBody>
                  <a:tcPr marL="0" marR="0" marT="0" marB="0" anchor="ctr"/>
                </a:tc>
                <a:tc>
                  <a:txBody>
                    <a:bodyPr/>
                    <a:lstStyle/>
                    <a:p>
                      <a:pPr algn="ctr" fontAlgn="ctr"/>
                      <a:r>
                        <a:rPr lang="en-US" sz="1600" b="0" i="0" u="none" strike="noStrike">
                          <a:solidFill>
                            <a:srgbClr val="000000"/>
                          </a:solidFill>
                          <a:effectLst/>
                          <a:latin typeface="+mn-lt"/>
                        </a:rPr>
                        <a:t>14</a:t>
                      </a:r>
                    </a:p>
                  </a:txBody>
                  <a:tcPr marL="0" marR="0" marT="0" marB="0" anchor="ctr"/>
                </a:tc>
                <a:tc>
                  <a:txBody>
                    <a:bodyPr/>
                    <a:lstStyle/>
                    <a:p>
                      <a:pPr algn="ctr" fontAlgn="ctr"/>
                      <a:r>
                        <a:rPr lang="en-US" sz="1600" b="0" i="0" u="none" strike="noStrike">
                          <a:solidFill>
                            <a:srgbClr val="000000"/>
                          </a:solidFill>
                          <a:effectLst/>
                          <a:latin typeface="+mn-lt"/>
                        </a:rPr>
                        <a:t>64%</a:t>
                      </a:r>
                    </a:p>
                  </a:txBody>
                  <a:tcPr marL="0" marR="0" marT="0" marB="0" anchor="ctr"/>
                </a:tc>
                <a:tc>
                  <a:txBody>
                    <a:bodyPr/>
                    <a:lstStyle/>
                    <a:p>
                      <a:pPr algn="ctr" fontAlgn="ctr"/>
                      <a:r>
                        <a:rPr lang="en-US" sz="1600" b="0" i="0" u="none" strike="noStrike">
                          <a:solidFill>
                            <a:srgbClr val="000000"/>
                          </a:solidFill>
                          <a:effectLst/>
                          <a:latin typeface="+mn-lt"/>
                        </a:rPr>
                        <a:t>29%</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r>
              <a:tr h="443109">
                <a:tc>
                  <a:txBody>
                    <a:bodyPr/>
                    <a:lstStyle/>
                    <a:p>
                      <a:pPr algn="ctr" fontAlgn="ctr"/>
                      <a:r>
                        <a:rPr lang="en-US" sz="1600" b="0" i="0" u="none" strike="noStrike" dirty="0">
                          <a:solidFill>
                            <a:srgbClr val="000000"/>
                          </a:solidFill>
                          <a:effectLst/>
                          <a:latin typeface="+mn-lt"/>
                        </a:rPr>
                        <a:t>PA</a:t>
                      </a:r>
                    </a:p>
                  </a:txBody>
                  <a:tcPr marL="0" marR="0" marT="0" marB="0" anchor="ctr"/>
                </a:tc>
                <a:tc>
                  <a:txBody>
                    <a:bodyPr/>
                    <a:lstStyle/>
                    <a:p>
                      <a:pPr marL="91440" algn="l" fontAlgn="ctr"/>
                      <a:r>
                        <a:rPr lang="en-US" sz="1600" b="0" i="0" u="none" strike="noStrike">
                          <a:solidFill>
                            <a:srgbClr val="000000"/>
                          </a:solidFill>
                          <a:effectLst/>
                          <a:latin typeface="+mn-lt"/>
                        </a:rPr>
                        <a:t>Provider P4P</a:t>
                      </a:r>
                    </a:p>
                  </a:txBody>
                  <a:tcPr marL="0" marR="0" marT="0" marB="0" anchor="ctr"/>
                </a:tc>
                <a:tc>
                  <a:txBody>
                    <a:bodyPr/>
                    <a:lstStyle/>
                    <a:p>
                      <a:pPr marL="91440" algn="l" fontAlgn="ctr"/>
                      <a:r>
                        <a:rPr lang="en-US" sz="1600" b="0" i="0" u="none" strike="noStrike" dirty="0" smtClean="0">
                          <a:solidFill>
                            <a:srgbClr val="000000"/>
                          </a:solidFill>
                          <a:effectLst/>
                          <a:latin typeface="+mn-lt"/>
                        </a:rPr>
                        <a:t>Other Provider</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a:solidFill>
                            <a:srgbClr val="000000"/>
                          </a:solidFill>
                          <a:effectLst/>
                          <a:latin typeface="+mn-lt"/>
                        </a:rPr>
                        <a:t>13</a:t>
                      </a:r>
                    </a:p>
                  </a:txBody>
                  <a:tcPr marL="0" marR="0" marT="0" marB="0" anchor="ctr"/>
                </a:tc>
                <a:tc>
                  <a:txBody>
                    <a:bodyPr/>
                    <a:lstStyle/>
                    <a:p>
                      <a:pPr algn="ctr" fontAlgn="ctr"/>
                      <a:r>
                        <a:rPr lang="en-US" sz="1600" b="0" i="0" u="none" strike="noStrike">
                          <a:solidFill>
                            <a:srgbClr val="000000"/>
                          </a:solidFill>
                          <a:effectLst/>
                          <a:latin typeface="+mn-lt"/>
                        </a:rPr>
                        <a:t>62%</a:t>
                      </a:r>
                    </a:p>
                  </a:txBody>
                  <a:tcPr marL="0" marR="0" marT="0" marB="0" anchor="ctr"/>
                </a:tc>
                <a:tc>
                  <a:txBody>
                    <a:bodyPr/>
                    <a:lstStyle/>
                    <a:p>
                      <a:pPr algn="ctr" fontAlgn="ctr"/>
                      <a:r>
                        <a:rPr lang="en-US" sz="1600" b="0" i="0" u="none" strike="noStrike">
                          <a:solidFill>
                            <a:srgbClr val="000000"/>
                          </a:solidFill>
                          <a:effectLst/>
                          <a:latin typeface="+mn-lt"/>
                        </a:rPr>
                        <a:t>31%</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bl>
          </a:graphicData>
        </a:graphic>
      </p:graphicFrame>
    </p:spTree>
    <p:extLst>
      <p:ext uri="{BB962C8B-B14F-4D97-AF65-F5344CB8AC3E}">
        <p14:creationId xmlns:p14="http://schemas.microsoft.com/office/powerpoint/2010/main" val="42555539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Overview of measures</a:t>
            </a:r>
            <a:endParaRPr lang="en-US" dirty="0"/>
          </a:p>
        </p:txBody>
      </p:sp>
      <p:sp>
        <p:nvSpPr>
          <p:cNvPr id="3" name="Content Placeholder 2"/>
          <p:cNvSpPr>
            <a:spLocks noGrp="1"/>
          </p:cNvSpPr>
          <p:nvPr>
            <p:ph idx="1"/>
          </p:nvPr>
        </p:nvSpPr>
        <p:spPr>
          <a:xfrm>
            <a:off x="381000" y="1066800"/>
            <a:ext cx="8305800" cy="5410200"/>
          </a:xfrm>
        </p:spPr>
        <p:txBody>
          <a:bodyPr/>
          <a:lstStyle/>
          <a:p>
            <a:pPr marL="0" indent="0">
              <a:buNone/>
            </a:pPr>
            <a:r>
              <a:rPr lang="en-US" b="1" dirty="0" smtClean="0"/>
              <a:t>Goals: </a:t>
            </a:r>
          </a:p>
          <a:p>
            <a:r>
              <a:rPr lang="en-US" dirty="0" smtClean="0"/>
              <a:t>To describe the measures used across the sets and </a:t>
            </a:r>
            <a:r>
              <a:rPr lang="en-US" dirty="0"/>
              <a:t>answer </a:t>
            </a:r>
            <a:r>
              <a:rPr lang="en-US" dirty="0" smtClean="0"/>
              <a:t>the following questions:</a:t>
            </a:r>
          </a:p>
          <a:p>
            <a:pPr marL="914400" lvl="1" indent="-457200">
              <a:buFont typeface="+mj-lt"/>
              <a:buAutoNum type="arabicPeriod"/>
            </a:pPr>
            <a:r>
              <a:rPr lang="en-US" dirty="0" smtClean="0"/>
              <a:t>Are </a:t>
            </a:r>
            <a:r>
              <a:rPr lang="en-US" dirty="0"/>
              <a:t>the measures </a:t>
            </a:r>
            <a:r>
              <a:rPr lang="en-US" dirty="0" smtClean="0"/>
              <a:t>used primarily standard </a:t>
            </a:r>
            <a:r>
              <a:rPr lang="en-US" dirty="0"/>
              <a:t>measures?</a:t>
            </a:r>
          </a:p>
          <a:p>
            <a:pPr marL="914400" lvl="1" indent="-457200">
              <a:buFont typeface="+mj-lt"/>
              <a:buAutoNum type="arabicPeriod"/>
            </a:pPr>
            <a:r>
              <a:rPr lang="en-US" dirty="0" smtClean="0"/>
              <a:t>To </a:t>
            </a:r>
            <a:r>
              <a:rPr lang="en-US" dirty="0"/>
              <a:t>what extent are measures </a:t>
            </a:r>
            <a:r>
              <a:rPr lang="en-US" dirty="0" smtClean="0"/>
              <a:t>NQF-endorsed? </a:t>
            </a:r>
          </a:p>
          <a:p>
            <a:pPr marL="914400" lvl="1" indent="-457200">
              <a:buFont typeface="+mj-lt"/>
              <a:buAutoNum type="arabicPeriod"/>
            </a:pPr>
            <a:r>
              <a:rPr lang="en-US" dirty="0"/>
              <a:t>What are the primary sources of the measures?  </a:t>
            </a:r>
          </a:p>
          <a:p>
            <a:pPr marL="914400" lvl="1" indent="-457200">
              <a:buFont typeface="+mj-lt"/>
              <a:buAutoNum type="arabicPeriod"/>
            </a:pPr>
            <a:r>
              <a:rPr lang="en-US" dirty="0" smtClean="0"/>
              <a:t>Into which domains do most of the measures fall?</a:t>
            </a:r>
          </a:p>
          <a:p>
            <a:pPr marL="914400" lvl="1" indent="-457200">
              <a:buFont typeface="+mj-lt"/>
              <a:buAutoNum type="arabicPeriod"/>
            </a:pPr>
            <a:r>
              <a:rPr lang="en-US" dirty="0" smtClean="0"/>
              <a:t>To what extent do the measures cover all age ranges? </a:t>
            </a:r>
            <a:endParaRPr lang="en-US" dirty="0"/>
          </a:p>
          <a:p>
            <a:pPr marL="514350" indent="-457200"/>
            <a:r>
              <a:rPr lang="en-US" dirty="0" smtClean="0"/>
              <a:t>To assess the extent of alignment across the measure sets</a:t>
            </a:r>
          </a:p>
          <a:p>
            <a:pPr marL="914400" lvl="1" indent="-457200">
              <a:buFont typeface="+mj-lt"/>
              <a:buAutoNum type="arabicPeriod"/>
            </a:pPr>
            <a:r>
              <a:rPr lang="en-US" dirty="0" smtClean="0"/>
              <a:t>To </a:t>
            </a:r>
            <a:r>
              <a:rPr lang="en-US" dirty="0"/>
              <a:t>what extent are measures shared? </a:t>
            </a:r>
          </a:p>
          <a:p>
            <a:pPr marL="914400" lvl="1" indent="-457200">
              <a:buFont typeface="+mj-lt"/>
              <a:buAutoNum type="arabicPeriod"/>
            </a:pPr>
            <a:r>
              <a:rPr lang="en-US" dirty="0"/>
              <a:t>What are the most frequently </a:t>
            </a:r>
            <a:r>
              <a:rPr lang="en-US" dirty="0" smtClean="0"/>
              <a:t>shared </a:t>
            </a:r>
            <a:r>
              <a:rPr lang="en-US" dirty="0"/>
              <a:t>measures? </a:t>
            </a:r>
          </a:p>
          <a:p>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19</a:t>
            </a:fld>
            <a:endParaRPr lang="en-US" dirty="0"/>
          </a:p>
        </p:txBody>
      </p:sp>
    </p:spTree>
    <p:extLst>
      <p:ext uri="{BB962C8B-B14F-4D97-AF65-F5344CB8AC3E}">
        <p14:creationId xmlns:p14="http://schemas.microsoft.com/office/powerpoint/2010/main" val="826055786"/>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Overview of measure sets included in analysis (cont’d)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00967455"/>
              </p:ext>
            </p:extLst>
          </p:nvPr>
        </p:nvGraphicFramePr>
        <p:xfrm>
          <a:off x="457200" y="1600200"/>
          <a:ext cx="8229599" cy="4284422"/>
        </p:xfrm>
        <a:graphic>
          <a:graphicData uri="http://schemas.openxmlformats.org/drawingml/2006/table">
            <a:tbl>
              <a:tblPr firstRow="1" bandRow="1">
                <a:tableStyleId>{5C22544A-7EE6-4342-B048-85BDC9FD1C3A}</a:tableStyleId>
              </a:tblPr>
              <a:tblGrid>
                <a:gridCol w="685800"/>
                <a:gridCol w="1828800"/>
                <a:gridCol w="1295400"/>
                <a:gridCol w="1219200"/>
                <a:gridCol w="1066800"/>
                <a:gridCol w="914400"/>
                <a:gridCol w="1219199"/>
              </a:tblGrid>
              <a:tr h="550879">
                <a:tc>
                  <a:txBody>
                    <a:bodyPr/>
                    <a:lstStyle/>
                    <a:p>
                      <a:r>
                        <a:rPr lang="en-US" sz="1400" dirty="0" smtClean="0">
                          <a:solidFill>
                            <a:schemeClr val="tx1"/>
                          </a:solidFill>
                        </a:rPr>
                        <a:t>State</a:t>
                      </a:r>
                      <a:endParaRPr lang="en-US" sz="1400" dirty="0">
                        <a:solidFill>
                          <a:schemeClr val="tx1"/>
                        </a:solidFill>
                      </a:endParaRPr>
                    </a:p>
                  </a:txBody>
                  <a:tcPr/>
                </a:tc>
                <a:tc>
                  <a:txBody>
                    <a:bodyPr/>
                    <a:lstStyle/>
                    <a:p>
                      <a:r>
                        <a:rPr lang="en-US" sz="1400" dirty="0" smtClean="0">
                          <a:solidFill>
                            <a:schemeClr val="tx1"/>
                          </a:solidFill>
                        </a:rPr>
                        <a:t>Name</a:t>
                      </a:r>
                      <a:endParaRPr lang="en-US" sz="1400" dirty="0">
                        <a:solidFill>
                          <a:schemeClr val="tx1"/>
                        </a:solidFill>
                      </a:endParaRPr>
                    </a:p>
                  </a:txBody>
                  <a:tcPr/>
                </a:tc>
                <a:tc>
                  <a:txBody>
                    <a:bodyPr/>
                    <a:lstStyle/>
                    <a:p>
                      <a:r>
                        <a:rPr lang="en-US" sz="1400" dirty="0" smtClean="0">
                          <a:solidFill>
                            <a:schemeClr val="tx1"/>
                          </a:solidFill>
                        </a:rPr>
                        <a:t>Type</a:t>
                      </a:r>
                      <a:endParaRPr lang="en-US" sz="1400" dirty="0">
                        <a:solidFill>
                          <a:schemeClr val="tx1"/>
                        </a:solidFill>
                      </a:endParaRPr>
                    </a:p>
                  </a:txBody>
                  <a:tcPr/>
                </a:tc>
                <a:tc>
                  <a:txBody>
                    <a:bodyPr/>
                    <a:lstStyle/>
                    <a:p>
                      <a:r>
                        <a:rPr lang="en-US" sz="1400" dirty="0" smtClean="0">
                          <a:solidFill>
                            <a:schemeClr val="tx1"/>
                          </a:solidFill>
                        </a:rPr>
                        <a:t># of</a:t>
                      </a:r>
                      <a:r>
                        <a:rPr lang="en-US" sz="1400" baseline="0" dirty="0" smtClean="0">
                          <a:solidFill>
                            <a:schemeClr val="tx1"/>
                          </a:solidFill>
                        </a:rPr>
                        <a:t> measures</a:t>
                      </a:r>
                      <a:endParaRPr lang="en-US" sz="1400" baseline="30000" dirty="0">
                        <a:solidFill>
                          <a:schemeClr val="tx1"/>
                        </a:solidFill>
                      </a:endParaRPr>
                    </a:p>
                  </a:txBody>
                  <a:tcPr/>
                </a:tc>
                <a:tc>
                  <a:txBody>
                    <a:bodyPr/>
                    <a:lstStyle/>
                    <a:p>
                      <a:r>
                        <a:rPr lang="en-US" sz="1400" dirty="0" smtClean="0">
                          <a:solidFill>
                            <a:schemeClr val="tx1"/>
                          </a:solidFill>
                        </a:rPr>
                        <a:t>NQF-endorsed</a:t>
                      </a:r>
                      <a:endParaRPr lang="en-US" sz="1400" dirty="0">
                        <a:solidFill>
                          <a:schemeClr val="tx1"/>
                        </a:solidFill>
                      </a:endParaRPr>
                    </a:p>
                  </a:txBody>
                  <a:tcPr/>
                </a:tc>
                <a:tc>
                  <a:txBody>
                    <a:bodyPr/>
                    <a:lstStyle/>
                    <a:p>
                      <a:r>
                        <a:rPr lang="en-US" sz="1400" dirty="0" smtClean="0">
                          <a:solidFill>
                            <a:schemeClr val="tx1"/>
                          </a:solidFill>
                        </a:rPr>
                        <a:t>Modified</a:t>
                      </a:r>
                      <a:endParaRPr lang="en-US" sz="1400" dirty="0">
                        <a:solidFill>
                          <a:schemeClr val="tx1"/>
                        </a:solidFill>
                      </a:endParaRPr>
                    </a:p>
                  </a:txBody>
                  <a:tcPr/>
                </a:tc>
                <a:tc>
                  <a:txBody>
                    <a:bodyPr/>
                    <a:lstStyle/>
                    <a:p>
                      <a:r>
                        <a:rPr lang="en-US" sz="1400" baseline="0" dirty="0" smtClean="0">
                          <a:solidFill>
                            <a:schemeClr val="tx1"/>
                          </a:solidFill>
                        </a:rPr>
                        <a:t>Homegrown</a:t>
                      </a:r>
                      <a:endParaRPr lang="en-US" sz="1400" dirty="0">
                        <a:solidFill>
                          <a:schemeClr val="tx1"/>
                        </a:solidFill>
                      </a:endParaRPr>
                    </a:p>
                  </a:txBody>
                  <a:tcPr/>
                </a:tc>
              </a:tr>
              <a:tr h="394256">
                <a:tc>
                  <a:txBody>
                    <a:bodyPr/>
                    <a:lstStyle/>
                    <a:p>
                      <a:pPr algn="ctr" fontAlgn="ctr"/>
                      <a:r>
                        <a:rPr lang="en-US" sz="1600" b="0" i="0" u="none" strike="noStrike" dirty="0">
                          <a:solidFill>
                            <a:srgbClr val="000000"/>
                          </a:solidFill>
                          <a:effectLst/>
                          <a:latin typeface="+mn-lt"/>
                        </a:rPr>
                        <a:t>RI</a:t>
                      </a:r>
                    </a:p>
                  </a:txBody>
                  <a:tcPr marL="0" marR="0" marT="0" marB="0" anchor="ctr"/>
                </a:tc>
                <a:tc>
                  <a:txBody>
                    <a:bodyPr/>
                    <a:lstStyle/>
                    <a:p>
                      <a:pPr marL="91440" algn="l" fontAlgn="ctr"/>
                      <a:r>
                        <a:rPr lang="en-US" sz="1600" b="0" i="0" u="none" strike="noStrike" dirty="0">
                          <a:solidFill>
                            <a:srgbClr val="000000"/>
                          </a:solidFill>
                          <a:effectLst/>
                          <a:latin typeface="+mn-lt"/>
                        </a:rPr>
                        <a:t>RI PCMH (CSI)</a:t>
                      </a:r>
                    </a:p>
                  </a:txBody>
                  <a:tcPr marL="0" marR="0" marT="0" marB="0" anchor="ctr"/>
                </a:tc>
                <a:tc>
                  <a:txBody>
                    <a:bodyPr/>
                    <a:lstStyle/>
                    <a:p>
                      <a:pPr marL="91440" algn="l" fontAlgn="ctr"/>
                      <a:r>
                        <a:rPr lang="en-US" sz="1600" b="0" i="0" u="none" strike="noStrike">
                          <a:solidFill>
                            <a:srgbClr val="000000"/>
                          </a:solidFill>
                          <a:effectLst/>
                          <a:latin typeface="+mn-lt"/>
                        </a:rPr>
                        <a:t>PCMH</a:t>
                      </a:r>
                    </a:p>
                  </a:txBody>
                  <a:tcPr marL="0" marR="0" marT="0" marB="0" anchor="ctr"/>
                </a:tc>
                <a:tc>
                  <a:txBody>
                    <a:bodyPr/>
                    <a:lstStyle/>
                    <a:p>
                      <a:pPr algn="ctr" fontAlgn="ctr"/>
                      <a:r>
                        <a:rPr lang="en-US" sz="1600" b="0" i="0" u="none" strike="noStrike">
                          <a:solidFill>
                            <a:srgbClr val="000000"/>
                          </a:solidFill>
                          <a:effectLst/>
                          <a:latin typeface="+mn-lt"/>
                        </a:rPr>
                        <a:t>10</a:t>
                      </a:r>
                    </a:p>
                  </a:txBody>
                  <a:tcPr marL="0" marR="0" marT="0" marB="0" anchor="ctr"/>
                </a:tc>
                <a:tc>
                  <a:txBody>
                    <a:bodyPr/>
                    <a:lstStyle/>
                    <a:p>
                      <a:pPr algn="ctr" fontAlgn="ctr"/>
                      <a:r>
                        <a:rPr lang="en-US" sz="1600" b="0" i="0" u="none" strike="noStrike">
                          <a:solidFill>
                            <a:srgbClr val="000000"/>
                          </a:solidFill>
                          <a:effectLst/>
                          <a:latin typeface="+mn-lt"/>
                        </a:rPr>
                        <a:t>80%</a:t>
                      </a:r>
                    </a:p>
                  </a:txBody>
                  <a:tcPr marL="0" marR="0" marT="0" marB="0" anchor="ctr"/>
                </a:tc>
                <a:tc>
                  <a:txBody>
                    <a:bodyPr/>
                    <a:lstStyle/>
                    <a:p>
                      <a:pPr algn="ctr" fontAlgn="ctr"/>
                      <a:r>
                        <a:rPr lang="en-US" sz="1600" b="0" i="0" u="none" strike="noStrike">
                          <a:solidFill>
                            <a:srgbClr val="000000"/>
                          </a:solidFill>
                          <a:effectLst/>
                          <a:latin typeface="+mn-lt"/>
                        </a:rPr>
                        <a:t>100%</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r>
              <a:tr h="777711">
                <a:tc>
                  <a:txBody>
                    <a:bodyPr/>
                    <a:lstStyle/>
                    <a:p>
                      <a:pPr algn="ctr" fontAlgn="ctr"/>
                      <a:r>
                        <a:rPr lang="en-US" sz="1600" b="0" i="0" u="none" strike="noStrike" dirty="0">
                          <a:solidFill>
                            <a:srgbClr val="000000"/>
                          </a:solidFill>
                          <a:effectLst/>
                          <a:latin typeface="+mn-lt"/>
                        </a:rPr>
                        <a:t>TX</a:t>
                      </a:r>
                    </a:p>
                  </a:txBody>
                  <a:tcPr marL="0" marR="0" marT="0" marB="0" anchor="ctr"/>
                </a:tc>
                <a:tc>
                  <a:txBody>
                    <a:bodyPr/>
                    <a:lstStyle/>
                    <a:p>
                      <a:pPr marL="91440" algn="l" fontAlgn="ctr"/>
                      <a:r>
                        <a:rPr lang="en-US" sz="1600" b="0" i="0" u="none" strike="noStrike" dirty="0">
                          <a:solidFill>
                            <a:srgbClr val="000000"/>
                          </a:solidFill>
                          <a:effectLst/>
                          <a:latin typeface="+mn-lt"/>
                        </a:rPr>
                        <a:t>TX Delivery System Reform Incentive Program</a:t>
                      </a:r>
                    </a:p>
                  </a:txBody>
                  <a:tcPr marL="0" marR="0" marT="0" marB="0" anchor="ctr"/>
                </a:tc>
                <a:tc>
                  <a:txBody>
                    <a:bodyPr/>
                    <a:lstStyle/>
                    <a:p>
                      <a:pPr marL="91440" algn="l" fontAlgn="ctr"/>
                      <a:r>
                        <a:rPr lang="en-US" sz="1600" b="0" i="0" u="none" strike="noStrike" dirty="0" smtClean="0">
                          <a:solidFill>
                            <a:srgbClr val="000000"/>
                          </a:solidFill>
                          <a:effectLst/>
                          <a:latin typeface="+mn-lt"/>
                        </a:rPr>
                        <a:t>Other Provider</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dirty="0">
                          <a:solidFill>
                            <a:srgbClr val="000000"/>
                          </a:solidFill>
                          <a:effectLst/>
                          <a:latin typeface="+mn-lt"/>
                        </a:rPr>
                        <a:t>108</a:t>
                      </a:r>
                    </a:p>
                  </a:txBody>
                  <a:tcPr marL="0" marR="0" marT="0" marB="0" anchor="ctr"/>
                </a:tc>
                <a:tc>
                  <a:txBody>
                    <a:bodyPr/>
                    <a:lstStyle/>
                    <a:p>
                      <a:pPr algn="ctr" fontAlgn="ctr"/>
                      <a:r>
                        <a:rPr lang="en-US" sz="1600" b="0" i="0" u="none" strike="noStrike">
                          <a:solidFill>
                            <a:srgbClr val="000000"/>
                          </a:solidFill>
                          <a:effectLst/>
                          <a:latin typeface="+mn-lt"/>
                        </a:rPr>
                        <a:t>35%</a:t>
                      </a:r>
                    </a:p>
                  </a:txBody>
                  <a:tcPr marL="0" marR="0" marT="0" marB="0" anchor="ctr"/>
                </a:tc>
                <a:tc>
                  <a:txBody>
                    <a:bodyPr/>
                    <a:lstStyle/>
                    <a:p>
                      <a:pPr algn="ctr" fontAlgn="ctr"/>
                      <a:r>
                        <a:rPr lang="en-US" sz="1600" b="0" i="0" u="none" strike="noStrike">
                          <a:solidFill>
                            <a:srgbClr val="000000"/>
                          </a:solidFill>
                          <a:effectLst/>
                          <a:latin typeface="+mn-lt"/>
                        </a:rPr>
                        <a:t>2%</a:t>
                      </a:r>
                    </a:p>
                  </a:txBody>
                  <a:tcPr marL="0" marR="0" marT="0" marB="0" anchor="ctr"/>
                </a:tc>
                <a:tc>
                  <a:txBody>
                    <a:bodyPr/>
                    <a:lstStyle/>
                    <a:p>
                      <a:pPr algn="ctr" fontAlgn="ctr"/>
                      <a:r>
                        <a:rPr lang="en-US" sz="1600" b="0" i="0" u="none" strike="noStrike">
                          <a:solidFill>
                            <a:srgbClr val="000000"/>
                          </a:solidFill>
                          <a:effectLst/>
                          <a:latin typeface="+mn-lt"/>
                        </a:rPr>
                        <a:t>30%</a:t>
                      </a:r>
                    </a:p>
                  </a:txBody>
                  <a:tcPr marL="0" marR="0" marT="0" marB="0" anchor="ctr"/>
                </a:tc>
              </a:tr>
              <a:tr h="394256">
                <a:tc>
                  <a:txBody>
                    <a:bodyPr/>
                    <a:lstStyle/>
                    <a:p>
                      <a:pPr algn="ctr" fontAlgn="ctr"/>
                      <a:r>
                        <a:rPr lang="en-US" sz="1600" b="0" i="0" u="none" strike="noStrike" dirty="0">
                          <a:solidFill>
                            <a:srgbClr val="000000"/>
                          </a:solidFill>
                          <a:effectLst/>
                          <a:latin typeface="+mn-lt"/>
                        </a:rPr>
                        <a:t>UT</a:t>
                      </a:r>
                    </a:p>
                  </a:txBody>
                  <a:tcPr marL="0" marR="0" marT="0" marB="0" anchor="ctr"/>
                </a:tc>
                <a:tc>
                  <a:txBody>
                    <a:bodyPr/>
                    <a:lstStyle/>
                    <a:p>
                      <a:pPr marL="91440" algn="l" fontAlgn="ctr"/>
                      <a:r>
                        <a:rPr lang="en-US" sz="1600" b="0" i="0" u="none" strike="noStrike" dirty="0">
                          <a:solidFill>
                            <a:srgbClr val="000000"/>
                          </a:solidFill>
                          <a:effectLst/>
                          <a:latin typeface="+mn-lt"/>
                        </a:rPr>
                        <a:t>UT </a:t>
                      </a:r>
                      <a:r>
                        <a:rPr lang="en-US" sz="1600" b="0" i="0" u="none" strike="noStrike" dirty="0" smtClean="0">
                          <a:solidFill>
                            <a:srgbClr val="000000"/>
                          </a:solidFill>
                          <a:effectLst/>
                          <a:latin typeface="+mn-lt"/>
                        </a:rPr>
                        <a:t>Dept. </a:t>
                      </a:r>
                      <a:r>
                        <a:rPr lang="en-US" sz="1600" b="0" i="0" u="none" strike="noStrike" dirty="0">
                          <a:solidFill>
                            <a:srgbClr val="000000"/>
                          </a:solidFill>
                          <a:effectLst/>
                          <a:latin typeface="+mn-lt"/>
                        </a:rPr>
                        <a:t>of </a:t>
                      </a:r>
                      <a:r>
                        <a:rPr lang="en-US" sz="1600" b="0" i="0" u="none" strike="noStrike" dirty="0" smtClean="0">
                          <a:solidFill>
                            <a:srgbClr val="000000"/>
                          </a:solidFill>
                          <a:effectLst/>
                          <a:latin typeface="+mn-lt"/>
                        </a:rPr>
                        <a:t>Health</a:t>
                      </a:r>
                      <a:endParaRPr lang="en-US" sz="1600" b="0" i="0" u="none" strike="noStrike" dirty="0">
                        <a:solidFill>
                          <a:srgbClr val="000000"/>
                        </a:solidFill>
                        <a:effectLst/>
                        <a:latin typeface="+mn-lt"/>
                      </a:endParaRPr>
                    </a:p>
                  </a:txBody>
                  <a:tcPr marL="0" marR="0" marT="0" marB="0" anchor="ctr"/>
                </a:tc>
                <a:tc>
                  <a:txBody>
                    <a:bodyPr/>
                    <a:lstStyle/>
                    <a:p>
                      <a:pPr marL="91440" algn="l" fontAlgn="ctr"/>
                      <a:r>
                        <a:rPr lang="en-US" sz="1600" b="0" i="0" u="none" strike="noStrike" dirty="0" smtClean="0">
                          <a:solidFill>
                            <a:srgbClr val="000000"/>
                          </a:solidFill>
                          <a:effectLst/>
                          <a:latin typeface="+mn-lt"/>
                        </a:rPr>
                        <a:t>Other Provider</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a:solidFill>
                            <a:srgbClr val="000000"/>
                          </a:solidFill>
                          <a:effectLst/>
                          <a:latin typeface="+mn-lt"/>
                        </a:rPr>
                        <a:t>5</a:t>
                      </a:r>
                    </a:p>
                  </a:txBody>
                  <a:tcPr marL="0" marR="0" marT="0" marB="0" anchor="ctr"/>
                </a:tc>
                <a:tc>
                  <a:txBody>
                    <a:bodyPr/>
                    <a:lstStyle/>
                    <a:p>
                      <a:pPr algn="ctr" fontAlgn="ctr"/>
                      <a:r>
                        <a:rPr lang="en-US" sz="1600" b="0" i="0" u="none" strike="noStrike">
                          <a:solidFill>
                            <a:srgbClr val="000000"/>
                          </a:solidFill>
                          <a:effectLst/>
                          <a:latin typeface="+mn-lt"/>
                        </a:rPr>
                        <a:t>60%</a:t>
                      </a:r>
                    </a:p>
                  </a:txBody>
                  <a:tcPr marL="0" marR="0" marT="0" marB="0" anchor="ctr"/>
                </a:tc>
                <a:tc>
                  <a:txBody>
                    <a:bodyPr/>
                    <a:lstStyle/>
                    <a:p>
                      <a:pPr algn="ctr" fontAlgn="ctr"/>
                      <a:r>
                        <a:rPr lang="en-US" sz="1600" b="0" i="0" u="none" strike="noStrike">
                          <a:solidFill>
                            <a:srgbClr val="000000"/>
                          </a:solidFill>
                          <a:effectLst/>
                          <a:latin typeface="+mn-lt"/>
                        </a:rPr>
                        <a:t>100%</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r>
              <a:tr h="518474">
                <a:tc>
                  <a:txBody>
                    <a:bodyPr/>
                    <a:lstStyle/>
                    <a:p>
                      <a:pPr algn="ctr" fontAlgn="ctr"/>
                      <a:r>
                        <a:rPr lang="en-US" sz="1600" b="0" i="0" u="none" strike="noStrike" dirty="0">
                          <a:solidFill>
                            <a:srgbClr val="000000"/>
                          </a:solidFill>
                          <a:effectLst/>
                          <a:latin typeface="+mn-lt"/>
                        </a:rPr>
                        <a:t>UT</a:t>
                      </a:r>
                    </a:p>
                  </a:txBody>
                  <a:tcPr marL="0" marR="0" marT="0" marB="0" anchor="ctr"/>
                </a:tc>
                <a:tc>
                  <a:txBody>
                    <a:bodyPr/>
                    <a:lstStyle/>
                    <a:p>
                      <a:pPr marL="91440" algn="l" fontAlgn="ctr"/>
                      <a:r>
                        <a:rPr lang="en-US" sz="1600" b="0" i="0" u="none" strike="noStrike" dirty="0" smtClean="0">
                          <a:solidFill>
                            <a:srgbClr val="000000"/>
                          </a:solidFill>
                          <a:effectLst/>
                          <a:latin typeface="+mn-lt"/>
                        </a:rPr>
                        <a:t>Health Insight </a:t>
                      </a:r>
                      <a:r>
                        <a:rPr lang="en-US" sz="1600" b="0" i="0" u="none" strike="noStrike" dirty="0">
                          <a:solidFill>
                            <a:srgbClr val="000000"/>
                          </a:solidFill>
                          <a:effectLst/>
                          <a:latin typeface="+mn-lt"/>
                        </a:rPr>
                        <a:t>Utah </a:t>
                      </a:r>
                    </a:p>
                  </a:txBody>
                  <a:tcPr marL="0" marR="0" marT="0" marB="0" anchor="ctr"/>
                </a:tc>
                <a:tc>
                  <a:txBody>
                    <a:bodyPr/>
                    <a:lstStyle/>
                    <a:p>
                      <a:pPr marL="91440" algn="l" fontAlgn="ctr"/>
                      <a:r>
                        <a:rPr lang="en-US" sz="1600" b="0" i="0" u="none" strike="noStrike" dirty="0">
                          <a:solidFill>
                            <a:srgbClr val="000000"/>
                          </a:solidFill>
                          <a:effectLst/>
                          <a:latin typeface="+mn-lt"/>
                        </a:rPr>
                        <a:t>Regional Collaborative</a:t>
                      </a:r>
                    </a:p>
                  </a:txBody>
                  <a:tcPr marL="0" marR="0" marT="0" marB="0" anchor="ctr"/>
                </a:tc>
                <a:tc>
                  <a:txBody>
                    <a:bodyPr/>
                    <a:lstStyle/>
                    <a:p>
                      <a:pPr algn="ctr" fontAlgn="ctr"/>
                      <a:r>
                        <a:rPr lang="en-US" sz="1600" b="0" i="0" u="none" strike="noStrike">
                          <a:solidFill>
                            <a:srgbClr val="000000"/>
                          </a:solidFill>
                          <a:effectLst/>
                          <a:latin typeface="+mn-lt"/>
                        </a:rPr>
                        <a:t>10</a:t>
                      </a:r>
                    </a:p>
                  </a:txBody>
                  <a:tcPr marL="0" marR="0" marT="0" marB="0" anchor="ctr"/>
                </a:tc>
                <a:tc>
                  <a:txBody>
                    <a:bodyPr/>
                    <a:lstStyle/>
                    <a:p>
                      <a:pPr algn="ctr" fontAlgn="ctr"/>
                      <a:r>
                        <a:rPr lang="en-US" sz="1600" b="0" i="0" u="none" strike="noStrike">
                          <a:solidFill>
                            <a:srgbClr val="000000"/>
                          </a:solidFill>
                          <a:effectLst/>
                          <a:latin typeface="+mn-lt"/>
                        </a:rPr>
                        <a:t>100%</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r>
              <a:tr h="518474">
                <a:tc>
                  <a:txBody>
                    <a:bodyPr/>
                    <a:lstStyle/>
                    <a:p>
                      <a:pPr algn="ctr" fontAlgn="ctr"/>
                      <a:r>
                        <a:rPr lang="en-US" sz="1600" b="0" i="0" u="none" strike="noStrike" dirty="0">
                          <a:solidFill>
                            <a:srgbClr val="000000"/>
                          </a:solidFill>
                          <a:effectLst/>
                          <a:latin typeface="+mn-lt"/>
                        </a:rPr>
                        <a:t>VT</a:t>
                      </a:r>
                    </a:p>
                  </a:txBody>
                  <a:tcPr marL="0" marR="0" marT="0" marB="0" anchor="ctr"/>
                </a:tc>
                <a:tc>
                  <a:txBody>
                    <a:bodyPr/>
                    <a:lstStyle/>
                    <a:p>
                      <a:pPr marL="91440" algn="l" fontAlgn="ctr"/>
                      <a:r>
                        <a:rPr lang="en-US" sz="1600" b="0" i="0" u="none" strike="noStrike" dirty="0">
                          <a:solidFill>
                            <a:srgbClr val="000000"/>
                          </a:solidFill>
                          <a:effectLst/>
                          <a:latin typeface="+mn-lt"/>
                        </a:rPr>
                        <a:t>VT ACO Measures Work Group</a:t>
                      </a:r>
                    </a:p>
                  </a:txBody>
                  <a:tcPr marL="0" marR="0" marT="0" marB="0" anchor="ctr"/>
                </a:tc>
                <a:tc>
                  <a:txBody>
                    <a:bodyPr/>
                    <a:lstStyle/>
                    <a:p>
                      <a:pPr marL="91440" algn="l" fontAlgn="ctr"/>
                      <a:r>
                        <a:rPr lang="en-US" sz="1600" b="0" i="0" u="none" strike="noStrike" dirty="0">
                          <a:solidFill>
                            <a:srgbClr val="000000"/>
                          </a:solidFill>
                          <a:effectLst/>
                          <a:latin typeface="+mn-lt"/>
                        </a:rPr>
                        <a:t>ACO</a:t>
                      </a:r>
                    </a:p>
                  </a:txBody>
                  <a:tcPr marL="0" marR="0" marT="0" marB="0" anchor="ctr"/>
                </a:tc>
                <a:tc>
                  <a:txBody>
                    <a:bodyPr/>
                    <a:lstStyle/>
                    <a:p>
                      <a:pPr algn="ctr" fontAlgn="ctr"/>
                      <a:r>
                        <a:rPr lang="en-US" sz="1600" b="0" i="0" u="none" strike="noStrike">
                          <a:solidFill>
                            <a:srgbClr val="000000"/>
                          </a:solidFill>
                          <a:effectLst/>
                          <a:latin typeface="+mn-lt"/>
                        </a:rPr>
                        <a:t>37</a:t>
                      </a:r>
                    </a:p>
                  </a:txBody>
                  <a:tcPr marL="0" marR="0" marT="0" marB="0" anchor="ctr"/>
                </a:tc>
                <a:tc>
                  <a:txBody>
                    <a:bodyPr/>
                    <a:lstStyle/>
                    <a:p>
                      <a:pPr algn="ctr" fontAlgn="ctr"/>
                      <a:r>
                        <a:rPr lang="en-US" sz="1600" b="0" i="0" u="none" strike="noStrike">
                          <a:solidFill>
                            <a:srgbClr val="000000"/>
                          </a:solidFill>
                          <a:effectLst/>
                          <a:latin typeface="+mn-lt"/>
                        </a:rPr>
                        <a:t>54%</a:t>
                      </a:r>
                    </a:p>
                  </a:txBody>
                  <a:tcPr marL="0" marR="0" marT="0" marB="0" anchor="ctr"/>
                </a:tc>
                <a:tc>
                  <a:txBody>
                    <a:bodyPr/>
                    <a:lstStyle/>
                    <a:p>
                      <a:pPr algn="ctr" fontAlgn="ctr"/>
                      <a:r>
                        <a:rPr lang="en-US" sz="1600" b="0" i="0" u="none" strike="noStrike">
                          <a:solidFill>
                            <a:srgbClr val="000000"/>
                          </a:solidFill>
                          <a:effectLst/>
                          <a:latin typeface="+mn-lt"/>
                        </a:rPr>
                        <a:t>11%</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r>
              <a:tr h="518474">
                <a:tc>
                  <a:txBody>
                    <a:bodyPr/>
                    <a:lstStyle/>
                    <a:p>
                      <a:pPr algn="ctr" fontAlgn="ctr"/>
                      <a:r>
                        <a:rPr lang="en-US" sz="1600" b="0" i="0" u="none" strike="noStrike" dirty="0">
                          <a:solidFill>
                            <a:srgbClr val="000000"/>
                          </a:solidFill>
                          <a:effectLst/>
                          <a:latin typeface="+mn-lt"/>
                        </a:rPr>
                        <a:t>WA</a:t>
                      </a:r>
                    </a:p>
                  </a:txBody>
                  <a:tcPr marL="0" marR="0" marT="0" marB="0" anchor="ctr"/>
                </a:tc>
                <a:tc>
                  <a:txBody>
                    <a:bodyPr/>
                    <a:lstStyle/>
                    <a:p>
                      <a:pPr marL="91440" algn="l" fontAlgn="ctr"/>
                      <a:r>
                        <a:rPr lang="en-US" sz="1600" b="0" i="0" u="none" strike="noStrike" dirty="0" smtClean="0">
                          <a:solidFill>
                            <a:srgbClr val="000000"/>
                          </a:solidFill>
                          <a:effectLst/>
                          <a:latin typeface="+mn-lt"/>
                        </a:rPr>
                        <a:t>Multi-payer </a:t>
                      </a:r>
                      <a:r>
                        <a:rPr lang="en-US" sz="1600" b="0" i="0" u="none" strike="noStrike" dirty="0">
                          <a:solidFill>
                            <a:srgbClr val="000000"/>
                          </a:solidFill>
                          <a:effectLst/>
                          <a:latin typeface="+mn-lt"/>
                        </a:rPr>
                        <a:t>PCMH</a:t>
                      </a:r>
                    </a:p>
                  </a:txBody>
                  <a:tcPr marL="0" marR="0" marT="0" marB="0" anchor="ctr"/>
                </a:tc>
                <a:tc>
                  <a:txBody>
                    <a:bodyPr/>
                    <a:lstStyle/>
                    <a:p>
                      <a:pPr marL="91440" algn="l" fontAlgn="ctr"/>
                      <a:r>
                        <a:rPr lang="en-US" sz="1600" b="0" i="0" u="none" strike="noStrike" dirty="0">
                          <a:solidFill>
                            <a:srgbClr val="000000"/>
                          </a:solidFill>
                          <a:effectLst/>
                          <a:latin typeface="+mn-lt"/>
                        </a:rPr>
                        <a:t>PCMH</a:t>
                      </a:r>
                    </a:p>
                  </a:txBody>
                  <a:tcPr marL="0" marR="0" marT="0" marB="0" anchor="ctr"/>
                </a:tc>
                <a:tc>
                  <a:txBody>
                    <a:bodyPr/>
                    <a:lstStyle/>
                    <a:p>
                      <a:pPr algn="ctr" fontAlgn="ctr"/>
                      <a:r>
                        <a:rPr lang="en-US" sz="1600" b="0" i="0" u="none" strike="noStrike">
                          <a:solidFill>
                            <a:srgbClr val="000000"/>
                          </a:solidFill>
                          <a:effectLst/>
                          <a:latin typeface="+mn-lt"/>
                        </a:rPr>
                        <a:t>6</a:t>
                      </a:r>
                    </a:p>
                  </a:txBody>
                  <a:tcPr marL="0" marR="0" marT="0" marB="0" anchor="ctr"/>
                </a:tc>
                <a:tc>
                  <a:txBody>
                    <a:bodyPr/>
                    <a:lstStyle/>
                    <a:p>
                      <a:pPr algn="ctr" fontAlgn="ctr"/>
                      <a:r>
                        <a:rPr lang="en-US" sz="1600" b="0" i="0" u="none" strike="noStrike">
                          <a:solidFill>
                            <a:srgbClr val="000000"/>
                          </a:solidFill>
                          <a:effectLst/>
                          <a:latin typeface="+mn-lt"/>
                        </a:rPr>
                        <a:t>67%</a:t>
                      </a:r>
                    </a:p>
                  </a:txBody>
                  <a:tcPr marL="0" marR="0" marT="0" marB="0" anchor="ctr"/>
                </a:tc>
                <a:tc>
                  <a:txBody>
                    <a:bodyPr/>
                    <a:lstStyle/>
                    <a:p>
                      <a:pPr algn="ctr" fontAlgn="ctr"/>
                      <a:r>
                        <a:rPr lang="en-US" sz="1600" b="0" i="0" u="none" strike="noStrike">
                          <a:solidFill>
                            <a:srgbClr val="000000"/>
                          </a:solidFill>
                          <a:effectLst/>
                          <a:latin typeface="+mn-lt"/>
                        </a:rPr>
                        <a:t>67%</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r>
              <a:tr h="518474">
                <a:tc>
                  <a:txBody>
                    <a:bodyPr/>
                    <a:lstStyle/>
                    <a:p>
                      <a:pPr algn="ctr" fontAlgn="ctr"/>
                      <a:r>
                        <a:rPr lang="en-US" sz="1600" b="0" i="0" u="none" strike="noStrike" dirty="0">
                          <a:solidFill>
                            <a:srgbClr val="000000"/>
                          </a:solidFill>
                          <a:effectLst/>
                          <a:latin typeface="+mn-lt"/>
                        </a:rPr>
                        <a:t>WI</a:t>
                      </a:r>
                    </a:p>
                  </a:txBody>
                  <a:tcPr marL="0" marR="0" marT="0" marB="0" anchor="ctr"/>
                </a:tc>
                <a:tc>
                  <a:txBody>
                    <a:bodyPr/>
                    <a:lstStyle/>
                    <a:p>
                      <a:pPr marL="91440" algn="l" fontAlgn="ctr"/>
                      <a:r>
                        <a:rPr lang="en-US" sz="1600" b="0" i="0" u="none" strike="noStrike" dirty="0">
                          <a:solidFill>
                            <a:srgbClr val="000000"/>
                          </a:solidFill>
                          <a:effectLst/>
                          <a:latin typeface="+mn-lt"/>
                        </a:rPr>
                        <a:t>WI </a:t>
                      </a:r>
                      <a:r>
                        <a:rPr lang="en-US" sz="1600" b="0" i="0" u="none" strike="noStrike" dirty="0" smtClean="0">
                          <a:solidFill>
                            <a:srgbClr val="000000"/>
                          </a:solidFill>
                          <a:effectLst/>
                          <a:latin typeface="+mn-lt"/>
                        </a:rPr>
                        <a:t>Regional Collaborative</a:t>
                      </a:r>
                      <a:endParaRPr lang="en-US" sz="1600" b="0" i="0" u="none" strike="noStrike" dirty="0">
                        <a:solidFill>
                          <a:srgbClr val="000000"/>
                        </a:solidFill>
                        <a:effectLst/>
                        <a:latin typeface="+mn-lt"/>
                      </a:endParaRPr>
                    </a:p>
                  </a:txBody>
                  <a:tcPr marL="0" marR="0" marT="0" marB="0" anchor="ctr"/>
                </a:tc>
                <a:tc>
                  <a:txBody>
                    <a:bodyPr/>
                    <a:lstStyle/>
                    <a:p>
                      <a:pPr marL="91440" algn="l" fontAlgn="ctr"/>
                      <a:r>
                        <a:rPr lang="en-US" sz="1600" b="0" i="0" u="none" strike="noStrike" dirty="0">
                          <a:solidFill>
                            <a:srgbClr val="000000"/>
                          </a:solidFill>
                          <a:effectLst/>
                          <a:latin typeface="+mn-lt"/>
                        </a:rPr>
                        <a:t>Regional Collaborative</a:t>
                      </a:r>
                    </a:p>
                  </a:txBody>
                  <a:tcPr marL="0" marR="0" marT="0" marB="0" anchor="ctr"/>
                </a:tc>
                <a:tc>
                  <a:txBody>
                    <a:bodyPr/>
                    <a:lstStyle/>
                    <a:p>
                      <a:pPr algn="ctr" fontAlgn="ctr"/>
                      <a:r>
                        <a:rPr lang="en-US" sz="1600" b="0" i="0" u="none" strike="noStrike" dirty="0">
                          <a:solidFill>
                            <a:srgbClr val="000000"/>
                          </a:solidFill>
                          <a:effectLst/>
                          <a:latin typeface="+mn-lt"/>
                        </a:rPr>
                        <a:t>10</a:t>
                      </a:r>
                    </a:p>
                  </a:txBody>
                  <a:tcPr marL="0" marR="0" marT="0" marB="0" anchor="ctr"/>
                </a:tc>
                <a:tc>
                  <a:txBody>
                    <a:bodyPr/>
                    <a:lstStyle/>
                    <a:p>
                      <a:pPr algn="ctr" fontAlgn="ctr"/>
                      <a:r>
                        <a:rPr lang="en-US" sz="1600" b="0" i="0" u="none" strike="noStrike">
                          <a:solidFill>
                            <a:srgbClr val="000000"/>
                          </a:solidFill>
                          <a:effectLst/>
                          <a:latin typeface="+mn-lt"/>
                        </a:rPr>
                        <a:t>80%</a:t>
                      </a:r>
                    </a:p>
                  </a:txBody>
                  <a:tcPr marL="0" marR="0" marT="0" marB="0" anchor="ctr"/>
                </a:tc>
                <a:tc>
                  <a:txBody>
                    <a:bodyPr/>
                    <a:lstStyle/>
                    <a:p>
                      <a:pPr algn="ctr" fontAlgn="ctr"/>
                      <a:r>
                        <a:rPr lang="en-US" sz="1600" b="0" i="0" u="none" strike="noStrike">
                          <a:solidFill>
                            <a:srgbClr val="000000"/>
                          </a:solidFill>
                          <a:effectLst/>
                          <a:latin typeface="+mn-lt"/>
                        </a:rPr>
                        <a:t>100%</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bl>
          </a:graphicData>
        </a:graphic>
      </p:graphicFrame>
    </p:spTree>
    <p:extLst>
      <p:ext uri="{BB962C8B-B14F-4D97-AF65-F5344CB8AC3E}">
        <p14:creationId xmlns:p14="http://schemas.microsoft.com/office/powerpoint/2010/main" val="3385925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a:t>
            </a:r>
            <a:endParaRPr lang="en-US" dirty="0"/>
          </a:p>
        </p:txBody>
      </p:sp>
      <p:sp>
        <p:nvSpPr>
          <p:cNvPr id="3" name="Content Placeholder 2"/>
          <p:cNvSpPr>
            <a:spLocks noGrp="1"/>
          </p:cNvSpPr>
          <p:nvPr>
            <p:ph idx="1"/>
          </p:nvPr>
        </p:nvSpPr>
        <p:spPr>
          <a:xfrm>
            <a:off x="533400" y="1066800"/>
            <a:ext cx="8458200" cy="5029200"/>
          </a:xfrm>
        </p:spPr>
        <p:txBody>
          <a:bodyPr/>
          <a:lstStyle/>
          <a:p>
            <a:r>
              <a:rPr lang="en-US" dirty="0"/>
              <a:t>The are many state/regional </a:t>
            </a:r>
            <a:r>
              <a:rPr lang="en-US" dirty="0" smtClean="0"/>
              <a:t>performance </a:t>
            </a:r>
            <a:r>
              <a:rPr lang="en-US" dirty="0"/>
              <a:t>measures for </a:t>
            </a:r>
            <a:r>
              <a:rPr lang="en-US" dirty="0" smtClean="0"/>
              <a:t>providers</a:t>
            </a:r>
            <a:r>
              <a:rPr lang="en-US" b="1" dirty="0" smtClean="0"/>
              <a:t> </a:t>
            </a:r>
            <a:r>
              <a:rPr lang="en-US" dirty="0"/>
              <a:t>in use today. </a:t>
            </a:r>
          </a:p>
          <a:p>
            <a:pPr lvl="1"/>
            <a:r>
              <a:rPr lang="en-US" dirty="0" smtClean="0"/>
              <a:t>1367 measures identified across 48 measure sets.</a:t>
            </a:r>
          </a:p>
          <a:p>
            <a:pPr lvl="1"/>
            <a:endParaRPr lang="en-US" dirty="0" smtClean="0"/>
          </a:p>
          <a:p>
            <a:r>
              <a:rPr lang="en-US" dirty="0" smtClean="0"/>
              <a:t>Unfortunately, current </a:t>
            </a:r>
            <a:r>
              <a:rPr lang="en-US" dirty="0"/>
              <a:t>state and regional measure sets are not aligned. </a:t>
            </a:r>
          </a:p>
          <a:p>
            <a:pPr lvl="1"/>
            <a:r>
              <a:rPr lang="en-US" dirty="0" smtClean="0"/>
              <a:t>Only 20% of all measures were used by more than one program.</a:t>
            </a:r>
          </a:p>
          <a:p>
            <a:pPr marL="457200" lvl="1" indent="0">
              <a:buNone/>
            </a:pPr>
            <a:endParaRPr lang="en-US" dirty="0" smtClean="0"/>
          </a:p>
          <a:p>
            <a:r>
              <a:rPr lang="en-US" dirty="0"/>
              <a:t>Non-alignment persists despite the tendency to use standard, NQF-endorsed and/or HEDIS </a:t>
            </a:r>
            <a:r>
              <a:rPr lang="en-US" dirty="0" smtClean="0"/>
              <a:t>measures.</a:t>
            </a:r>
          </a:p>
          <a:p>
            <a:pPr lvl="1"/>
            <a:r>
              <a:rPr lang="en-US" dirty="0" smtClean="0"/>
              <a:t>Although </a:t>
            </a:r>
            <a:r>
              <a:rPr lang="en-US" dirty="0"/>
              <a:t>59% of the measures come from standard </a:t>
            </a:r>
            <a:r>
              <a:rPr lang="en-US" dirty="0" smtClean="0"/>
              <a:t>sources, they are selecting </a:t>
            </a:r>
            <a:r>
              <a:rPr lang="en-US" dirty="0"/>
              <a:t>different subsets of these standard measures for </a:t>
            </a:r>
            <a:r>
              <a:rPr lang="en-US" dirty="0" smtClean="0"/>
              <a:t>use.</a:t>
            </a:r>
          </a:p>
          <a:p>
            <a:pPr lvl="1"/>
            <a:r>
              <a:rPr lang="en-US" dirty="0" smtClean="0"/>
              <a:t>The </a:t>
            </a:r>
            <a:r>
              <a:rPr lang="en-US" dirty="0"/>
              <a:t>most frequently used measure was only used by 63% of the </a:t>
            </a:r>
            <a:r>
              <a:rPr lang="en-US" dirty="0" smtClean="0"/>
              <a:t>programs.</a:t>
            </a:r>
            <a:endParaRPr lang="en-US" dirty="0"/>
          </a:p>
          <a:p>
            <a:endParaRPr lang="en-US" dirty="0"/>
          </a:p>
          <a:p>
            <a:pPr lvl="1"/>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2</a:t>
            </a:fld>
            <a:endParaRPr lang="en-US" dirty="0"/>
          </a:p>
        </p:txBody>
      </p:sp>
    </p:spTree>
    <p:extLst>
      <p:ext uri="{BB962C8B-B14F-4D97-AF65-F5344CB8AC3E}">
        <p14:creationId xmlns:p14="http://schemas.microsoft.com/office/powerpoint/2010/main" val="20917001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915400" cy="1143000"/>
          </a:xfrm>
        </p:spPr>
        <p:txBody>
          <a:bodyPr/>
          <a:lstStyle/>
          <a:p>
            <a:r>
              <a:rPr lang="en-US" dirty="0" smtClean="0"/>
              <a:t>Finding: </a:t>
            </a:r>
            <a:r>
              <a:rPr lang="en-US" dirty="0"/>
              <a:t>Many state/regional performance measures for providers in use today</a:t>
            </a:r>
          </a:p>
        </p:txBody>
      </p:sp>
      <p:sp>
        <p:nvSpPr>
          <p:cNvPr id="3" name="Content Placeholder 2"/>
          <p:cNvSpPr>
            <a:spLocks noGrp="1"/>
          </p:cNvSpPr>
          <p:nvPr>
            <p:ph idx="1"/>
          </p:nvPr>
        </p:nvSpPr>
        <p:spPr>
          <a:xfrm>
            <a:off x="381000" y="1143000"/>
            <a:ext cx="8534400" cy="5562600"/>
          </a:xfrm>
        </p:spPr>
        <p:txBody>
          <a:bodyPr/>
          <a:lstStyle/>
          <a:p>
            <a:pPr marL="63500" indent="-63500"/>
            <a:r>
              <a:rPr lang="en-US" dirty="0" smtClean="0"/>
              <a:t>In total, we identified </a:t>
            </a:r>
            <a:r>
              <a:rPr lang="en-US" b="1" dirty="0" smtClean="0">
                <a:solidFill>
                  <a:srgbClr val="C00000"/>
                </a:solidFill>
              </a:rPr>
              <a:t>1367</a:t>
            </a:r>
            <a:r>
              <a:rPr lang="en-US" dirty="0" smtClean="0">
                <a:solidFill>
                  <a:srgbClr val="C00000"/>
                </a:solidFill>
              </a:rPr>
              <a:t> </a:t>
            </a:r>
            <a:r>
              <a:rPr lang="en-US" dirty="0" smtClean="0"/>
              <a:t>measures across the 48 measure sets</a:t>
            </a:r>
          </a:p>
          <a:p>
            <a:pPr marL="463550" lvl="1" indent="-63500"/>
            <a:r>
              <a:rPr lang="en-US" dirty="0" smtClean="0"/>
              <a:t> This is counting the measures as NQF counts them or if the measure was not NQF-endorsed, as the program counted them</a:t>
            </a:r>
          </a:p>
          <a:p>
            <a:pPr marL="63500" indent="-63500"/>
            <a:endParaRPr lang="en-US" dirty="0" smtClean="0"/>
          </a:p>
          <a:p>
            <a:pPr marL="63500" indent="-63500"/>
            <a:r>
              <a:rPr lang="en-US" dirty="0" smtClean="0"/>
              <a:t>We identified </a:t>
            </a:r>
            <a:r>
              <a:rPr lang="en-US" b="1" dirty="0" smtClean="0">
                <a:solidFill>
                  <a:srgbClr val="C00000"/>
                </a:solidFill>
              </a:rPr>
              <a:t>509</a:t>
            </a:r>
            <a:r>
              <a:rPr lang="en-US" dirty="0" smtClean="0"/>
              <a:t> distinct measures</a:t>
            </a:r>
          </a:p>
          <a:p>
            <a:pPr marL="463550" lvl="1" indent="-63500"/>
            <a:r>
              <a:rPr lang="en-US" dirty="0" smtClean="0"/>
              <a:t>If </a:t>
            </a:r>
            <a:r>
              <a:rPr lang="en-US" dirty="0"/>
              <a:t>a measure showed up in multiple measure sets, we only counted it once </a:t>
            </a:r>
            <a:endParaRPr lang="en-US" dirty="0" smtClean="0"/>
          </a:p>
          <a:p>
            <a:pPr marL="463550" lvl="1" indent="-63500"/>
            <a:r>
              <a:rPr lang="en-US" dirty="0" smtClean="0"/>
              <a:t>If </a:t>
            </a:r>
            <a:r>
              <a:rPr lang="en-US" dirty="0"/>
              <a:t>a program used a measure multiple times (variations on a theme) we also only counted it </a:t>
            </a:r>
            <a:r>
              <a:rPr lang="en-US" dirty="0" smtClean="0"/>
              <a:t>once</a:t>
            </a:r>
            <a:endParaRPr lang="en-US" dirty="0"/>
          </a:p>
          <a:p>
            <a:pPr marL="400050" lvl="1" indent="0">
              <a:buNone/>
            </a:pPr>
            <a:endParaRPr lang="en-US" dirty="0" smtClean="0"/>
          </a:p>
          <a:p>
            <a:pPr marL="63500" indent="-63500"/>
            <a:r>
              <a:rPr lang="en-US" dirty="0" smtClean="0"/>
              <a:t>We excluded 53 additional hospital measures from the analysis.</a:t>
            </a:r>
          </a:p>
          <a:p>
            <a:pPr marL="63500" indent="-63500"/>
            <a:endParaRPr lang="en-US" dirty="0" smtClean="0"/>
          </a:p>
          <a:p>
            <a:pPr marL="463550" lvl="1" indent="-63500"/>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20</a:t>
            </a:fld>
            <a:endParaRPr lang="en-US" dirty="0"/>
          </a:p>
        </p:txBody>
      </p:sp>
    </p:spTree>
    <p:extLst>
      <p:ext uri="{BB962C8B-B14F-4D97-AF65-F5344CB8AC3E}">
        <p14:creationId xmlns:p14="http://schemas.microsoft.com/office/powerpoint/2010/main" val="29831364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1143000"/>
          </a:xfrm>
        </p:spPr>
        <p:txBody>
          <a:bodyPr/>
          <a:lstStyle/>
          <a:p>
            <a:r>
              <a:rPr lang="en-US" dirty="0" smtClean="0"/>
              <a:t>Programs use measures across all of the domains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689466769"/>
              </p:ext>
            </p:extLst>
          </p:nvPr>
        </p:nvGraphicFramePr>
        <p:xfrm>
          <a:off x="152400" y="1219200"/>
          <a:ext cx="8610600" cy="50292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21</a:t>
            </a:fld>
            <a:endParaRPr lang="en-US" dirty="0"/>
          </a:p>
        </p:txBody>
      </p:sp>
      <p:sp>
        <p:nvSpPr>
          <p:cNvPr id="6" name="TextBox 5"/>
          <p:cNvSpPr txBox="1"/>
          <p:nvPr/>
        </p:nvSpPr>
        <p:spPr>
          <a:xfrm>
            <a:off x="2099733" y="6248400"/>
            <a:ext cx="4851399" cy="646331"/>
          </a:xfrm>
          <a:prstGeom prst="rect">
            <a:avLst/>
          </a:prstGeom>
          <a:noFill/>
        </p:spPr>
        <p:txBody>
          <a:bodyPr wrap="square" rtlCol="0">
            <a:spAutoFit/>
          </a:bodyPr>
          <a:lstStyle/>
          <a:p>
            <a:pPr algn="ctr"/>
            <a:r>
              <a:rPr lang="en-US" dirty="0"/>
              <a:t>T</a:t>
            </a:r>
            <a:r>
              <a:rPr lang="en-US" dirty="0" smtClean="0"/>
              <a:t>otal measures by domain</a:t>
            </a:r>
          </a:p>
          <a:p>
            <a:pPr algn="ctr"/>
            <a:r>
              <a:rPr lang="en-US" i="1" dirty="0" smtClean="0"/>
              <a:t>n = 1367</a:t>
            </a:r>
            <a:endParaRPr lang="en-US" i="1" dirty="0"/>
          </a:p>
        </p:txBody>
      </p:sp>
      <p:cxnSp>
        <p:nvCxnSpPr>
          <p:cNvPr id="7" name="Straight Connector 6"/>
          <p:cNvCxnSpPr/>
          <p:nvPr/>
        </p:nvCxnSpPr>
        <p:spPr bwMode="auto">
          <a:xfrm flipH="1">
            <a:off x="2590800" y="6553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39972646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360776334"/>
              </p:ext>
            </p:extLst>
          </p:nvPr>
        </p:nvGraphicFramePr>
        <p:xfrm>
          <a:off x="152400" y="914400"/>
          <a:ext cx="8991599" cy="57912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22</a:t>
            </a:fld>
            <a:endParaRPr lang="en-US" dirty="0"/>
          </a:p>
        </p:txBody>
      </p:sp>
      <p:sp>
        <p:nvSpPr>
          <p:cNvPr id="6" name="TextBox 5"/>
          <p:cNvSpPr txBox="1"/>
          <p:nvPr/>
        </p:nvSpPr>
        <p:spPr>
          <a:xfrm>
            <a:off x="2099733" y="6248400"/>
            <a:ext cx="4851399" cy="646331"/>
          </a:xfrm>
          <a:prstGeom prst="rect">
            <a:avLst/>
          </a:prstGeom>
          <a:noFill/>
        </p:spPr>
        <p:txBody>
          <a:bodyPr wrap="square" rtlCol="0">
            <a:spAutoFit/>
          </a:bodyPr>
          <a:lstStyle/>
          <a:p>
            <a:pPr algn="ctr"/>
            <a:r>
              <a:rPr lang="en-US" dirty="0" smtClean="0"/>
              <a:t>Distinct measures by domain</a:t>
            </a:r>
          </a:p>
          <a:p>
            <a:pPr algn="ctr"/>
            <a:r>
              <a:rPr lang="en-US" i="1" dirty="0" smtClean="0"/>
              <a:t>n = 509</a:t>
            </a:r>
            <a:endParaRPr lang="en-US" i="1" dirty="0"/>
          </a:p>
        </p:txBody>
      </p:sp>
      <p:cxnSp>
        <p:nvCxnSpPr>
          <p:cNvPr id="7" name="Straight Connector 6"/>
          <p:cNvCxnSpPr/>
          <p:nvPr/>
        </p:nvCxnSpPr>
        <p:spPr bwMode="auto">
          <a:xfrm flipH="1">
            <a:off x="2590800" y="6553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
        <p:nvSpPr>
          <p:cNvPr id="9" name="Title 1"/>
          <p:cNvSpPr>
            <a:spLocks noGrp="1"/>
          </p:cNvSpPr>
          <p:nvPr>
            <p:ph type="title"/>
          </p:nvPr>
        </p:nvSpPr>
        <p:spPr>
          <a:xfrm>
            <a:off x="228600" y="-76200"/>
            <a:ext cx="8915400" cy="1143000"/>
          </a:xfrm>
        </p:spPr>
        <p:txBody>
          <a:bodyPr/>
          <a:lstStyle/>
          <a:p>
            <a:r>
              <a:rPr lang="en-US" dirty="0" smtClean="0"/>
              <a:t>The distinct measures actually are more evenly distributed across the domains</a:t>
            </a:r>
            <a:endParaRPr lang="en-US" dirty="0"/>
          </a:p>
        </p:txBody>
      </p:sp>
    </p:spTree>
    <p:extLst>
      <p:ext uri="{BB962C8B-B14F-4D97-AF65-F5344CB8AC3E}">
        <p14:creationId xmlns:p14="http://schemas.microsoft.com/office/powerpoint/2010/main" val="35377608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763000" cy="1143000"/>
          </a:xfrm>
        </p:spPr>
        <p:txBody>
          <a:bodyPr/>
          <a:lstStyle/>
          <a:p>
            <a:r>
              <a:rPr lang="en-US" dirty="0" smtClean="0"/>
              <a:t>Most implemented measures are for adults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79867256"/>
              </p:ext>
            </p:extLst>
          </p:nvPr>
        </p:nvGraphicFramePr>
        <p:xfrm>
          <a:off x="-1371600" y="1062798"/>
          <a:ext cx="8458200" cy="46482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23</a:t>
            </a:fld>
            <a:endParaRPr lang="en-US" dirty="0"/>
          </a:p>
        </p:txBody>
      </p:sp>
      <p:sp>
        <p:nvSpPr>
          <p:cNvPr id="6" name="TextBox 5"/>
          <p:cNvSpPr txBox="1"/>
          <p:nvPr/>
        </p:nvSpPr>
        <p:spPr>
          <a:xfrm>
            <a:off x="381000" y="5638800"/>
            <a:ext cx="4851399" cy="646331"/>
          </a:xfrm>
          <a:prstGeom prst="rect">
            <a:avLst/>
          </a:prstGeom>
          <a:noFill/>
        </p:spPr>
        <p:txBody>
          <a:bodyPr wrap="square" rtlCol="0">
            <a:spAutoFit/>
          </a:bodyPr>
          <a:lstStyle/>
          <a:p>
            <a:pPr algn="ctr"/>
            <a:r>
              <a:rPr lang="en-US" dirty="0" smtClean="0"/>
              <a:t>Measures by age group</a:t>
            </a:r>
          </a:p>
          <a:p>
            <a:pPr algn="ctr"/>
            <a:r>
              <a:rPr lang="en-US" i="1" dirty="0" smtClean="0"/>
              <a:t>n = 1367</a:t>
            </a:r>
            <a:endParaRPr lang="en-US" i="1" dirty="0"/>
          </a:p>
        </p:txBody>
      </p:sp>
      <p:cxnSp>
        <p:nvCxnSpPr>
          <p:cNvPr id="7" name="Straight Connector 6"/>
          <p:cNvCxnSpPr/>
          <p:nvPr/>
        </p:nvCxnSpPr>
        <p:spPr bwMode="auto">
          <a:xfrm flipH="1">
            <a:off x="838200" y="5947602"/>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
        <p:nvSpPr>
          <p:cNvPr id="13" name="Content Placeholder 2"/>
          <p:cNvSpPr txBox="1">
            <a:spLocks/>
          </p:cNvSpPr>
          <p:nvPr/>
        </p:nvSpPr>
        <p:spPr bwMode="auto">
          <a:xfrm>
            <a:off x="5105400" y="2205335"/>
            <a:ext cx="3886200" cy="43478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57768E"/>
              </a:buClr>
              <a:buFont typeface="Wingdings" pitchFamily="16" charset="2"/>
              <a:buChar char="§"/>
              <a:defRPr sz="2400">
                <a:solidFill>
                  <a:srgbClr val="25325B"/>
                </a:solidFill>
                <a:latin typeface="+mn-lt"/>
                <a:ea typeface="+mn-ea"/>
                <a:cs typeface="+mn-cs"/>
              </a:defRPr>
            </a:lvl1pPr>
            <a:lvl2pPr marL="742950" indent="-285750" algn="l" rtl="0" eaLnBrk="1" fontAlgn="base" hangingPunct="1">
              <a:spcBef>
                <a:spcPct val="20000"/>
              </a:spcBef>
              <a:spcAft>
                <a:spcPct val="0"/>
              </a:spcAft>
              <a:buChar char="–"/>
              <a:defRPr sz="2000">
                <a:solidFill>
                  <a:srgbClr val="486176"/>
                </a:solidFill>
                <a:latin typeface="+mn-lt"/>
                <a:ea typeface="+mn-ea"/>
              </a:defRPr>
            </a:lvl2pPr>
            <a:lvl3pPr marL="1143000" indent="-228600" algn="l" rtl="0" eaLnBrk="1" fontAlgn="base" hangingPunct="1">
              <a:spcBef>
                <a:spcPct val="20000"/>
              </a:spcBef>
              <a:spcAft>
                <a:spcPct val="0"/>
              </a:spcAft>
              <a:buChar char="•"/>
              <a:defRPr>
                <a:solidFill>
                  <a:srgbClr val="25325B"/>
                </a:solidFill>
                <a:latin typeface="+mn-lt"/>
                <a:ea typeface="+mn-ea"/>
              </a:defRPr>
            </a:lvl3pPr>
            <a:lvl4pPr marL="1600200" indent="-228600" algn="l" rtl="0" eaLnBrk="1" fontAlgn="base" hangingPunct="1">
              <a:spcBef>
                <a:spcPct val="20000"/>
              </a:spcBef>
              <a:spcAft>
                <a:spcPct val="0"/>
              </a:spcAft>
              <a:buChar char="–"/>
              <a:defRPr sz="1400">
                <a:solidFill>
                  <a:srgbClr val="57768E"/>
                </a:solidFill>
                <a:latin typeface="+mn-lt"/>
                <a:ea typeface="+mn-ea"/>
              </a:defRPr>
            </a:lvl4pPr>
            <a:lvl5pPr marL="2057400" indent="-228600" algn="l" rtl="0" eaLnBrk="1" fontAlgn="base" hangingPunct="1">
              <a:spcBef>
                <a:spcPct val="20000"/>
              </a:spcBef>
              <a:spcAft>
                <a:spcPct val="0"/>
              </a:spcAft>
              <a:buChar char="»"/>
              <a:defRPr sz="1200">
                <a:solidFill>
                  <a:srgbClr val="25325B"/>
                </a:solidFill>
                <a:latin typeface="+mn-lt"/>
                <a:ea typeface="+mn-ea"/>
              </a:defRPr>
            </a:lvl5pPr>
            <a:lvl6pPr marL="2514600" indent="-228600" algn="l" rtl="0" eaLnBrk="1" fontAlgn="base" hangingPunct="1">
              <a:spcBef>
                <a:spcPct val="20000"/>
              </a:spcBef>
              <a:spcAft>
                <a:spcPct val="0"/>
              </a:spcAft>
              <a:buChar char="»"/>
              <a:defRPr sz="1200">
                <a:solidFill>
                  <a:srgbClr val="25325B"/>
                </a:solidFill>
                <a:latin typeface="+mn-lt"/>
                <a:ea typeface="+mn-ea"/>
              </a:defRPr>
            </a:lvl6pPr>
            <a:lvl7pPr marL="2971800" indent="-228600" algn="l" rtl="0" eaLnBrk="1" fontAlgn="base" hangingPunct="1">
              <a:spcBef>
                <a:spcPct val="20000"/>
              </a:spcBef>
              <a:spcAft>
                <a:spcPct val="0"/>
              </a:spcAft>
              <a:buChar char="»"/>
              <a:defRPr sz="1200">
                <a:solidFill>
                  <a:srgbClr val="25325B"/>
                </a:solidFill>
                <a:latin typeface="+mn-lt"/>
                <a:ea typeface="+mn-ea"/>
              </a:defRPr>
            </a:lvl7pPr>
            <a:lvl8pPr marL="3429000" indent="-228600" algn="l" rtl="0" eaLnBrk="1" fontAlgn="base" hangingPunct="1">
              <a:spcBef>
                <a:spcPct val="20000"/>
              </a:spcBef>
              <a:spcAft>
                <a:spcPct val="0"/>
              </a:spcAft>
              <a:buChar char="»"/>
              <a:defRPr sz="1200">
                <a:solidFill>
                  <a:srgbClr val="25325B"/>
                </a:solidFill>
                <a:latin typeface="+mn-lt"/>
                <a:ea typeface="+mn-ea"/>
              </a:defRPr>
            </a:lvl8pPr>
            <a:lvl9pPr marL="3886200" indent="-228600" algn="l" rtl="0" eaLnBrk="1" fontAlgn="base" hangingPunct="1">
              <a:spcBef>
                <a:spcPct val="20000"/>
              </a:spcBef>
              <a:spcAft>
                <a:spcPct val="0"/>
              </a:spcAft>
              <a:buChar char="»"/>
              <a:defRPr sz="1200">
                <a:solidFill>
                  <a:srgbClr val="25325B"/>
                </a:solidFill>
                <a:latin typeface="+mn-lt"/>
                <a:ea typeface="+mn-ea"/>
              </a:defRPr>
            </a:lvl9pPr>
          </a:lstStyle>
          <a:p>
            <a:pPr marL="63500" indent="-63500"/>
            <a:r>
              <a:rPr lang="en-US" dirty="0" smtClean="0"/>
              <a:t> But there does not appear to be a deficiency in the number of measures that could be used in the pediatric or the 65+ population</a:t>
            </a:r>
            <a:r>
              <a:rPr lang="en-US" dirty="0"/>
              <a:t>.</a:t>
            </a:r>
            <a:endParaRPr lang="en-US" dirty="0" smtClean="0"/>
          </a:p>
          <a:p>
            <a:pPr marL="463550" lvl="1" indent="-63500"/>
            <a:endParaRPr lang="en-US" dirty="0" smtClean="0"/>
          </a:p>
        </p:txBody>
      </p:sp>
    </p:spTree>
    <p:extLst>
      <p:ext uri="{BB962C8B-B14F-4D97-AF65-F5344CB8AC3E}">
        <p14:creationId xmlns:p14="http://schemas.microsoft.com/office/powerpoint/2010/main" val="9796842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1143000"/>
          </a:xfrm>
        </p:spPr>
        <p:txBody>
          <a:bodyPr/>
          <a:lstStyle/>
          <a:p>
            <a:r>
              <a:rPr lang="en-US" dirty="0" smtClean="0"/>
              <a:t>Finding: Little </a:t>
            </a:r>
            <a:r>
              <a:rPr lang="en-US" dirty="0"/>
              <a:t>alignment </a:t>
            </a:r>
            <a:r>
              <a:rPr lang="en-US" dirty="0" smtClean="0"/>
              <a:t>exists across </a:t>
            </a:r>
            <a:r>
              <a:rPr lang="en-US" dirty="0"/>
              <a:t>the measure sets</a:t>
            </a:r>
          </a:p>
        </p:txBody>
      </p:sp>
      <p:sp>
        <p:nvSpPr>
          <p:cNvPr id="4" name="Slide Number Placeholder 3"/>
          <p:cNvSpPr>
            <a:spLocks noGrp="1"/>
          </p:cNvSpPr>
          <p:nvPr>
            <p:ph type="sldNum" sz="quarter" idx="10"/>
          </p:nvPr>
        </p:nvSpPr>
        <p:spPr/>
        <p:txBody>
          <a:bodyPr/>
          <a:lstStyle/>
          <a:p>
            <a:fld id="{6CDFDD91-9DC5-443A-B5D4-A4D827708E68}" type="slidenum">
              <a:rPr lang="en-US" smtClean="0"/>
              <a:pPr/>
              <a:t>24</a:t>
            </a:fld>
            <a:endParaRPr lang="en-US" dirty="0"/>
          </a:p>
        </p:txBody>
      </p:sp>
      <p:graphicFrame>
        <p:nvGraphicFramePr>
          <p:cNvPr id="9" name="Chart 8"/>
          <p:cNvGraphicFramePr/>
          <p:nvPr>
            <p:extLst>
              <p:ext uri="{D42A27DB-BD31-4B8C-83A1-F6EECF244321}">
                <p14:modId xmlns:p14="http://schemas.microsoft.com/office/powerpoint/2010/main" val="530847951"/>
              </p:ext>
            </p:extLst>
          </p:nvPr>
        </p:nvGraphicFramePr>
        <p:xfrm>
          <a:off x="-241301" y="846667"/>
          <a:ext cx="57912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228600" y="5029200"/>
            <a:ext cx="4851399" cy="923330"/>
          </a:xfrm>
          <a:prstGeom prst="rect">
            <a:avLst/>
          </a:prstGeom>
          <a:noFill/>
        </p:spPr>
        <p:txBody>
          <a:bodyPr wrap="square" rtlCol="0">
            <a:spAutoFit/>
          </a:bodyPr>
          <a:lstStyle/>
          <a:p>
            <a:pPr algn="ctr"/>
            <a:r>
              <a:rPr lang="en-US" dirty="0" smtClean="0"/>
              <a:t>Number of distinct measures shared by multiple measure sets</a:t>
            </a:r>
          </a:p>
          <a:p>
            <a:pPr algn="ctr"/>
            <a:r>
              <a:rPr lang="en-US" i="1" dirty="0" smtClean="0"/>
              <a:t>n = 509</a:t>
            </a:r>
            <a:endParaRPr lang="en-US" i="1" dirty="0"/>
          </a:p>
        </p:txBody>
      </p:sp>
      <p:cxnSp>
        <p:nvCxnSpPr>
          <p:cNvPr id="18" name="Straight Connector 17"/>
          <p:cNvCxnSpPr/>
          <p:nvPr/>
        </p:nvCxnSpPr>
        <p:spPr bwMode="auto">
          <a:xfrm flipH="1">
            <a:off x="685800" y="56388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
        <p:nvSpPr>
          <p:cNvPr id="7" name="Content Placeholder 2"/>
          <p:cNvSpPr>
            <a:spLocks noGrp="1"/>
          </p:cNvSpPr>
          <p:nvPr>
            <p:ph idx="1"/>
          </p:nvPr>
        </p:nvSpPr>
        <p:spPr>
          <a:xfrm>
            <a:off x="4800600" y="1143000"/>
            <a:ext cx="4030135" cy="4347865"/>
          </a:xfrm>
        </p:spPr>
        <p:txBody>
          <a:bodyPr/>
          <a:lstStyle/>
          <a:p>
            <a:pPr marL="63500" indent="-63500"/>
            <a:r>
              <a:rPr lang="en-US" dirty="0" smtClean="0"/>
              <a:t> Programs have </a:t>
            </a:r>
            <a:r>
              <a:rPr lang="en-US" dirty="0"/>
              <a:t>v</a:t>
            </a:r>
            <a:r>
              <a:rPr lang="en-US" dirty="0" smtClean="0"/>
              <a:t>ery few measures in common or “sharing” </a:t>
            </a:r>
            <a:r>
              <a:rPr lang="en-US" dirty="0"/>
              <a:t>across the measure </a:t>
            </a:r>
            <a:r>
              <a:rPr lang="en-US" dirty="0" smtClean="0"/>
              <a:t>sets</a:t>
            </a:r>
          </a:p>
          <a:p>
            <a:pPr marL="63500" indent="-63500"/>
            <a:endParaRPr lang="en-US" dirty="0"/>
          </a:p>
          <a:p>
            <a:pPr marL="63500" indent="-63500"/>
            <a:r>
              <a:rPr lang="en-US" dirty="0" smtClean="0"/>
              <a:t> Of the 1367 measures, 509 were “distinct” measures</a:t>
            </a:r>
          </a:p>
          <a:p>
            <a:pPr marL="63500" indent="-63500"/>
            <a:endParaRPr lang="en-US" dirty="0"/>
          </a:p>
          <a:p>
            <a:pPr marL="63500" indent="-63500"/>
            <a:r>
              <a:rPr lang="en-US" dirty="0" smtClean="0"/>
              <a:t> Only 20% of these distinct measures were used by more than one program</a:t>
            </a:r>
          </a:p>
          <a:p>
            <a:pPr marL="63500" indent="-63500"/>
            <a:endParaRPr lang="en-US" dirty="0" smtClean="0"/>
          </a:p>
          <a:p>
            <a:pPr marL="463550" lvl="1" indent="-63500"/>
            <a:endParaRPr lang="en-US" dirty="0" smtClean="0"/>
          </a:p>
        </p:txBody>
      </p:sp>
      <p:sp>
        <p:nvSpPr>
          <p:cNvPr id="3" name="TextBox 2"/>
          <p:cNvSpPr txBox="1"/>
          <p:nvPr/>
        </p:nvSpPr>
        <p:spPr>
          <a:xfrm>
            <a:off x="1295400" y="6172200"/>
            <a:ext cx="7239000" cy="646331"/>
          </a:xfrm>
          <a:prstGeom prst="rect">
            <a:avLst/>
          </a:prstGeom>
          <a:noFill/>
        </p:spPr>
        <p:txBody>
          <a:bodyPr wrap="square" rtlCol="0">
            <a:spAutoFit/>
          </a:bodyPr>
          <a:lstStyle/>
          <a:p>
            <a:r>
              <a:rPr lang="en-US" dirty="0" smtClean="0"/>
              <a:t>* By “shared,” we mean that the programs have measures in common with one another, not that they are working together.</a:t>
            </a:r>
            <a:endParaRPr lang="en-US" dirty="0"/>
          </a:p>
        </p:txBody>
      </p:sp>
    </p:spTree>
    <p:extLst>
      <p:ext uri="{BB962C8B-B14F-4D97-AF65-F5344CB8AC3E}">
        <p14:creationId xmlns:p14="http://schemas.microsoft.com/office/powerpoint/2010/main" val="21434175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76200"/>
            <a:ext cx="8661400" cy="1143000"/>
          </a:xfrm>
        </p:spPr>
        <p:txBody>
          <a:bodyPr/>
          <a:lstStyle/>
          <a:p>
            <a:r>
              <a:rPr lang="en-US" dirty="0" smtClean="0"/>
              <a:t>How often are the “shared measures” shared?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266925637"/>
              </p:ext>
            </p:extLst>
          </p:nvPr>
        </p:nvGraphicFramePr>
        <p:xfrm>
          <a:off x="-342900" y="1066800"/>
          <a:ext cx="86868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a:xfrm>
            <a:off x="8382000" y="6553200"/>
            <a:ext cx="533400" cy="228600"/>
          </a:xfrm>
        </p:spPr>
        <p:txBody>
          <a:bodyPr/>
          <a:lstStyle/>
          <a:p>
            <a:fld id="{6CDFDD91-9DC5-443A-B5D4-A4D827708E68}" type="slidenum">
              <a:rPr lang="en-US" smtClean="0"/>
              <a:pPr/>
              <a:t>25</a:t>
            </a:fld>
            <a:endParaRPr lang="en-US" dirty="0"/>
          </a:p>
        </p:txBody>
      </p:sp>
      <p:sp>
        <p:nvSpPr>
          <p:cNvPr id="6" name="TextBox 5"/>
          <p:cNvSpPr txBox="1"/>
          <p:nvPr/>
        </p:nvSpPr>
        <p:spPr>
          <a:xfrm>
            <a:off x="6553200" y="5334000"/>
            <a:ext cx="2438400" cy="1200329"/>
          </a:xfrm>
          <a:prstGeom prst="rect">
            <a:avLst/>
          </a:prstGeom>
          <a:noFill/>
        </p:spPr>
        <p:txBody>
          <a:bodyPr wrap="square" rtlCol="0">
            <a:spAutoFit/>
          </a:bodyPr>
          <a:lstStyle/>
          <a:p>
            <a:r>
              <a:rPr lang="en-US" dirty="0" smtClean="0"/>
              <a:t>Only 19 measures were shared by at least 1/3 (16+) of the measure sets </a:t>
            </a:r>
            <a:endParaRPr lang="en-US" dirty="0"/>
          </a:p>
        </p:txBody>
      </p:sp>
      <p:sp>
        <p:nvSpPr>
          <p:cNvPr id="7" name="TextBox 6"/>
          <p:cNvSpPr txBox="1"/>
          <p:nvPr/>
        </p:nvSpPr>
        <p:spPr>
          <a:xfrm>
            <a:off x="330200" y="5562600"/>
            <a:ext cx="2362200" cy="646331"/>
          </a:xfrm>
          <a:prstGeom prst="rect">
            <a:avLst/>
          </a:prstGeom>
          <a:noFill/>
        </p:spPr>
        <p:txBody>
          <a:bodyPr wrap="square" rtlCol="0">
            <a:spAutoFit/>
          </a:bodyPr>
          <a:lstStyle/>
          <a:p>
            <a:pPr algn="ctr"/>
            <a:r>
              <a:rPr lang="en-US" dirty="0" smtClean="0"/>
              <a:t>Most measures are not shared</a:t>
            </a:r>
            <a:endParaRPr lang="en-US" dirty="0"/>
          </a:p>
        </p:txBody>
      </p:sp>
      <p:cxnSp>
        <p:nvCxnSpPr>
          <p:cNvPr id="11" name="Straight Arrow Connector 10"/>
          <p:cNvCxnSpPr/>
          <p:nvPr/>
        </p:nvCxnSpPr>
        <p:spPr bwMode="auto">
          <a:xfrm flipV="1">
            <a:off x="1511300" y="4953000"/>
            <a:ext cx="0" cy="56566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2" name="Rectangle 11"/>
          <p:cNvSpPr/>
          <p:nvPr/>
        </p:nvSpPr>
        <p:spPr bwMode="auto">
          <a:xfrm>
            <a:off x="330200" y="5518666"/>
            <a:ext cx="2362200" cy="690265"/>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14" name="TextBox 13"/>
          <p:cNvSpPr txBox="1"/>
          <p:nvPr/>
        </p:nvSpPr>
        <p:spPr>
          <a:xfrm>
            <a:off x="330200" y="1072922"/>
            <a:ext cx="8356600" cy="523220"/>
          </a:xfrm>
          <a:prstGeom prst="rect">
            <a:avLst/>
          </a:prstGeom>
          <a:noFill/>
        </p:spPr>
        <p:txBody>
          <a:bodyPr wrap="square" rtlCol="0">
            <a:spAutoFit/>
          </a:bodyPr>
          <a:lstStyle/>
          <a:p>
            <a:pPr algn="ctr"/>
            <a:r>
              <a:rPr lang="en-US" sz="2800" dirty="0" smtClean="0"/>
              <a:t>Not that often…</a:t>
            </a:r>
            <a:endParaRPr lang="en-US" sz="2800" dirty="0"/>
          </a:p>
        </p:txBody>
      </p:sp>
      <p:cxnSp>
        <p:nvCxnSpPr>
          <p:cNvPr id="16" name="Straight Arrow Connector 15"/>
          <p:cNvCxnSpPr/>
          <p:nvPr/>
        </p:nvCxnSpPr>
        <p:spPr bwMode="auto">
          <a:xfrm flipV="1">
            <a:off x="7620000" y="4670168"/>
            <a:ext cx="0" cy="587632"/>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7" name="Rectangle 16"/>
          <p:cNvSpPr/>
          <p:nvPr/>
        </p:nvSpPr>
        <p:spPr bwMode="auto">
          <a:xfrm>
            <a:off x="6553200" y="5290066"/>
            <a:ext cx="2362200" cy="1244263"/>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Tree>
    <p:extLst>
      <p:ext uri="{BB962C8B-B14F-4D97-AF65-F5344CB8AC3E}">
        <p14:creationId xmlns:p14="http://schemas.microsoft.com/office/powerpoint/2010/main" val="42644744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2755900" y="1752600"/>
            <a:ext cx="1676400" cy="472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10" name="Rectangle 9"/>
          <p:cNvSpPr/>
          <p:nvPr/>
        </p:nvSpPr>
        <p:spPr bwMode="auto">
          <a:xfrm>
            <a:off x="2755900" y="1066800"/>
            <a:ext cx="1676400" cy="685800"/>
          </a:xfrm>
          <a:prstGeom prst="rect">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600" b="1" dirty="0">
                <a:solidFill>
                  <a:schemeClr val="bg1"/>
                </a:solidFill>
                <a:latin typeface="Arial" charset="0"/>
                <a:ea typeface="ＭＳ Ｐゴシック" pitchFamily="16" charset="-128"/>
              </a:rPr>
              <a:t>6 Preventative Care</a:t>
            </a:r>
          </a:p>
        </p:txBody>
      </p:sp>
      <p:sp>
        <p:nvSpPr>
          <p:cNvPr id="2" name="Title 1"/>
          <p:cNvSpPr>
            <a:spLocks noGrp="1"/>
          </p:cNvSpPr>
          <p:nvPr>
            <p:ph type="title"/>
          </p:nvPr>
        </p:nvSpPr>
        <p:spPr/>
        <p:txBody>
          <a:bodyPr/>
          <a:lstStyle/>
          <a:p>
            <a:r>
              <a:rPr lang="en-US" dirty="0"/>
              <a:t>Categories of </a:t>
            </a:r>
            <a:r>
              <a:rPr lang="en-US" dirty="0" smtClean="0"/>
              <a:t>19 most frequently used measures</a:t>
            </a:r>
            <a:endParaRPr lang="en-US" dirty="0"/>
          </a:p>
        </p:txBody>
      </p:sp>
      <p:sp>
        <p:nvSpPr>
          <p:cNvPr id="4" name="Slide Number Placeholder 3"/>
          <p:cNvSpPr>
            <a:spLocks noGrp="1"/>
          </p:cNvSpPr>
          <p:nvPr>
            <p:ph type="sldNum" sz="quarter" idx="10"/>
          </p:nvPr>
        </p:nvSpPr>
        <p:spPr>
          <a:xfrm>
            <a:off x="8382000" y="6400800"/>
            <a:ext cx="533400" cy="228600"/>
          </a:xfrm>
        </p:spPr>
        <p:txBody>
          <a:bodyPr/>
          <a:lstStyle/>
          <a:p>
            <a:fld id="{6CDFDD91-9DC5-443A-B5D4-A4D827708E68}" type="slidenum">
              <a:rPr lang="en-US" smtClean="0"/>
              <a:pPr/>
              <a:t>26</a:t>
            </a:fld>
            <a:endParaRPr lang="en-US" dirty="0"/>
          </a:p>
        </p:txBody>
      </p:sp>
      <p:sp>
        <p:nvSpPr>
          <p:cNvPr id="18" name="TextBox 17"/>
          <p:cNvSpPr txBox="1"/>
          <p:nvPr/>
        </p:nvSpPr>
        <p:spPr>
          <a:xfrm>
            <a:off x="2705100" y="1854200"/>
            <a:ext cx="1828800" cy="4139595"/>
          </a:xfrm>
          <a:prstGeom prst="rect">
            <a:avLst/>
          </a:prstGeom>
          <a:noFill/>
        </p:spPr>
        <p:txBody>
          <a:bodyPr wrap="square" rtlCol="0">
            <a:spAutoFit/>
          </a:bodyPr>
          <a:lstStyle/>
          <a:p>
            <a:pPr marL="63500" indent="-63500">
              <a:spcAft>
                <a:spcPts val="600"/>
              </a:spcAft>
              <a:buFont typeface="Arial" pitchFamily="34" charset="0"/>
              <a:buChar char="•"/>
            </a:pPr>
            <a:r>
              <a:rPr lang="en-US" sz="1400" dirty="0"/>
              <a:t>Breast Cancer Screening </a:t>
            </a:r>
          </a:p>
          <a:p>
            <a:pPr marL="63500" indent="-63500">
              <a:spcAft>
                <a:spcPts val="600"/>
              </a:spcAft>
              <a:buFont typeface="Arial" pitchFamily="34" charset="0"/>
              <a:buChar char="•"/>
            </a:pPr>
            <a:r>
              <a:rPr lang="en-US" sz="1400" dirty="0"/>
              <a:t>Cervical Cancer Screening</a:t>
            </a:r>
          </a:p>
          <a:p>
            <a:pPr marL="63500" indent="-63500">
              <a:spcAft>
                <a:spcPts val="600"/>
              </a:spcAft>
              <a:buFont typeface="Arial" pitchFamily="34" charset="0"/>
              <a:buChar char="•"/>
            </a:pPr>
            <a:r>
              <a:rPr lang="en-US" sz="1400" dirty="0"/>
              <a:t>Childhood Immunization Status </a:t>
            </a:r>
          </a:p>
          <a:p>
            <a:pPr marL="63500" indent="-63500">
              <a:spcAft>
                <a:spcPts val="600"/>
              </a:spcAft>
              <a:buFont typeface="Arial" pitchFamily="34" charset="0"/>
              <a:buChar char="•"/>
            </a:pPr>
            <a:r>
              <a:rPr lang="en-US" sz="1400" dirty="0"/>
              <a:t>Colorectal Cancer Screening </a:t>
            </a:r>
          </a:p>
          <a:p>
            <a:pPr marL="63500" indent="-63500">
              <a:spcAft>
                <a:spcPts val="600"/>
              </a:spcAft>
              <a:buFont typeface="Arial" pitchFamily="34" charset="0"/>
              <a:buChar char="•"/>
            </a:pPr>
            <a:r>
              <a:rPr lang="en-US" sz="1400" dirty="0"/>
              <a:t>Weight Assessment and Counseling for Children and </a:t>
            </a:r>
            <a:r>
              <a:rPr lang="en-US" sz="1400" dirty="0" smtClean="0"/>
              <a:t>Adolescents</a:t>
            </a:r>
          </a:p>
          <a:p>
            <a:pPr marL="63500" indent="-63500">
              <a:spcAft>
                <a:spcPts val="600"/>
              </a:spcAft>
              <a:buFont typeface="Arial" pitchFamily="34" charset="0"/>
              <a:buChar char="•"/>
            </a:pPr>
            <a:r>
              <a:rPr lang="en-US" sz="1400" dirty="0"/>
              <a:t>Tobacco Use: Screening &amp; Cessation Intervention</a:t>
            </a:r>
          </a:p>
        </p:txBody>
      </p:sp>
      <p:sp>
        <p:nvSpPr>
          <p:cNvPr id="11" name="Rectangle 10"/>
          <p:cNvSpPr/>
          <p:nvPr/>
        </p:nvSpPr>
        <p:spPr bwMode="auto">
          <a:xfrm>
            <a:off x="774700" y="1752600"/>
            <a:ext cx="1676400" cy="472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12" name="Rectangle 11"/>
          <p:cNvSpPr/>
          <p:nvPr/>
        </p:nvSpPr>
        <p:spPr bwMode="auto">
          <a:xfrm>
            <a:off x="774700" y="1066800"/>
            <a:ext cx="1676400" cy="685800"/>
          </a:xfrm>
          <a:prstGeom prst="rect">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600" b="1" dirty="0">
                <a:solidFill>
                  <a:schemeClr val="bg1"/>
                </a:solidFill>
                <a:latin typeface="Arial" charset="0"/>
                <a:ea typeface="ＭＳ Ｐゴシック" pitchFamily="16" charset="-128"/>
              </a:rPr>
              <a:t>7 Diabetes Care</a:t>
            </a:r>
          </a:p>
        </p:txBody>
      </p:sp>
      <p:sp>
        <p:nvSpPr>
          <p:cNvPr id="16" name="TextBox 15"/>
          <p:cNvSpPr txBox="1"/>
          <p:nvPr/>
        </p:nvSpPr>
        <p:spPr>
          <a:xfrm>
            <a:off x="800100" y="1828800"/>
            <a:ext cx="1790700" cy="4431983"/>
          </a:xfrm>
          <a:prstGeom prst="rect">
            <a:avLst/>
          </a:prstGeom>
          <a:noFill/>
        </p:spPr>
        <p:txBody>
          <a:bodyPr wrap="square" rtlCol="0">
            <a:spAutoFit/>
          </a:bodyPr>
          <a:lstStyle/>
          <a:p>
            <a:pPr marL="63500" indent="-63500">
              <a:spcAft>
                <a:spcPts val="600"/>
              </a:spcAft>
              <a:buFont typeface="Arial" pitchFamily="34" charset="0"/>
              <a:buChar char="•"/>
            </a:pPr>
            <a:r>
              <a:rPr lang="en-US" sz="1400" dirty="0"/>
              <a:t>Comprehensive Diabetes Care (CDC): LDL-C Control &lt;100 mg/dL</a:t>
            </a:r>
          </a:p>
          <a:p>
            <a:pPr marL="63500" indent="-63500">
              <a:spcAft>
                <a:spcPts val="600"/>
              </a:spcAft>
              <a:buFont typeface="Arial" pitchFamily="34" charset="0"/>
              <a:buChar char="•"/>
            </a:pPr>
            <a:r>
              <a:rPr lang="en-US" sz="1400" dirty="0"/>
              <a:t>CDC: Hemoglobin A1c (HbA1c) Control (&lt;8.0%)</a:t>
            </a:r>
          </a:p>
          <a:p>
            <a:pPr marL="63500" indent="-63500">
              <a:spcAft>
                <a:spcPts val="600"/>
              </a:spcAft>
              <a:buFont typeface="Arial" pitchFamily="34" charset="0"/>
              <a:buChar char="•"/>
            </a:pPr>
            <a:r>
              <a:rPr lang="en-US" sz="1400" dirty="0"/>
              <a:t>CDC: Medical Attention for Nephropathy</a:t>
            </a:r>
          </a:p>
          <a:p>
            <a:pPr marL="63500" indent="-63500">
              <a:spcAft>
                <a:spcPts val="600"/>
              </a:spcAft>
              <a:buFont typeface="Arial" pitchFamily="34" charset="0"/>
              <a:buChar char="•"/>
            </a:pPr>
            <a:r>
              <a:rPr lang="en-US" sz="1400" dirty="0"/>
              <a:t>CDC: HbA1c Testing</a:t>
            </a:r>
          </a:p>
          <a:p>
            <a:pPr marL="63500" indent="-63500">
              <a:spcAft>
                <a:spcPts val="600"/>
              </a:spcAft>
              <a:buFont typeface="Arial" pitchFamily="34" charset="0"/>
              <a:buChar char="•"/>
            </a:pPr>
            <a:r>
              <a:rPr lang="en-US" sz="1400" dirty="0"/>
              <a:t>CDC: HbA1c Poor Control (&gt;9.0%)</a:t>
            </a:r>
          </a:p>
          <a:p>
            <a:pPr marL="63500" indent="-63500">
              <a:spcAft>
                <a:spcPts val="600"/>
              </a:spcAft>
              <a:buFont typeface="Arial" pitchFamily="34" charset="0"/>
              <a:buChar char="•"/>
            </a:pPr>
            <a:r>
              <a:rPr lang="en-US" sz="1400" dirty="0"/>
              <a:t>CDC: LDL-C Screening</a:t>
            </a:r>
          </a:p>
          <a:p>
            <a:pPr marL="63500" indent="-63500">
              <a:spcAft>
                <a:spcPts val="600"/>
              </a:spcAft>
              <a:buFont typeface="Arial" pitchFamily="34" charset="0"/>
              <a:buChar char="•"/>
            </a:pPr>
            <a:r>
              <a:rPr lang="en-US" sz="1400" dirty="0"/>
              <a:t>CDC: Eye Exam</a:t>
            </a:r>
          </a:p>
        </p:txBody>
      </p:sp>
      <p:sp>
        <p:nvSpPr>
          <p:cNvPr id="14" name="Rectangle 13"/>
          <p:cNvSpPr/>
          <p:nvPr/>
        </p:nvSpPr>
        <p:spPr bwMode="auto">
          <a:xfrm>
            <a:off x="6743700" y="1752600"/>
            <a:ext cx="1676400" cy="1828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15" name="Rectangle 14"/>
          <p:cNvSpPr/>
          <p:nvPr/>
        </p:nvSpPr>
        <p:spPr bwMode="auto">
          <a:xfrm>
            <a:off x="6743700" y="1066800"/>
            <a:ext cx="1676400" cy="685800"/>
          </a:xfrm>
          <a:prstGeom prst="rect">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600" b="1" dirty="0">
                <a:solidFill>
                  <a:schemeClr val="bg1"/>
                </a:solidFill>
                <a:latin typeface="Arial" charset="0"/>
                <a:ea typeface="ＭＳ Ｐゴシック" pitchFamily="16" charset="-128"/>
              </a:rPr>
              <a:t>1 Mental </a:t>
            </a:r>
            <a:r>
              <a:rPr lang="en-US" sz="1600" b="1" dirty="0" smtClean="0">
                <a:solidFill>
                  <a:schemeClr val="bg1"/>
                </a:solidFill>
                <a:latin typeface="Arial" charset="0"/>
                <a:ea typeface="ＭＳ Ｐゴシック" pitchFamily="16" charset="-128"/>
              </a:rPr>
              <a:t>Health/Sub-stance </a:t>
            </a:r>
            <a:r>
              <a:rPr lang="en-US" sz="1600" b="1" dirty="0">
                <a:solidFill>
                  <a:schemeClr val="bg1"/>
                </a:solidFill>
                <a:latin typeface="Arial" charset="0"/>
                <a:ea typeface="ＭＳ Ｐゴシック" pitchFamily="16" charset="-128"/>
              </a:rPr>
              <a:t>Abuse</a:t>
            </a:r>
          </a:p>
        </p:txBody>
      </p:sp>
      <p:sp>
        <p:nvSpPr>
          <p:cNvPr id="19" name="TextBox 18"/>
          <p:cNvSpPr txBox="1"/>
          <p:nvPr/>
        </p:nvSpPr>
        <p:spPr>
          <a:xfrm>
            <a:off x="6781800" y="1854200"/>
            <a:ext cx="1676400" cy="954107"/>
          </a:xfrm>
          <a:prstGeom prst="rect">
            <a:avLst/>
          </a:prstGeom>
          <a:noFill/>
        </p:spPr>
        <p:txBody>
          <a:bodyPr wrap="square" rtlCol="0">
            <a:spAutoFit/>
          </a:bodyPr>
          <a:lstStyle/>
          <a:p>
            <a:pPr>
              <a:buFont typeface="Arial" pitchFamily="34" charset="0"/>
              <a:buChar char="•"/>
            </a:pPr>
            <a:r>
              <a:rPr lang="en-US" sz="1400" dirty="0"/>
              <a:t>Follow-up after Hospitalization for Mental Illness </a:t>
            </a:r>
          </a:p>
          <a:p>
            <a:endParaRPr lang="en-US" sz="1400" b="1" dirty="0"/>
          </a:p>
        </p:txBody>
      </p:sp>
      <p:sp>
        <p:nvSpPr>
          <p:cNvPr id="22" name="Rectangle 21"/>
          <p:cNvSpPr/>
          <p:nvPr/>
        </p:nvSpPr>
        <p:spPr bwMode="auto">
          <a:xfrm>
            <a:off x="6743700" y="4622800"/>
            <a:ext cx="1676400" cy="1828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23" name="Rectangle 22"/>
          <p:cNvSpPr/>
          <p:nvPr/>
        </p:nvSpPr>
        <p:spPr bwMode="auto">
          <a:xfrm>
            <a:off x="6743700" y="3937000"/>
            <a:ext cx="1676400" cy="685800"/>
          </a:xfrm>
          <a:prstGeom prst="rect">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charset="0"/>
                <a:ea typeface="ＭＳ Ｐゴシック" pitchFamily="16" charset="-128"/>
              </a:rPr>
              <a:t>1 Patient</a:t>
            </a:r>
            <a:r>
              <a:rPr kumimoji="0" lang="en-US" sz="1600" b="1" i="0" u="none" strike="noStrike" cap="none" normalizeH="0" dirty="0" smtClean="0">
                <a:ln>
                  <a:noFill/>
                </a:ln>
                <a:solidFill>
                  <a:schemeClr val="bg1"/>
                </a:solidFill>
                <a:effectLst/>
                <a:latin typeface="Arial" charset="0"/>
                <a:ea typeface="ＭＳ Ｐゴシック" pitchFamily="16" charset="-128"/>
              </a:rPr>
              <a:t> Experience</a:t>
            </a:r>
            <a:endParaRPr kumimoji="0" lang="en-US" sz="1600" b="1" i="0" u="none" strike="noStrike" cap="none" normalizeH="0" baseline="0" dirty="0" smtClean="0">
              <a:ln>
                <a:noFill/>
              </a:ln>
              <a:solidFill>
                <a:schemeClr val="bg1"/>
              </a:solidFill>
              <a:effectLst/>
              <a:latin typeface="Arial" charset="0"/>
              <a:ea typeface="ＭＳ Ｐゴシック" pitchFamily="16" charset="-128"/>
            </a:endParaRPr>
          </a:p>
        </p:txBody>
      </p:sp>
      <p:sp>
        <p:nvSpPr>
          <p:cNvPr id="24" name="TextBox 23"/>
          <p:cNvSpPr txBox="1"/>
          <p:nvPr/>
        </p:nvSpPr>
        <p:spPr>
          <a:xfrm>
            <a:off x="6781800" y="4724400"/>
            <a:ext cx="1676400" cy="815608"/>
          </a:xfrm>
          <a:prstGeom prst="rect">
            <a:avLst/>
          </a:prstGeom>
          <a:noFill/>
        </p:spPr>
        <p:txBody>
          <a:bodyPr wrap="square" rtlCol="0">
            <a:spAutoFit/>
          </a:bodyPr>
          <a:lstStyle/>
          <a:p>
            <a:pPr>
              <a:spcAft>
                <a:spcPts val="600"/>
              </a:spcAft>
              <a:buFont typeface="Arial" pitchFamily="34" charset="0"/>
              <a:buChar char="•"/>
            </a:pPr>
            <a:r>
              <a:rPr lang="en-US" sz="1400" dirty="0" smtClean="0"/>
              <a:t>CAHPS Surveys</a:t>
            </a:r>
            <a:br>
              <a:rPr lang="en-US" sz="1400" dirty="0" smtClean="0"/>
            </a:br>
            <a:r>
              <a:rPr lang="en-US" sz="1400" dirty="0" smtClean="0"/>
              <a:t>(various versions)</a:t>
            </a:r>
            <a:endParaRPr lang="en-US" sz="1400" b="1" dirty="0" smtClean="0"/>
          </a:p>
          <a:p>
            <a:endParaRPr lang="en-US" sz="1400" b="1" dirty="0"/>
          </a:p>
        </p:txBody>
      </p:sp>
      <p:sp>
        <p:nvSpPr>
          <p:cNvPr id="25" name="Rectangle 24"/>
          <p:cNvSpPr/>
          <p:nvPr/>
        </p:nvSpPr>
        <p:spPr bwMode="auto">
          <a:xfrm>
            <a:off x="4762500" y="1752600"/>
            <a:ext cx="1676400" cy="472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26" name="Rectangle 25"/>
          <p:cNvSpPr/>
          <p:nvPr/>
        </p:nvSpPr>
        <p:spPr bwMode="auto">
          <a:xfrm>
            <a:off x="4762500" y="1066800"/>
            <a:ext cx="1676400" cy="685800"/>
          </a:xfrm>
          <a:prstGeom prst="rect">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600" b="1" dirty="0">
                <a:solidFill>
                  <a:schemeClr val="bg1"/>
                </a:solidFill>
                <a:latin typeface="Arial" charset="0"/>
                <a:ea typeface="ＭＳ Ｐゴシック" pitchFamily="16" charset="-128"/>
              </a:rPr>
              <a:t>4 Other Chronic Conditions</a:t>
            </a:r>
          </a:p>
        </p:txBody>
      </p:sp>
      <p:sp>
        <p:nvSpPr>
          <p:cNvPr id="17" name="TextBox 16"/>
          <p:cNvSpPr txBox="1"/>
          <p:nvPr/>
        </p:nvSpPr>
        <p:spPr>
          <a:xfrm>
            <a:off x="4826000" y="1854200"/>
            <a:ext cx="1524000" cy="4278094"/>
          </a:xfrm>
          <a:prstGeom prst="rect">
            <a:avLst/>
          </a:prstGeom>
          <a:noFill/>
        </p:spPr>
        <p:txBody>
          <a:bodyPr wrap="square" rtlCol="0">
            <a:spAutoFit/>
          </a:bodyPr>
          <a:lstStyle/>
          <a:p>
            <a:pPr marL="63500" indent="-63500">
              <a:spcAft>
                <a:spcPts val="600"/>
              </a:spcAft>
              <a:buFont typeface="Arial" pitchFamily="34" charset="0"/>
              <a:buChar char="•"/>
            </a:pPr>
            <a:r>
              <a:rPr lang="en-US" sz="1400" dirty="0"/>
              <a:t>Controlling High Blood Pressure </a:t>
            </a:r>
          </a:p>
          <a:p>
            <a:pPr marL="63500" indent="-63500">
              <a:spcAft>
                <a:spcPts val="600"/>
              </a:spcAft>
              <a:buFont typeface="Arial" pitchFamily="34" charset="0"/>
              <a:buChar char="•"/>
            </a:pPr>
            <a:r>
              <a:rPr lang="en-US" sz="1400" dirty="0"/>
              <a:t>Use of Appropriate Medications for People with Asthma</a:t>
            </a:r>
          </a:p>
          <a:p>
            <a:pPr marL="63500" indent="-63500">
              <a:spcAft>
                <a:spcPts val="600"/>
              </a:spcAft>
              <a:buFont typeface="Arial" pitchFamily="34" charset="0"/>
              <a:buChar char="•"/>
            </a:pPr>
            <a:r>
              <a:rPr lang="en-US" sz="1400" dirty="0"/>
              <a:t>Cardiovascular Disease: Blood Pressure Management &lt;140/90 mmHg</a:t>
            </a:r>
          </a:p>
          <a:p>
            <a:pPr marL="63500" indent="-63500">
              <a:spcAft>
                <a:spcPts val="600"/>
              </a:spcAft>
              <a:buFont typeface="Arial" pitchFamily="34" charset="0"/>
              <a:buChar char="•"/>
            </a:pPr>
            <a:r>
              <a:rPr lang="en-US" sz="1400" dirty="0"/>
              <a:t>Cholesterol Management for Patients with Cardiovascular Conditions </a:t>
            </a:r>
          </a:p>
          <a:p>
            <a:endParaRPr lang="en-US" sz="1400" dirty="0"/>
          </a:p>
        </p:txBody>
      </p:sp>
    </p:spTree>
    <p:extLst>
      <p:ext uri="{BB962C8B-B14F-4D97-AF65-F5344CB8AC3E}">
        <p14:creationId xmlns:p14="http://schemas.microsoft.com/office/powerpoint/2010/main" val="32160793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305800" cy="1143000"/>
          </a:xfrm>
        </p:spPr>
        <p:txBody>
          <a:bodyPr/>
          <a:lstStyle/>
          <a:p>
            <a:pPr eaLnBrk="0" hangingPunct="0"/>
            <a:r>
              <a:rPr lang="en-US" dirty="0" smtClean="0"/>
              <a:t>Finding: Non-alignment </a:t>
            </a:r>
            <a:r>
              <a:rPr lang="en-US" dirty="0"/>
              <a:t>persists despite preference for standard measures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399772251"/>
              </p:ext>
            </p:extLst>
          </p:nvPr>
        </p:nvGraphicFramePr>
        <p:xfrm>
          <a:off x="-114301" y="1066800"/>
          <a:ext cx="5257800" cy="50292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27</a:t>
            </a:fld>
            <a:endParaRPr lang="en-US" dirty="0"/>
          </a:p>
        </p:txBody>
      </p:sp>
      <p:sp>
        <p:nvSpPr>
          <p:cNvPr id="6" name="TextBox 5"/>
          <p:cNvSpPr txBox="1"/>
          <p:nvPr/>
        </p:nvSpPr>
        <p:spPr>
          <a:xfrm>
            <a:off x="457199" y="5678983"/>
            <a:ext cx="4114801" cy="646331"/>
          </a:xfrm>
          <a:prstGeom prst="rect">
            <a:avLst/>
          </a:prstGeom>
          <a:noFill/>
        </p:spPr>
        <p:txBody>
          <a:bodyPr wrap="square" rtlCol="0">
            <a:spAutoFit/>
          </a:bodyPr>
          <a:lstStyle/>
          <a:p>
            <a:pPr algn="ctr"/>
            <a:r>
              <a:rPr lang="en-US" dirty="0" smtClean="0"/>
              <a:t>Measures by measure type</a:t>
            </a:r>
          </a:p>
          <a:p>
            <a:pPr algn="ctr"/>
            <a:r>
              <a:rPr lang="en-US" i="1" dirty="0" smtClean="0"/>
              <a:t>n = 1367</a:t>
            </a:r>
            <a:endParaRPr lang="en-US" i="1" dirty="0"/>
          </a:p>
        </p:txBody>
      </p:sp>
      <p:cxnSp>
        <p:nvCxnSpPr>
          <p:cNvPr id="7" name="Straight Connector 6"/>
          <p:cNvCxnSpPr/>
          <p:nvPr/>
        </p:nvCxnSpPr>
        <p:spPr bwMode="auto">
          <a:xfrm flipH="1" flipV="1">
            <a:off x="914400" y="6002148"/>
            <a:ext cx="3124200" cy="9185"/>
          </a:xfrm>
          <a:prstGeom prst="line">
            <a:avLst/>
          </a:prstGeom>
          <a:solidFill>
            <a:schemeClr val="accent1"/>
          </a:solidFill>
          <a:ln w="9525" cap="flat" cmpd="sng" algn="ctr">
            <a:solidFill>
              <a:srgbClr val="0070C0"/>
            </a:solidFill>
            <a:prstDash val="solid"/>
            <a:round/>
            <a:headEnd type="none" w="med" len="med"/>
            <a:tailEnd type="none" w="med" len="med"/>
          </a:ln>
          <a:effectLst/>
        </p:spPr>
      </p:cxnSp>
      <p:sp>
        <p:nvSpPr>
          <p:cNvPr id="3" name="TextBox 2"/>
          <p:cNvSpPr txBox="1"/>
          <p:nvPr/>
        </p:nvSpPr>
        <p:spPr>
          <a:xfrm>
            <a:off x="4953000" y="1447800"/>
            <a:ext cx="3886200" cy="5909310"/>
          </a:xfrm>
          <a:prstGeom prst="rect">
            <a:avLst/>
          </a:prstGeom>
          <a:noFill/>
        </p:spPr>
        <p:txBody>
          <a:bodyPr wrap="square" rtlCol="0">
            <a:spAutoFit/>
          </a:bodyPr>
          <a:lstStyle/>
          <a:p>
            <a:r>
              <a:rPr lang="en-US" b="1" dirty="0" smtClean="0"/>
              <a:t>Standard: </a:t>
            </a:r>
            <a:r>
              <a:rPr lang="en-US" dirty="0" smtClean="0"/>
              <a:t>measures from a known source (e.g., NCQA, AHRQ)</a:t>
            </a:r>
          </a:p>
          <a:p>
            <a:endParaRPr lang="en-US" dirty="0"/>
          </a:p>
          <a:p>
            <a:r>
              <a:rPr lang="en-US" b="1" dirty="0" smtClean="0"/>
              <a:t>Modified: </a:t>
            </a:r>
            <a:r>
              <a:rPr lang="en-US" dirty="0" smtClean="0"/>
              <a:t>standard measures with a change to the traditional specifications </a:t>
            </a:r>
          </a:p>
          <a:p>
            <a:endParaRPr lang="en-US" dirty="0" smtClean="0"/>
          </a:p>
          <a:p>
            <a:r>
              <a:rPr lang="en-US" b="1" dirty="0" smtClean="0"/>
              <a:t>Homegrown: </a:t>
            </a:r>
            <a:r>
              <a:rPr lang="en-US" dirty="0"/>
              <a:t>measures that were indicated on the source document as having been created by the developer of the measure </a:t>
            </a:r>
            <a:r>
              <a:rPr lang="en-US" dirty="0" smtClean="0"/>
              <a:t>set</a:t>
            </a:r>
            <a:endParaRPr lang="en-US" dirty="0"/>
          </a:p>
          <a:p>
            <a:endParaRPr lang="en-US" dirty="0"/>
          </a:p>
          <a:p>
            <a:r>
              <a:rPr lang="en-US" b="1" dirty="0" smtClean="0"/>
              <a:t>Undetermined: </a:t>
            </a:r>
            <a:r>
              <a:rPr lang="en-US" dirty="0" smtClean="0"/>
              <a:t>measures that were not indicated as “homegrown”, but for which the source could not be identified</a:t>
            </a:r>
          </a:p>
          <a:p>
            <a:endParaRPr lang="en-US" dirty="0" smtClean="0"/>
          </a:p>
          <a:p>
            <a:r>
              <a:rPr lang="en-US" b="1" dirty="0" smtClean="0"/>
              <a:t>Other: </a:t>
            </a:r>
            <a:r>
              <a:rPr lang="en-US" dirty="0" smtClean="0"/>
              <a:t>a measure bundle or composite </a:t>
            </a:r>
            <a:endParaRPr lang="en-US" dirty="0"/>
          </a:p>
          <a:p>
            <a:endParaRPr lang="en-US" dirty="0"/>
          </a:p>
          <a:p>
            <a:endParaRPr lang="en-US" dirty="0"/>
          </a:p>
        </p:txBody>
      </p:sp>
      <p:sp>
        <p:nvSpPr>
          <p:cNvPr id="8" name="Rectangle 7"/>
          <p:cNvSpPr/>
          <p:nvPr/>
        </p:nvSpPr>
        <p:spPr bwMode="auto">
          <a:xfrm>
            <a:off x="4953000" y="1143000"/>
            <a:ext cx="3886200" cy="56388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9" name="Rectangle 8"/>
          <p:cNvSpPr/>
          <p:nvPr/>
        </p:nvSpPr>
        <p:spPr bwMode="auto">
          <a:xfrm>
            <a:off x="4953000" y="1066800"/>
            <a:ext cx="3886200" cy="381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10" name="TextBox 9"/>
          <p:cNvSpPr txBox="1"/>
          <p:nvPr/>
        </p:nvSpPr>
        <p:spPr>
          <a:xfrm>
            <a:off x="4953000" y="1066800"/>
            <a:ext cx="3886200" cy="381000"/>
          </a:xfrm>
          <a:prstGeom prst="rect">
            <a:avLst/>
          </a:prstGeom>
          <a:noFill/>
        </p:spPr>
        <p:txBody>
          <a:bodyPr wrap="square" rtlCol="0">
            <a:spAutoFit/>
          </a:bodyPr>
          <a:lstStyle/>
          <a:p>
            <a:pPr algn="ctr"/>
            <a:r>
              <a:rPr lang="en-US" b="1" dirty="0" smtClean="0"/>
              <a:t>Defining </a:t>
            </a:r>
            <a:r>
              <a:rPr lang="en-US" b="1" dirty="0"/>
              <a:t>T</a:t>
            </a:r>
            <a:r>
              <a:rPr lang="en-US" b="1" dirty="0" smtClean="0"/>
              <a:t>erms</a:t>
            </a:r>
            <a:endParaRPr lang="en-US" b="1" dirty="0"/>
          </a:p>
        </p:txBody>
      </p:sp>
    </p:spTree>
    <p:extLst>
      <p:ext uri="{BB962C8B-B14F-4D97-AF65-F5344CB8AC3E}">
        <p14:creationId xmlns:p14="http://schemas.microsoft.com/office/powerpoint/2010/main" val="41424461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763000" cy="1143000"/>
          </a:xfrm>
        </p:spPr>
        <p:txBody>
          <a:bodyPr/>
          <a:lstStyle/>
          <a:p>
            <a:r>
              <a:rPr lang="en-US" dirty="0" smtClean="0"/>
              <a:t>In particular, states show a preference for NQF- endorsed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636195171"/>
              </p:ext>
            </p:extLst>
          </p:nvPr>
        </p:nvGraphicFramePr>
        <p:xfrm>
          <a:off x="381000" y="914400"/>
          <a:ext cx="7772400" cy="50292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28</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total measures that are NQF- endorsed</a:t>
            </a:r>
          </a:p>
          <a:p>
            <a:pPr algn="ctr"/>
            <a:r>
              <a:rPr lang="en-US" i="1" dirty="0" smtClean="0"/>
              <a:t>n = 1367</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16041002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534400" cy="1143000"/>
          </a:xfrm>
        </p:spPr>
        <p:txBody>
          <a:bodyPr/>
          <a:lstStyle/>
          <a:p>
            <a:r>
              <a:rPr lang="en-US" dirty="0" smtClean="0"/>
              <a:t>But looking at the distinct measures, they are clearly willing to use non-NQF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3611610"/>
              </p:ext>
            </p:extLst>
          </p:nvPr>
        </p:nvGraphicFramePr>
        <p:xfrm>
          <a:off x="-376767" y="685799"/>
          <a:ext cx="6167967" cy="5237917"/>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29</a:t>
            </a:fld>
            <a:endParaRPr lang="en-US" dirty="0"/>
          </a:p>
        </p:txBody>
      </p:sp>
      <p:sp>
        <p:nvSpPr>
          <p:cNvPr id="6" name="TextBox 5"/>
          <p:cNvSpPr txBox="1"/>
          <p:nvPr/>
        </p:nvSpPr>
        <p:spPr>
          <a:xfrm>
            <a:off x="533401" y="5710998"/>
            <a:ext cx="4648200" cy="923330"/>
          </a:xfrm>
          <a:prstGeom prst="rect">
            <a:avLst/>
          </a:prstGeom>
          <a:noFill/>
        </p:spPr>
        <p:txBody>
          <a:bodyPr wrap="square" rtlCol="0">
            <a:spAutoFit/>
          </a:bodyPr>
          <a:lstStyle/>
          <a:p>
            <a:pPr algn="ctr"/>
            <a:r>
              <a:rPr lang="en-US" dirty="0" smtClean="0"/>
              <a:t>Percentage of distinct measures that are NQF-endorsed</a:t>
            </a:r>
          </a:p>
          <a:p>
            <a:pPr algn="ctr"/>
            <a:r>
              <a:rPr lang="en-US" i="1" dirty="0" smtClean="0"/>
              <a:t>n = 509</a:t>
            </a:r>
            <a:endParaRPr lang="en-US" i="1" dirty="0"/>
          </a:p>
        </p:txBody>
      </p:sp>
      <p:cxnSp>
        <p:nvCxnSpPr>
          <p:cNvPr id="7" name="Straight Connector 6"/>
          <p:cNvCxnSpPr/>
          <p:nvPr/>
        </p:nvCxnSpPr>
        <p:spPr bwMode="auto">
          <a:xfrm flipH="1">
            <a:off x="1295400" y="6324600"/>
            <a:ext cx="3581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
        <p:nvSpPr>
          <p:cNvPr id="8" name="Slide Number Placeholder 3"/>
          <p:cNvSpPr txBox="1">
            <a:spLocks/>
          </p:cNvSpPr>
          <p:nvPr/>
        </p:nvSpPr>
        <p:spPr bwMode="auto">
          <a:xfrm>
            <a:off x="8455212" y="6400800"/>
            <a:ext cx="460188" cy="179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DFDD91-9DC5-443A-B5D4-A4D827708E68}" type="slidenum">
              <a:rPr lang="en-US" smtClean="0"/>
              <a:pPr/>
              <a:t>29</a:t>
            </a:fld>
            <a:endParaRPr lang="en-US" dirty="0"/>
          </a:p>
        </p:txBody>
      </p:sp>
      <p:sp>
        <p:nvSpPr>
          <p:cNvPr id="9" name="TextBox 8"/>
          <p:cNvSpPr txBox="1"/>
          <p:nvPr/>
        </p:nvSpPr>
        <p:spPr>
          <a:xfrm>
            <a:off x="5486400" y="1676400"/>
            <a:ext cx="3352800" cy="5632311"/>
          </a:xfrm>
          <a:prstGeom prst="rect">
            <a:avLst/>
          </a:prstGeom>
          <a:noFill/>
        </p:spPr>
        <p:txBody>
          <a:bodyPr wrap="square" rtlCol="0">
            <a:spAutoFit/>
          </a:bodyPr>
          <a:lstStyle/>
          <a:p>
            <a:pPr marL="228600" indent="-285750">
              <a:buFont typeface="Arial" pitchFamily="34" charset="0"/>
              <a:buChar char="•"/>
            </a:pPr>
            <a:r>
              <a:rPr lang="en-US" dirty="0"/>
              <a:t>If a measure showed up in multiple measure sets, we only counted it </a:t>
            </a:r>
            <a:r>
              <a:rPr lang="en-US" dirty="0" smtClean="0"/>
              <a:t>once (e.g., breast </a:t>
            </a:r>
            <a:r>
              <a:rPr lang="en-US" dirty="0"/>
              <a:t>c</a:t>
            </a:r>
            <a:r>
              <a:rPr lang="en-US" dirty="0" smtClean="0"/>
              <a:t>ancer screening was counted 30 times in the total measures chart since it appeared in 30 different measure sets; here it is counted once)</a:t>
            </a:r>
            <a:endParaRPr lang="en-US" dirty="0"/>
          </a:p>
          <a:p>
            <a:pPr marL="463550" lvl="1" indent="-63500"/>
            <a:endParaRPr lang="en-US" dirty="0" smtClean="0"/>
          </a:p>
          <a:p>
            <a:pPr marL="228600" indent="-285750">
              <a:buFont typeface="Arial" pitchFamily="34" charset="0"/>
              <a:buChar char="•"/>
            </a:pPr>
            <a:r>
              <a:rPr lang="en-US" dirty="0" smtClean="0"/>
              <a:t>If </a:t>
            </a:r>
            <a:r>
              <a:rPr lang="en-US" dirty="0"/>
              <a:t>a program used a measure multiple times (variations on a theme) we also only counted it </a:t>
            </a:r>
            <a:r>
              <a:rPr lang="en-US" dirty="0" smtClean="0"/>
              <a:t>once (e.g., MA PCMH used 3 different versions of the tobacco screening measure; here it is counted once)</a:t>
            </a:r>
            <a:endParaRPr lang="en-US" dirty="0"/>
          </a:p>
          <a:p>
            <a:endParaRPr lang="en-US" dirty="0"/>
          </a:p>
          <a:p>
            <a:endParaRPr lang="en-US" dirty="0"/>
          </a:p>
        </p:txBody>
      </p:sp>
      <p:sp>
        <p:nvSpPr>
          <p:cNvPr id="10" name="Rectangle 9"/>
          <p:cNvSpPr/>
          <p:nvPr/>
        </p:nvSpPr>
        <p:spPr bwMode="auto">
          <a:xfrm>
            <a:off x="5486400" y="1214272"/>
            <a:ext cx="3352800" cy="5491328"/>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11" name="Rectangle 10"/>
          <p:cNvSpPr/>
          <p:nvPr/>
        </p:nvSpPr>
        <p:spPr bwMode="auto">
          <a:xfrm>
            <a:off x="5486400" y="1066799"/>
            <a:ext cx="3352800" cy="62187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12" name="TextBox 11"/>
          <p:cNvSpPr txBox="1"/>
          <p:nvPr/>
        </p:nvSpPr>
        <p:spPr>
          <a:xfrm>
            <a:off x="5494867" y="1076208"/>
            <a:ext cx="3352800" cy="646331"/>
          </a:xfrm>
          <a:prstGeom prst="rect">
            <a:avLst/>
          </a:prstGeom>
          <a:noFill/>
        </p:spPr>
        <p:txBody>
          <a:bodyPr wrap="square" rtlCol="0">
            <a:spAutoFit/>
          </a:bodyPr>
          <a:lstStyle/>
          <a:p>
            <a:pPr algn="ctr"/>
            <a:r>
              <a:rPr lang="en-US" b="1" dirty="0"/>
              <a:t>What are “distinct” measures?</a:t>
            </a:r>
            <a:endParaRPr lang="en-US" dirty="0"/>
          </a:p>
        </p:txBody>
      </p:sp>
    </p:spTree>
    <p:extLst>
      <p:ext uri="{BB962C8B-B14F-4D97-AF65-F5344CB8AC3E}">
        <p14:creationId xmlns:p14="http://schemas.microsoft.com/office/powerpoint/2010/main" val="39465447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Executive s</a:t>
            </a:r>
            <a:r>
              <a:rPr lang="en-US" dirty="0" smtClean="0"/>
              <a:t>ummary (cont’d)</a:t>
            </a:r>
            <a:endParaRPr lang="en-US" dirty="0"/>
          </a:p>
        </p:txBody>
      </p:sp>
      <p:sp>
        <p:nvSpPr>
          <p:cNvPr id="3" name="Content Placeholder 2"/>
          <p:cNvSpPr>
            <a:spLocks noGrp="1"/>
          </p:cNvSpPr>
          <p:nvPr>
            <p:ph idx="1"/>
          </p:nvPr>
        </p:nvSpPr>
        <p:spPr>
          <a:xfrm>
            <a:off x="381000" y="1143000"/>
            <a:ext cx="8534400" cy="5105400"/>
          </a:xfrm>
        </p:spPr>
        <p:txBody>
          <a:bodyPr/>
          <a:lstStyle/>
          <a:p>
            <a:r>
              <a:rPr lang="en-US" dirty="0"/>
              <a:t>With few exceptions, r</a:t>
            </a:r>
            <a:r>
              <a:rPr lang="en-US" dirty="0" smtClean="0"/>
              <a:t>egardless </a:t>
            </a:r>
            <a:r>
              <a:rPr lang="en-US" dirty="0"/>
              <a:t>of how we analyzed the data, the programs’ measures were not aligned. </a:t>
            </a:r>
            <a:endParaRPr lang="en-US" dirty="0" smtClean="0"/>
          </a:p>
          <a:p>
            <a:pPr lvl="1"/>
            <a:r>
              <a:rPr lang="en-US" dirty="0" smtClean="0"/>
              <a:t>This </a:t>
            </a:r>
            <a:r>
              <a:rPr lang="en-US" dirty="0"/>
              <a:t>lack of alignment persists across programs of the same type and for the same purpose.</a:t>
            </a:r>
          </a:p>
          <a:p>
            <a:pPr lvl="1"/>
            <a:r>
              <a:rPr lang="en-US" dirty="0"/>
              <a:t>Medicaid MCOs are the exception and use far more of the same measures than any other type of program. This is partially because they rely almost exclusively on HEDIS </a:t>
            </a:r>
            <a:r>
              <a:rPr lang="en-US" dirty="0" smtClean="0"/>
              <a:t>measures.</a:t>
            </a:r>
          </a:p>
          <a:p>
            <a:pPr lvl="1"/>
            <a:r>
              <a:rPr lang="en-US" dirty="0"/>
              <a:t>We also found that California has more alignment. This may be due to our sample or the work the state has done to align measures</a:t>
            </a:r>
            <a:r>
              <a:rPr lang="en-US" dirty="0" smtClean="0"/>
              <a:t>.</a:t>
            </a:r>
          </a:p>
          <a:p>
            <a:pPr lvl="1"/>
            <a:endParaRPr lang="en-US" dirty="0"/>
          </a:p>
          <a:p>
            <a:r>
              <a:rPr lang="en-US" dirty="0"/>
              <a:t>While many programs use measures from the same domains, they are not selecting the same measures within these </a:t>
            </a:r>
            <a:r>
              <a:rPr lang="en-US" dirty="0" smtClean="0"/>
              <a:t>domains.</a:t>
            </a:r>
          </a:p>
          <a:p>
            <a:pPr lvl="1"/>
            <a:r>
              <a:rPr lang="en-US" dirty="0" smtClean="0"/>
              <a:t>This suggests that </a:t>
            </a:r>
            <a:r>
              <a:rPr lang="en-US" dirty="0"/>
              <a:t>simply specifying the domains from which programs should select measures will not facilitate measure set </a:t>
            </a:r>
            <a:r>
              <a:rPr lang="en-US" dirty="0" smtClean="0"/>
              <a:t>alignment.</a:t>
            </a:r>
          </a:p>
          <a:p>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3</a:t>
            </a:fld>
            <a:endParaRPr lang="en-US" dirty="0"/>
          </a:p>
        </p:txBody>
      </p:sp>
    </p:spTree>
    <p:extLst>
      <p:ext uri="{BB962C8B-B14F-4D97-AF65-F5344CB8AC3E}">
        <p14:creationId xmlns:p14="http://schemas.microsoft.com/office/powerpoint/2010/main" val="8457873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049577629"/>
              </p:ext>
            </p:extLst>
          </p:nvPr>
        </p:nvGraphicFramePr>
        <p:xfrm>
          <a:off x="152400" y="1007533"/>
          <a:ext cx="8991600" cy="4859867"/>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30</a:t>
            </a:fld>
            <a:endParaRPr lang="en-US" dirty="0"/>
          </a:p>
        </p:txBody>
      </p:sp>
      <p:sp>
        <p:nvSpPr>
          <p:cNvPr id="6" name="Title 1"/>
          <p:cNvSpPr>
            <a:spLocks noGrp="1"/>
          </p:cNvSpPr>
          <p:nvPr>
            <p:ph type="title"/>
          </p:nvPr>
        </p:nvSpPr>
        <p:spPr>
          <a:xfrm>
            <a:off x="228600" y="-76200"/>
            <a:ext cx="8382000" cy="1143000"/>
          </a:xfrm>
        </p:spPr>
        <p:txBody>
          <a:bodyPr/>
          <a:lstStyle/>
          <a:p>
            <a:r>
              <a:rPr lang="en-US" dirty="0" smtClean="0"/>
              <a:t>NCQA (HEDIS) is clearly the most common source of measures</a:t>
            </a:r>
            <a:endParaRPr lang="en-US" dirty="0"/>
          </a:p>
        </p:txBody>
      </p:sp>
      <p:sp>
        <p:nvSpPr>
          <p:cNvPr id="9" name="TextBox 8"/>
          <p:cNvSpPr txBox="1"/>
          <p:nvPr/>
        </p:nvSpPr>
        <p:spPr>
          <a:xfrm>
            <a:off x="1600200" y="5867400"/>
            <a:ext cx="5867400" cy="646331"/>
          </a:xfrm>
          <a:prstGeom prst="rect">
            <a:avLst/>
          </a:prstGeom>
          <a:noFill/>
        </p:spPr>
        <p:txBody>
          <a:bodyPr wrap="square" rtlCol="0">
            <a:spAutoFit/>
          </a:bodyPr>
          <a:lstStyle/>
          <a:p>
            <a:pPr algn="ctr"/>
            <a:r>
              <a:rPr lang="en-US" dirty="0" smtClean="0"/>
              <a:t>Total measures by source</a:t>
            </a:r>
          </a:p>
          <a:p>
            <a:pPr algn="ctr"/>
            <a:r>
              <a:rPr lang="en-US" i="1" dirty="0" smtClean="0"/>
              <a:t>n = 1367</a:t>
            </a:r>
            <a:endParaRPr lang="en-US" i="1" dirty="0"/>
          </a:p>
        </p:txBody>
      </p:sp>
      <p:cxnSp>
        <p:nvCxnSpPr>
          <p:cNvPr id="10" name="Straight Connector 9"/>
          <p:cNvCxnSpPr/>
          <p:nvPr/>
        </p:nvCxnSpPr>
        <p:spPr bwMode="auto">
          <a:xfrm flipH="1">
            <a:off x="2590800" y="6172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32414267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only 16% of the distinct measures come from HEDIS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791092234"/>
              </p:ext>
            </p:extLst>
          </p:nvPr>
        </p:nvGraphicFramePr>
        <p:xfrm>
          <a:off x="-1143000" y="804333"/>
          <a:ext cx="6934200" cy="48768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31</a:t>
            </a:fld>
            <a:endParaRPr lang="en-US" dirty="0"/>
          </a:p>
        </p:txBody>
      </p:sp>
      <p:sp>
        <p:nvSpPr>
          <p:cNvPr id="6" name="Rectangle 5"/>
          <p:cNvSpPr/>
          <p:nvPr/>
        </p:nvSpPr>
        <p:spPr>
          <a:xfrm>
            <a:off x="-152400" y="5562600"/>
            <a:ext cx="4572000" cy="584775"/>
          </a:xfrm>
          <a:prstGeom prst="rect">
            <a:avLst/>
          </a:prstGeom>
        </p:spPr>
        <p:txBody>
          <a:bodyPr>
            <a:spAutoFit/>
          </a:bodyPr>
          <a:lstStyle/>
          <a:p>
            <a:pPr algn="ctr"/>
            <a:r>
              <a:rPr lang="en-US" sz="1600" dirty="0" smtClean="0"/>
              <a:t>Distinct measures by source</a:t>
            </a:r>
            <a:endParaRPr lang="en-US" sz="1600" dirty="0"/>
          </a:p>
          <a:p>
            <a:pPr algn="ctr"/>
            <a:r>
              <a:rPr lang="en-US" sz="1600" i="1" dirty="0"/>
              <a:t>n = </a:t>
            </a:r>
            <a:r>
              <a:rPr lang="en-US" sz="1600" i="1" dirty="0" smtClean="0"/>
              <a:t>509</a:t>
            </a:r>
            <a:endParaRPr lang="en-US" sz="1600" i="1" dirty="0"/>
          </a:p>
        </p:txBody>
      </p:sp>
      <p:cxnSp>
        <p:nvCxnSpPr>
          <p:cNvPr id="7" name="Straight Connector 6"/>
          <p:cNvCxnSpPr/>
          <p:nvPr/>
        </p:nvCxnSpPr>
        <p:spPr bwMode="auto">
          <a:xfrm flipH="1">
            <a:off x="838200" y="5867400"/>
            <a:ext cx="26670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
        <p:nvSpPr>
          <p:cNvPr id="10" name="TextBox 9"/>
          <p:cNvSpPr txBox="1"/>
          <p:nvPr/>
        </p:nvSpPr>
        <p:spPr>
          <a:xfrm>
            <a:off x="5647267" y="2133599"/>
            <a:ext cx="3276600" cy="2246769"/>
          </a:xfrm>
          <a:prstGeom prst="rect">
            <a:avLst/>
          </a:prstGeom>
          <a:noFill/>
        </p:spPr>
        <p:txBody>
          <a:bodyPr wrap="square" rtlCol="0">
            <a:spAutoFit/>
          </a:bodyPr>
          <a:lstStyle/>
          <a:p>
            <a:pPr algn="ctr"/>
            <a:r>
              <a:rPr lang="en-US" sz="2800" dirty="0" smtClean="0"/>
              <a:t>In other words, the 81 HEDIS measures are used by multiple programs.</a:t>
            </a:r>
          </a:p>
        </p:txBody>
      </p:sp>
    </p:spTree>
    <p:extLst>
      <p:ext uri="{BB962C8B-B14F-4D97-AF65-F5344CB8AC3E}">
        <p14:creationId xmlns:p14="http://schemas.microsoft.com/office/powerpoint/2010/main" val="2465646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There is a lot of overlap between NQF and HEDIS but it is not 100%</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32</a:t>
            </a:fld>
            <a:endParaRPr lang="en-US" dirty="0"/>
          </a:p>
        </p:txBody>
      </p:sp>
      <p:sp>
        <p:nvSpPr>
          <p:cNvPr id="5" name="Oval 4"/>
          <p:cNvSpPr/>
          <p:nvPr/>
        </p:nvSpPr>
        <p:spPr bwMode="auto">
          <a:xfrm>
            <a:off x="1845733" y="1981200"/>
            <a:ext cx="4440767" cy="3657600"/>
          </a:xfrm>
          <a:prstGeom prst="ellipse">
            <a:avLst/>
          </a:prstGeom>
          <a:noFill/>
          <a:ln w="57150" cap="flat" cmpd="sng" algn="ctr">
            <a:solidFill>
              <a:schemeClr val="accent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6" name="Oval 5"/>
          <p:cNvSpPr/>
          <p:nvPr/>
        </p:nvSpPr>
        <p:spPr bwMode="auto">
          <a:xfrm>
            <a:off x="2857500" y="2362200"/>
            <a:ext cx="4191000" cy="2971800"/>
          </a:xfrm>
          <a:prstGeom prst="ellipse">
            <a:avLst/>
          </a:prstGeom>
          <a:noFill/>
          <a:ln w="57150" cap="flat" cmpd="sng" algn="ctr">
            <a:solidFill>
              <a:schemeClr val="accent6">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8" name="TextBox 7"/>
          <p:cNvSpPr txBox="1"/>
          <p:nvPr/>
        </p:nvSpPr>
        <p:spPr>
          <a:xfrm>
            <a:off x="397933" y="3663434"/>
            <a:ext cx="1447800" cy="584775"/>
          </a:xfrm>
          <a:prstGeom prst="rect">
            <a:avLst/>
          </a:prstGeom>
          <a:noFill/>
        </p:spPr>
        <p:txBody>
          <a:bodyPr wrap="square" rtlCol="0">
            <a:spAutoFit/>
          </a:bodyPr>
          <a:lstStyle/>
          <a:p>
            <a:pPr algn="ctr"/>
            <a:r>
              <a:rPr lang="en-US" sz="3200" dirty="0" smtClean="0"/>
              <a:t>NQF</a:t>
            </a:r>
            <a:endParaRPr lang="en-US" sz="3200" dirty="0"/>
          </a:p>
        </p:txBody>
      </p:sp>
      <p:sp>
        <p:nvSpPr>
          <p:cNvPr id="9" name="TextBox 8"/>
          <p:cNvSpPr txBox="1"/>
          <p:nvPr/>
        </p:nvSpPr>
        <p:spPr>
          <a:xfrm>
            <a:off x="7353300" y="3663434"/>
            <a:ext cx="1447800" cy="584775"/>
          </a:xfrm>
          <a:prstGeom prst="rect">
            <a:avLst/>
          </a:prstGeom>
          <a:noFill/>
        </p:spPr>
        <p:txBody>
          <a:bodyPr wrap="square" rtlCol="0">
            <a:spAutoFit/>
          </a:bodyPr>
          <a:lstStyle/>
          <a:p>
            <a:pPr algn="ctr"/>
            <a:r>
              <a:rPr lang="en-US" sz="3200" dirty="0" smtClean="0"/>
              <a:t>HEDIS</a:t>
            </a:r>
            <a:endParaRPr lang="en-US" sz="3200" dirty="0"/>
          </a:p>
        </p:txBody>
      </p:sp>
    </p:spTree>
    <p:extLst>
      <p:ext uri="{BB962C8B-B14F-4D97-AF65-F5344CB8AC3E}">
        <p14:creationId xmlns:p14="http://schemas.microsoft.com/office/powerpoint/2010/main" val="31163296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HEDIS measures are often the first choice for programs</a:t>
            </a:r>
            <a:endParaRPr lang="en-US" dirty="0"/>
          </a:p>
        </p:txBody>
      </p:sp>
      <p:sp>
        <p:nvSpPr>
          <p:cNvPr id="3" name="Content Placeholder 2"/>
          <p:cNvSpPr>
            <a:spLocks noGrp="1"/>
          </p:cNvSpPr>
          <p:nvPr>
            <p:ph idx="1"/>
          </p:nvPr>
        </p:nvSpPr>
        <p:spPr>
          <a:xfrm>
            <a:off x="533400" y="914400"/>
            <a:ext cx="8534400" cy="5105400"/>
          </a:xfrm>
        </p:spPr>
        <p:txBody>
          <a:bodyPr/>
          <a:lstStyle/>
          <a:p>
            <a:r>
              <a:rPr lang="en-US" dirty="0" smtClean="0"/>
              <a:t>HEDIS measures are known and trusted</a:t>
            </a:r>
          </a:p>
          <a:p>
            <a:pPr lvl="1"/>
            <a:r>
              <a:rPr lang="en-US" dirty="0" smtClean="0"/>
              <a:t>They have been available and in use for a long time</a:t>
            </a:r>
          </a:p>
          <a:p>
            <a:pPr lvl="1"/>
            <a:r>
              <a:rPr lang="en-US" dirty="0" smtClean="0"/>
              <a:t>The specifications are widely available and clearly defined</a:t>
            </a:r>
          </a:p>
          <a:p>
            <a:r>
              <a:rPr lang="en-US" dirty="0" smtClean="0"/>
              <a:t>NCQA offers national and regional benchmark information </a:t>
            </a:r>
          </a:p>
          <a:p>
            <a:pPr lvl="1"/>
            <a:r>
              <a:rPr lang="en-US" dirty="0" smtClean="0"/>
              <a:t>Although information is at the health plan level, programs can get a sense of how to define “good performance”</a:t>
            </a:r>
          </a:p>
          <a:p>
            <a:pPr lvl="1"/>
            <a:r>
              <a:rPr lang="en-US" dirty="0"/>
              <a:t>They are already used by most health plans, thus providing some information about </a:t>
            </a:r>
            <a:r>
              <a:rPr lang="en-US" dirty="0" smtClean="0"/>
              <a:t>baseline performance relative to the benchmark</a:t>
            </a:r>
          </a:p>
          <a:p>
            <a:r>
              <a:rPr lang="en-US" dirty="0" smtClean="0"/>
              <a:t>It’s good for the health plans if other programs use HEDIS</a:t>
            </a:r>
          </a:p>
          <a:p>
            <a:pPr lvl="1"/>
            <a:r>
              <a:rPr lang="en-US" dirty="0" smtClean="0"/>
              <a:t>If health plan success is being measured on the basis of the HEDIS set, the health plans have an interest in getting other parties to engage in improving scores of those measures</a:t>
            </a:r>
          </a:p>
          <a:p>
            <a:r>
              <a:rPr lang="en-US" dirty="0" smtClean="0"/>
              <a:t>NCQA regularly updates the specifications in response to use, feedback and changes in guidelines</a:t>
            </a:r>
          </a:p>
          <a:p>
            <a:pPr lvl="1"/>
            <a:r>
              <a:rPr lang="en-US" dirty="0" smtClean="0"/>
              <a:t>Since another organization is doing this work, it takes the burden off of the program managers</a:t>
            </a:r>
          </a:p>
        </p:txBody>
      </p:sp>
      <p:sp>
        <p:nvSpPr>
          <p:cNvPr id="4" name="Slide Number Placeholder 3"/>
          <p:cNvSpPr>
            <a:spLocks noGrp="1"/>
          </p:cNvSpPr>
          <p:nvPr>
            <p:ph type="sldNum" sz="quarter" idx="10"/>
          </p:nvPr>
        </p:nvSpPr>
        <p:spPr/>
        <p:txBody>
          <a:bodyPr/>
          <a:lstStyle/>
          <a:p>
            <a:fld id="{6CDFDD91-9DC5-443A-B5D4-A4D827708E68}" type="slidenum">
              <a:rPr lang="en-US" smtClean="0"/>
              <a:pPr/>
              <a:t>33</a:t>
            </a:fld>
            <a:endParaRPr lang="en-US" dirty="0"/>
          </a:p>
        </p:txBody>
      </p:sp>
    </p:spTree>
    <p:extLst>
      <p:ext uri="{BB962C8B-B14F-4D97-AF65-F5344CB8AC3E}">
        <p14:creationId xmlns:p14="http://schemas.microsoft.com/office/powerpoint/2010/main" val="7447319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915400" cy="1143000"/>
          </a:xfrm>
        </p:spPr>
        <p:txBody>
          <a:bodyPr/>
          <a:lstStyle/>
          <a:p>
            <a:r>
              <a:rPr lang="en-US" dirty="0" smtClean="0"/>
              <a:t>Programs are selecting different subsets of standard measures</a:t>
            </a:r>
            <a:endParaRPr lang="en-US" dirty="0"/>
          </a:p>
        </p:txBody>
      </p:sp>
      <p:sp>
        <p:nvSpPr>
          <p:cNvPr id="4" name="Slide Number Placeholder 3"/>
          <p:cNvSpPr>
            <a:spLocks noGrp="1"/>
          </p:cNvSpPr>
          <p:nvPr>
            <p:ph type="sldNum" sz="quarter" idx="10"/>
          </p:nvPr>
        </p:nvSpPr>
        <p:spPr>
          <a:xfrm>
            <a:off x="8382000" y="6477000"/>
            <a:ext cx="533400" cy="228600"/>
          </a:xfrm>
        </p:spPr>
        <p:txBody>
          <a:bodyPr/>
          <a:lstStyle/>
          <a:p>
            <a:fld id="{6CDFDD91-9DC5-443A-B5D4-A4D827708E68}" type="slidenum">
              <a:rPr lang="en-US" smtClean="0"/>
              <a:pPr/>
              <a:t>34</a:t>
            </a:fld>
            <a:endParaRPr lang="en-US" dirty="0"/>
          </a:p>
        </p:txBody>
      </p:sp>
      <p:sp>
        <p:nvSpPr>
          <p:cNvPr id="9" name="Oval 8"/>
          <p:cNvSpPr/>
          <p:nvPr/>
        </p:nvSpPr>
        <p:spPr bwMode="auto">
          <a:xfrm>
            <a:off x="5621866" y="4589221"/>
            <a:ext cx="1820333" cy="1905000"/>
          </a:xfrm>
          <a:prstGeom prst="ellipse">
            <a:avLst/>
          </a:pr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10" name="Oval 9"/>
          <p:cNvSpPr/>
          <p:nvPr/>
        </p:nvSpPr>
        <p:spPr bwMode="auto">
          <a:xfrm>
            <a:off x="4004733" y="3429000"/>
            <a:ext cx="2362200" cy="2087033"/>
          </a:xfrm>
          <a:prstGeom prst="ellipse">
            <a:avLst/>
          </a:prstGeom>
          <a:noFill/>
          <a:ln w="381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11" name="Oval 10"/>
          <p:cNvSpPr/>
          <p:nvPr/>
        </p:nvSpPr>
        <p:spPr bwMode="auto">
          <a:xfrm>
            <a:off x="3395133" y="4881609"/>
            <a:ext cx="1989667" cy="1752600"/>
          </a:xfrm>
          <a:prstGeom prst="ellipse">
            <a:avLst/>
          </a:prstGeom>
          <a:noFill/>
          <a:ln w="38100"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12" name="Oval 11"/>
          <p:cNvSpPr/>
          <p:nvPr/>
        </p:nvSpPr>
        <p:spPr bwMode="auto">
          <a:xfrm>
            <a:off x="2937933" y="3611034"/>
            <a:ext cx="1600200" cy="1638300"/>
          </a:xfrm>
          <a:prstGeom prst="ellipse">
            <a:avLst/>
          </a:prstGeom>
          <a:noFill/>
          <a:ln w="38100" cap="flat" cmpd="sng" algn="ctr">
            <a:solidFill>
              <a:srgbClr val="E795A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13" name="Oval 12"/>
          <p:cNvSpPr/>
          <p:nvPr/>
        </p:nvSpPr>
        <p:spPr bwMode="auto">
          <a:xfrm>
            <a:off x="1600200" y="4378809"/>
            <a:ext cx="2057400" cy="2019300"/>
          </a:xfrm>
          <a:prstGeom prst="ellipse">
            <a:avLst/>
          </a:pr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14" name="TextBox 13"/>
          <p:cNvSpPr txBox="1"/>
          <p:nvPr/>
        </p:nvSpPr>
        <p:spPr>
          <a:xfrm>
            <a:off x="1794933" y="5173134"/>
            <a:ext cx="1219200" cy="584775"/>
          </a:xfrm>
          <a:prstGeom prst="rect">
            <a:avLst/>
          </a:prstGeom>
          <a:noFill/>
        </p:spPr>
        <p:txBody>
          <a:bodyPr wrap="square" rtlCol="0">
            <a:spAutoFit/>
          </a:bodyPr>
          <a:lstStyle/>
          <a:p>
            <a:pPr algn="ctr"/>
            <a:r>
              <a:rPr lang="en-US" sz="1600" dirty="0" smtClean="0"/>
              <a:t>Program</a:t>
            </a:r>
          </a:p>
          <a:p>
            <a:pPr algn="ctr"/>
            <a:r>
              <a:rPr lang="en-US" sz="1600" dirty="0"/>
              <a:t>A</a:t>
            </a:r>
          </a:p>
        </p:txBody>
      </p:sp>
      <p:sp>
        <p:nvSpPr>
          <p:cNvPr id="15" name="TextBox 14"/>
          <p:cNvSpPr txBox="1"/>
          <p:nvPr/>
        </p:nvSpPr>
        <p:spPr>
          <a:xfrm>
            <a:off x="2937933" y="4004446"/>
            <a:ext cx="1219200" cy="584775"/>
          </a:xfrm>
          <a:prstGeom prst="rect">
            <a:avLst/>
          </a:prstGeom>
          <a:noFill/>
        </p:spPr>
        <p:txBody>
          <a:bodyPr wrap="square" rtlCol="0">
            <a:spAutoFit/>
          </a:bodyPr>
          <a:lstStyle/>
          <a:p>
            <a:pPr algn="ctr"/>
            <a:r>
              <a:rPr lang="en-US" sz="1600" dirty="0" smtClean="0"/>
              <a:t>Program</a:t>
            </a:r>
          </a:p>
          <a:p>
            <a:pPr algn="ctr"/>
            <a:r>
              <a:rPr lang="en-US" sz="1600" dirty="0" smtClean="0"/>
              <a:t>B</a:t>
            </a:r>
            <a:endParaRPr lang="en-US" sz="1600" dirty="0"/>
          </a:p>
        </p:txBody>
      </p:sp>
      <p:sp>
        <p:nvSpPr>
          <p:cNvPr id="16" name="TextBox 15"/>
          <p:cNvSpPr txBox="1"/>
          <p:nvPr/>
        </p:nvSpPr>
        <p:spPr>
          <a:xfrm>
            <a:off x="4576233" y="3845409"/>
            <a:ext cx="1219200" cy="584775"/>
          </a:xfrm>
          <a:prstGeom prst="rect">
            <a:avLst/>
          </a:prstGeom>
          <a:noFill/>
        </p:spPr>
        <p:txBody>
          <a:bodyPr wrap="square" rtlCol="0">
            <a:spAutoFit/>
          </a:bodyPr>
          <a:lstStyle/>
          <a:p>
            <a:pPr algn="ctr"/>
            <a:r>
              <a:rPr lang="en-US" sz="1600" dirty="0" smtClean="0"/>
              <a:t>Program</a:t>
            </a:r>
          </a:p>
          <a:p>
            <a:pPr algn="ctr"/>
            <a:r>
              <a:rPr lang="en-US" sz="1600" dirty="0" smtClean="0"/>
              <a:t>C</a:t>
            </a:r>
          </a:p>
        </p:txBody>
      </p:sp>
      <p:sp>
        <p:nvSpPr>
          <p:cNvPr id="17" name="TextBox 16"/>
          <p:cNvSpPr txBox="1"/>
          <p:nvPr/>
        </p:nvSpPr>
        <p:spPr>
          <a:xfrm>
            <a:off x="3738033" y="5461287"/>
            <a:ext cx="1219200" cy="584775"/>
          </a:xfrm>
          <a:prstGeom prst="rect">
            <a:avLst/>
          </a:prstGeom>
          <a:noFill/>
        </p:spPr>
        <p:txBody>
          <a:bodyPr wrap="square" rtlCol="0">
            <a:spAutoFit/>
          </a:bodyPr>
          <a:lstStyle/>
          <a:p>
            <a:pPr algn="ctr"/>
            <a:r>
              <a:rPr lang="en-US" sz="1600" dirty="0" smtClean="0"/>
              <a:t>Program</a:t>
            </a:r>
          </a:p>
          <a:p>
            <a:pPr algn="ctr"/>
            <a:r>
              <a:rPr lang="en-US" sz="1600" dirty="0"/>
              <a:t>D</a:t>
            </a:r>
            <a:endParaRPr lang="en-US" sz="1600" dirty="0" smtClean="0"/>
          </a:p>
        </p:txBody>
      </p:sp>
      <p:sp>
        <p:nvSpPr>
          <p:cNvPr id="18" name="TextBox 17"/>
          <p:cNvSpPr txBox="1"/>
          <p:nvPr/>
        </p:nvSpPr>
        <p:spPr>
          <a:xfrm>
            <a:off x="5922432" y="5516033"/>
            <a:ext cx="1219200" cy="584775"/>
          </a:xfrm>
          <a:prstGeom prst="rect">
            <a:avLst/>
          </a:prstGeom>
          <a:noFill/>
        </p:spPr>
        <p:txBody>
          <a:bodyPr wrap="square" rtlCol="0">
            <a:spAutoFit/>
          </a:bodyPr>
          <a:lstStyle/>
          <a:p>
            <a:pPr algn="ctr"/>
            <a:r>
              <a:rPr lang="en-US" sz="1600" dirty="0" smtClean="0"/>
              <a:t>Program</a:t>
            </a:r>
          </a:p>
          <a:p>
            <a:pPr algn="ctr"/>
            <a:r>
              <a:rPr lang="en-US" sz="1600" dirty="0" smtClean="0"/>
              <a:t>E</a:t>
            </a:r>
          </a:p>
        </p:txBody>
      </p:sp>
      <p:sp>
        <p:nvSpPr>
          <p:cNvPr id="23" name="Content Placeholder 2"/>
          <p:cNvSpPr>
            <a:spLocks noGrp="1"/>
          </p:cNvSpPr>
          <p:nvPr>
            <p:ph idx="1"/>
          </p:nvPr>
        </p:nvSpPr>
        <p:spPr>
          <a:xfrm>
            <a:off x="444500" y="1102667"/>
            <a:ext cx="8242300" cy="2326333"/>
          </a:xfrm>
        </p:spPr>
        <p:txBody>
          <a:bodyPr/>
          <a:lstStyle/>
          <a:p>
            <a:pPr marL="63500" indent="-63500"/>
            <a:r>
              <a:rPr lang="en-US" dirty="0"/>
              <a:t>While the programs may be primarily using standard, NQF-endorsed </a:t>
            </a:r>
            <a:r>
              <a:rPr lang="en-US" dirty="0" smtClean="0"/>
              <a:t>measures, they are </a:t>
            </a:r>
            <a:r>
              <a:rPr lang="en-US" b="1" dirty="0" smtClean="0"/>
              <a:t>not selecting the same </a:t>
            </a:r>
            <a:r>
              <a:rPr lang="en-US" dirty="0" smtClean="0"/>
              <a:t>standard measures </a:t>
            </a:r>
          </a:p>
          <a:p>
            <a:pPr marL="63500" indent="-63500"/>
            <a:r>
              <a:rPr lang="en-US" dirty="0" smtClean="0"/>
              <a:t>Not </a:t>
            </a:r>
            <a:r>
              <a:rPr lang="en-US" dirty="0"/>
              <a:t>one measure was used by every program</a:t>
            </a:r>
          </a:p>
          <a:p>
            <a:pPr marL="463550" lvl="1" indent="-63500"/>
            <a:r>
              <a:rPr lang="en-US" dirty="0"/>
              <a:t> Breast Cancer Screening is the most frequently used measure and it is used by only 30 of the programs (63%)</a:t>
            </a:r>
          </a:p>
          <a:p>
            <a:pPr marL="63500" indent="-63500"/>
            <a:endParaRPr lang="en-US" sz="2800" dirty="0" smtClean="0"/>
          </a:p>
          <a:p>
            <a:pPr marL="63500" indent="-63500"/>
            <a:endParaRPr lang="en-US" sz="2800" dirty="0" smtClean="0"/>
          </a:p>
        </p:txBody>
      </p:sp>
    </p:spTree>
    <p:extLst>
      <p:ext uri="{BB962C8B-B14F-4D97-AF65-F5344CB8AC3E}">
        <p14:creationId xmlns:p14="http://schemas.microsoft.com/office/powerpoint/2010/main" val="12321429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763000" cy="1143000"/>
          </a:xfrm>
        </p:spPr>
        <p:txBody>
          <a:bodyPr/>
          <a:lstStyle/>
          <a:p>
            <a:r>
              <a:rPr lang="en-US" dirty="0" smtClean="0"/>
              <a:t>Finding: Even </a:t>
            </a:r>
            <a:r>
              <a:rPr lang="en-US" dirty="0"/>
              <a:t>shared measures aren’t always </a:t>
            </a:r>
            <a:r>
              <a:rPr lang="en-US" dirty="0" smtClean="0"/>
              <a:t>the same - the problem of modification!</a:t>
            </a:r>
            <a:endParaRPr lang="en-US" dirty="0"/>
          </a:p>
        </p:txBody>
      </p:sp>
      <p:sp>
        <p:nvSpPr>
          <p:cNvPr id="3" name="Content Placeholder 2"/>
          <p:cNvSpPr>
            <a:spLocks noGrp="1"/>
          </p:cNvSpPr>
          <p:nvPr>
            <p:ph idx="1"/>
          </p:nvPr>
        </p:nvSpPr>
        <p:spPr>
          <a:xfrm>
            <a:off x="609600" y="1007533"/>
            <a:ext cx="8229600" cy="5867400"/>
          </a:xfrm>
        </p:spPr>
        <p:txBody>
          <a:bodyPr/>
          <a:lstStyle/>
          <a:p>
            <a:r>
              <a:rPr lang="en-US" sz="2800" dirty="0" smtClean="0"/>
              <a:t>Most state programs modify measures </a:t>
            </a:r>
          </a:p>
          <a:p>
            <a:r>
              <a:rPr lang="en-US" dirty="0" smtClean="0"/>
              <a:t>23% of the identifiable standardized measures </a:t>
            </a:r>
            <a:r>
              <a:rPr lang="en-US" dirty="0"/>
              <a:t>were </a:t>
            </a:r>
            <a:r>
              <a:rPr lang="en-US" dirty="0" smtClean="0"/>
              <a:t>modified (237/1051)</a:t>
            </a:r>
          </a:p>
          <a:p>
            <a:r>
              <a:rPr lang="en-US" dirty="0" smtClean="0"/>
              <a:t>40 of the 48 measure sets modified at least one measure</a:t>
            </a:r>
          </a:p>
          <a:p>
            <a:r>
              <a:rPr lang="en-US" dirty="0" smtClean="0"/>
              <a:t>Two programs modified </a:t>
            </a:r>
            <a:r>
              <a:rPr lang="en-US" i="1" dirty="0" smtClean="0"/>
              <a:t>every</a:t>
            </a:r>
            <a:r>
              <a:rPr lang="en-US" dirty="0" smtClean="0"/>
              <a:t> single measure</a:t>
            </a:r>
          </a:p>
          <a:p>
            <a:pPr marL="914400" lvl="1" indent="-457200">
              <a:buFont typeface="+mj-lt"/>
              <a:buAutoNum type="arabicPeriod"/>
            </a:pPr>
            <a:r>
              <a:rPr lang="en-US" dirty="0" smtClean="0"/>
              <a:t>RI PCMH</a:t>
            </a:r>
          </a:p>
          <a:p>
            <a:pPr marL="914400" lvl="1" indent="-457200">
              <a:buFont typeface="+mj-lt"/>
              <a:buAutoNum type="arabicPeriod"/>
            </a:pPr>
            <a:r>
              <a:rPr lang="en-US" dirty="0" smtClean="0"/>
              <a:t>UT Department of Health</a:t>
            </a:r>
          </a:p>
          <a:p>
            <a:r>
              <a:rPr lang="en-US" dirty="0" smtClean="0"/>
              <a:t>Six programs modified at least 50% of their measures</a:t>
            </a:r>
          </a:p>
          <a:p>
            <a:pPr marL="914400" lvl="1" indent="-457200">
              <a:buFont typeface="+mj-lt"/>
              <a:buAutoNum type="arabicPeriod"/>
            </a:pPr>
            <a:r>
              <a:rPr lang="en-US" dirty="0"/>
              <a:t>CA Medi-Cal Managed Care Specialty </a:t>
            </a:r>
            <a:r>
              <a:rPr lang="en-US" dirty="0" smtClean="0"/>
              <a:t>Plans (67%) </a:t>
            </a:r>
            <a:endParaRPr lang="en-US" dirty="0"/>
          </a:p>
          <a:p>
            <a:pPr marL="914400" lvl="1" indent="-457200">
              <a:buFont typeface="+mj-lt"/>
              <a:buAutoNum type="arabicPeriod"/>
            </a:pPr>
            <a:r>
              <a:rPr lang="en-US" dirty="0" smtClean="0"/>
              <a:t>WA PCMH (67%)</a:t>
            </a:r>
          </a:p>
          <a:p>
            <a:pPr marL="914400" lvl="1" indent="-457200">
              <a:buFont typeface="+mj-lt"/>
              <a:buAutoNum type="arabicPeriod"/>
            </a:pPr>
            <a:r>
              <a:rPr lang="en-US" dirty="0"/>
              <a:t>MA PCMH (56%)</a:t>
            </a:r>
          </a:p>
          <a:p>
            <a:pPr marL="914400" lvl="1" indent="-457200">
              <a:buFont typeface="+mj-lt"/>
              <a:buAutoNum type="arabicPeriod"/>
            </a:pPr>
            <a:r>
              <a:rPr lang="en-US" dirty="0" smtClean="0"/>
              <a:t>PA Chronic Care Initiative (56%)</a:t>
            </a:r>
          </a:p>
          <a:p>
            <a:pPr marL="914400" lvl="1" indent="-457200">
              <a:buFont typeface="+mj-lt"/>
              <a:buAutoNum type="arabicPeriod"/>
            </a:pPr>
            <a:r>
              <a:rPr lang="en-US" dirty="0"/>
              <a:t>OR </a:t>
            </a:r>
            <a:r>
              <a:rPr lang="en-US" dirty="0" smtClean="0"/>
              <a:t>Coordinated Care Organizations (53%)</a:t>
            </a:r>
            <a:endParaRPr lang="en-US" dirty="0"/>
          </a:p>
          <a:p>
            <a:pPr marL="914400" lvl="1" indent="-457200">
              <a:buFont typeface="+mj-lt"/>
              <a:buAutoNum type="arabicPeriod"/>
            </a:pPr>
            <a:r>
              <a:rPr lang="en-US" dirty="0" smtClean="0"/>
              <a:t>WI Regional Collaborative (51%)</a:t>
            </a:r>
          </a:p>
          <a:p>
            <a:pPr lvl="1"/>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35</a:t>
            </a:fld>
            <a:endParaRPr lang="en-US" dirty="0"/>
          </a:p>
        </p:txBody>
      </p:sp>
    </p:spTree>
    <p:extLst>
      <p:ext uri="{BB962C8B-B14F-4D97-AF65-F5344CB8AC3E}">
        <p14:creationId xmlns:p14="http://schemas.microsoft.com/office/powerpoint/2010/main" val="32596982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modifications indicate a problem with the measure specifications?</a:t>
            </a:r>
            <a:endParaRPr lang="en-US" dirty="0"/>
          </a:p>
        </p:txBody>
      </p:sp>
      <p:sp>
        <p:nvSpPr>
          <p:cNvPr id="3" name="Content Placeholder 2"/>
          <p:cNvSpPr>
            <a:spLocks noGrp="1"/>
          </p:cNvSpPr>
          <p:nvPr>
            <p:ph idx="1"/>
          </p:nvPr>
        </p:nvSpPr>
        <p:spPr>
          <a:xfrm>
            <a:off x="536575" y="990600"/>
            <a:ext cx="8378825" cy="5486400"/>
          </a:xfrm>
        </p:spPr>
        <p:txBody>
          <a:bodyPr/>
          <a:lstStyle/>
          <a:p>
            <a:r>
              <a:rPr lang="en-US" dirty="0" smtClean="0"/>
              <a:t>Perhaps… some types of modifications suggest that the measure deserves a closer look:</a:t>
            </a:r>
          </a:p>
          <a:p>
            <a:pPr lvl="1"/>
            <a:r>
              <a:rPr lang="en-US" sz="1800" dirty="0" smtClean="0"/>
              <a:t>Adding </a:t>
            </a:r>
            <a:r>
              <a:rPr lang="en-US" sz="1800" dirty="0"/>
              <a:t>additional detail </a:t>
            </a:r>
            <a:r>
              <a:rPr lang="en-US" sz="1800" dirty="0" smtClean="0"/>
              <a:t>to or changing details in </a:t>
            </a:r>
            <a:r>
              <a:rPr lang="en-US" sz="1800" dirty="0"/>
              <a:t>the specifications</a:t>
            </a:r>
            <a:endParaRPr lang="en-US" sz="1800" dirty="0" smtClean="0"/>
          </a:p>
          <a:p>
            <a:pPr lvl="1"/>
            <a:r>
              <a:rPr lang="en-US" sz="1800" dirty="0" smtClean="0"/>
              <a:t>Eliminating </a:t>
            </a:r>
            <a:r>
              <a:rPr lang="en-US" sz="1800" dirty="0"/>
              <a:t>detail from the </a:t>
            </a:r>
            <a:r>
              <a:rPr lang="en-US" sz="1800" dirty="0" smtClean="0"/>
              <a:t>specifications</a:t>
            </a:r>
          </a:p>
          <a:p>
            <a:pPr lvl="1"/>
            <a:r>
              <a:rPr lang="en-US" sz="1800" dirty="0" smtClean="0"/>
              <a:t>Changes in the </a:t>
            </a:r>
            <a:r>
              <a:rPr lang="en-US" sz="1800" dirty="0"/>
              <a:t>CPT codes used in the measure specifications</a:t>
            </a:r>
          </a:p>
          <a:p>
            <a:pPr lvl="1"/>
            <a:r>
              <a:rPr lang="en-US" sz="1800" dirty="0"/>
              <a:t>Changes </a:t>
            </a:r>
            <a:r>
              <a:rPr lang="en-US" sz="1800" dirty="0" smtClean="0"/>
              <a:t>in the </a:t>
            </a:r>
            <a:r>
              <a:rPr lang="en-US" sz="1800" dirty="0"/>
              <a:t>source of the </a:t>
            </a:r>
            <a:r>
              <a:rPr lang="en-US" sz="1800" dirty="0" smtClean="0"/>
              <a:t>data (i.e</a:t>
            </a:r>
            <a:r>
              <a:rPr lang="en-US" sz="1800" dirty="0"/>
              <a:t>., from hybrid/clinical records to claims)</a:t>
            </a:r>
          </a:p>
          <a:p>
            <a:r>
              <a:rPr lang="en-US" dirty="0" smtClean="0"/>
              <a:t>However, we found that there are many modifications that programs make that don’t necessarily indicate a fundamental problem with the measure.</a:t>
            </a:r>
            <a:r>
              <a:rPr lang="en-US" dirty="0"/>
              <a:t> </a:t>
            </a:r>
            <a:r>
              <a:rPr lang="en-US" dirty="0" smtClean="0"/>
              <a:t>For example, frequent modifications include:</a:t>
            </a:r>
          </a:p>
          <a:p>
            <a:pPr lvl="1"/>
            <a:r>
              <a:rPr lang="en-US" sz="1800" dirty="0" smtClean="0"/>
              <a:t>Reporting </a:t>
            </a:r>
            <a:r>
              <a:rPr lang="en-US" sz="1800" dirty="0"/>
              <a:t>only some of the rates/components of the measure (e.g., if the measure has two components: screening and follow-up, they may only do the screening component of the </a:t>
            </a:r>
            <a:r>
              <a:rPr lang="en-US" sz="1800" dirty="0" smtClean="0"/>
              <a:t>measure)</a:t>
            </a:r>
          </a:p>
          <a:p>
            <a:pPr lvl="1"/>
            <a:r>
              <a:rPr lang="en-US" sz="1800" dirty="0" smtClean="0"/>
              <a:t>Narrowing </a:t>
            </a:r>
            <a:r>
              <a:rPr lang="en-US" sz="1800" dirty="0"/>
              <a:t>or </a:t>
            </a:r>
            <a:r>
              <a:rPr lang="en-US" sz="1800" dirty="0" smtClean="0"/>
              <a:t>expanding </a:t>
            </a:r>
            <a:r>
              <a:rPr lang="en-US" sz="1800" dirty="0"/>
              <a:t>the age of the </a:t>
            </a:r>
            <a:r>
              <a:rPr lang="en-US" sz="1800" dirty="0" smtClean="0"/>
              <a:t>population measured</a:t>
            </a:r>
          </a:p>
          <a:p>
            <a:pPr lvl="1"/>
            <a:r>
              <a:rPr lang="en-US" sz="1800" dirty="0" smtClean="0"/>
              <a:t>Applying </a:t>
            </a:r>
            <a:r>
              <a:rPr lang="en-US" sz="1800" dirty="0"/>
              <a:t>the measure to a </a:t>
            </a:r>
            <a:r>
              <a:rPr lang="en-US" sz="1800" dirty="0" smtClean="0"/>
              <a:t>new or sub-population</a:t>
            </a:r>
          </a:p>
          <a:p>
            <a:pPr lvl="1"/>
            <a:r>
              <a:rPr lang="en-US" sz="1800" dirty="0" smtClean="0"/>
              <a:t>Applying </a:t>
            </a:r>
            <a:r>
              <a:rPr lang="en-US" sz="1800" dirty="0"/>
              <a:t>the measure to an alternative setting</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36</a:t>
            </a:fld>
            <a:endParaRPr lang="en-US" dirty="0"/>
          </a:p>
        </p:txBody>
      </p:sp>
    </p:spTree>
    <p:extLst>
      <p:ext uri="{BB962C8B-B14F-4D97-AF65-F5344CB8AC3E}">
        <p14:creationId xmlns:p14="http://schemas.microsoft.com/office/powerpoint/2010/main" val="22369653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Frequency of modification type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183844842"/>
              </p:ext>
            </p:extLst>
          </p:nvPr>
        </p:nvGraphicFramePr>
        <p:xfrm>
          <a:off x="304800" y="1219200"/>
          <a:ext cx="8610600"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37</a:t>
            </a:fld>
            <a:endParaRPr lang="en-US" dirty="0"/>
          </a:p>
        </p:txBody>
      </p:sp>
      <p:sp>
        <p:nvSpPr>
          <p:cNvPr id="3" name="TextBox 2"/>
          <p:cNvSpPr txBox="1"/>
          <p:nvPr/>
        </p:nvSpPr>
        <p:spPr>
          <a:xfrm>
            <a:off x="1219200" y="5867400"/>
            <a:ext cx="7239000" cy="646331"/>
          </a:xfrm>
          <a:prstGeom prst="rect">
            <a:avLst/>
          </a:prstGeom>
          <a:noFill/>
        </p:spPr>
        <p:txBody>
          <a:bodyPr wrap="square" rtlCol="0">
            <a:spAutoFit/>
          </a:bodyPr>
          <a:lstStyle/>
          <a:p>
            <a:r>
              <a:rPr lang="en-US" dirty="0" smtClean="0"/>
              <a:t>Note: some of the measures were modified in more than one way and each modification is represented on this chart</a:t>
            </a:r>
            <a:endParaRPr lang="en-US" dirty="0"/>
          </a:p>
        </p:txBody>
      </p:sp>
    </p:spTree>
    <p:extLst>
      <p:ext uri="{BB962C8B-B14F-4D97-AF65-F5344CB8AC3E}">
        <p14:creationId xmlns:p14="http://schemas.microsoft.com/office/powerpoint/2010/main" val="41261273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organizations modify measures?</a:t>
            </a:r>
            <a:endParaRPr lang="en-US" dirty="0"/>
          </a:p>
        </p:txBody>
      </p:sp>
      <p:sp>
        <p:nvSpPr>
          <p:cNvPr id="3" name="Content Placeholder 2"/>
          <p:cNvSpPr>
            <a:spLocks noGrp="1"/>
          </p:cNvSpPr>
          <p:nvPr>
            <p:ph idx="1"/>
          </p:nvPr>
        </p:nvSpPr>
        <p:spPr>
          <a:xfrm>
            <a:off x="536575" y="990600"/>
            <a:ext cx="8302625" cy="5867400"/>
          </a:xfrm>
        </p:spPr>
        <p:txBody>
          <a:bodyPr/>
          <a:lstStyle/>
          <a:p>
            <a:r>
              <a:rPr lang="en-US" dirty="0" smtClean="0"/>
              <a:t>To tailor the measure to a specific program</a:t>
            </a:r>
          </a:p>
          <a:p>
            <a:pPr lvl="1"/>
            <a:r>
              <a:rPr lang="en-US" dirty="0" smtClean="0"/>
              <a:t>If the program is specific to a subpopulation, then the organization may alter the measure to apply it to the population of interest</a:t>
            </a:r>
          </a:p>
          <a:p>
            <a:r>
              <a:rPr lang="en-US" dirty="0"/>
              <a:t>To make implementation easier</a:t>
            </a:r>
          </a:p>
          <a:p>
            <a:pPr lvl="1"/>
            <a:r>
              <a:rPr lang="en-US" dirty="0"/>
              <a:t>The systems that the organizations have in place may make an alternative approach to implementing the measure easier</a:t>
            </a:r>
          </a:p>
          <a:p>
            <a:r>
              <a:rPr lang="en-US" dirty="0" smtClean="0"/>
              <a:t>To obtain buy-in and consensus on a measure</a:t>
            </a:r>
          </a:p>
          <a:p>
            <a:pPr lvl="1"/>
            <a:r>
              <a:rPr lang="en-US" dirty="0" smtClean="0"/>
              <a:t>Sometimes providers have strong opinions about the particular CPT codes that should be included in a measure in order to make it more consistent with their experiences. In order to get consensus on the measure, the organization may agree to modify the specifications.</a:t>
            </a:r>
          </a:p>
          <a:p>
            <a:pPr lvl="1"/>
            <a:r>
              <a:rPr lang="en-US" dirty="0" smtClean="0"/>
              <a:t>Sometimes providers are anxious about being evaluated on particular measure and request changes that they believe reflect best practice</a:t>
            </a:r>
          </a:p>
        </p:txBody>
      </p:sp>
      <p:sp>
        <p:nvSpPr>
          <p:cNvPr id="4" name="Slide Number Placeholder 3"/>
          <p:cNvSpPr>
            <a:spLocks noGrp="1"/>
          </p:cNvSpPr>
          <p:nvPr>
            <p:ph type="sldNum" sz="quarter" idx="10"/>
          </p:nvPr>
        </p:nvSpPr>
        <p:spPr/>
        <p:txBody>
          <a:bodyPr/>
          <a:lstStyle/>
          <a:p>
            <a:fld id="{6CDFDD91-9DC5-443A-B5D4-A4D827708E68}" type="slidenum">
              <a:rPr lang="en-US" smtClean="0"/>
              <a:pPr/>
              <a:t>38</a:t>
            </a:fld>
            <a:endParaRPr lang="en-US" dirty="0"/>
          </a:p>
        </p:txBody>
      </p:sp>
    </p:spTree>
    <p:extLst>
      <p:ext uri="{BB962C8B-B14F-4D97-AF65-F5344CB8AC3E}">
        <p14:creationId xmlns:p14="http://schemas.microsoft.com/office/powerpoint/2010/main" val="261884599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frequently modified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236999543"/>
              </p:ext>
            </p:extLst>
          </p:nvPr>
        </p:nvGraphicFramePr>
        <p:xfrm>
          <a:off x="152400" y="1066800"/>
          <a:ext cx="8839201" cy="4909820"/>
        </p:xfrm>
        <a:graphic>
          <a:graphicData uri="http://schemas.openxmlformats.org/drawingml/2006/table">
            <a:tbl>
              <a:tblPr firstRow="1" bandRow="1">
                <a:tableStyleId>{5C22544A-7EE6-4342-B048-85BDC9FD1C3A}</a:tableStyleId>
              </a:tblPr>
              <a:tblGrid>
                <a:gridCol w="1273444"/>
                <a:gridCol w="5051156"/>
                <a:gridCol w="1447800"/>
                <a:gridCol w="1066801"/>
              </a:tblGrid>
              <a:tr h="370840">
                <a:tc>
                  <a:txBody>
                    <a:bodyPr/>
                    <a:lstStyle/>
                    <a:p>
                      <a:r>
                        <a:rPr lang="en-US" sz="1400" dirty="0" smtClean="0">
                          <a:solidFill>
                            <a:schemeClr val="tx1"/>
                          </a:solidFill>
                        </a:rPr>
                        <a:t>#</a:t>
                      </a:r>
                      <a:r>
                        <a:rPr lang="en-US" sz="1400" baseline="0" dirty="0" smtClean="0">
                          <a:solidFill>
                            <a:schemeClr val="tx1"/>
                          </a:solidFill>
                        </a:rPr>
                        <a:t> p</a:t>
                      </a:r>
                      <a:r>
                        <a:rPr lang="en-US" sz="1400" dirty="0" smtClean="0">
                          <a:solidFill>
                            <a:schemeClr val="tx1"/>
                          </a:solidFill>
                        </a:rPr>
                        <a:t>rograms modifying the measure</a:t>
                      </a:r>
                      <a:endParaRPr lang="en-US" sz="1400" dirty="0">
                        <a:solidFill>
                          <a:schemeClr val="tx1"/>
                        </a:solidFill>
                      </a:endParaRPr>
                    </a:p>
                  </a:txBody>
                  <a:tcPr/>
                </a:tc>
                <a:tc>
                  <a:txBody>
                    <a:bodyPr/>
                    <a:lstStyle/>
                    <a:p>
                      <a:r>
                        <a:rPr lang="en-US" sz="1400" dirty="0" smtClean="0">
                          <a:solidFill>
                            <a:schemeClr val="tx1"/>
                          </a:solidFill>
                        </a:rPr>
                        <a:t>Measure</a:t>
                      </a:r>
                      <a:r>
                        <a:rPr lang="en-US" sz="1400" baseline="0" dirty="0" smtClean="0">
                          <a:solidFill>
                            <a:schemeClr val="tx1"/>
                          </a:solidFill>
                        </a:rPr>
                        <a:t> Name</a:t>
                      </a:r>
                      <a:endParaRPr lang="en-US" sz="1400" dirty="0">
                        <a:solidFill>
                          <a:schemeClr val="tx1"/>
                        </a:solidFill>
                      </a:endParaRPr>
                    </a:p>
                  </a:txBody>
                  <a:tcPr/>
                </a:tc>
                <a:tc>
                  <a:txBody>
                    <a:bodyPr/>
                    <a:lstStyle/>
                    <a:p>
                      <a:r>
                        <a:rPr lang="en-US" sz="1400" dirty="0" smtClean="0">
                          <a:solidFill>
                            <a:schemeClr val="tx1"/>
                          </a:solidFill>
                        </a:rPr>
                        <a:t>Steward</a:t>
                      </a:r>
                      <a:endParaRPr lang="en-US" sz="1400" dirty="0">
                        <a:solidFill>
                          <a:schemeClr val="tx1"/>
                        </a:solidFill>
                      </a:endParaRPr>
                    </a:p>
                  </a:txBody>
                  <a:tcPr/>
                </a:tc>
                <a:tc>
                  <a:txBody>
                    <a:bodyPr/>
                    <a:lstStyle/>
                    <a:p>
                      <a:r>
                        <a:rPr lang="en-US" sz="1400" dirty="0" smtClean="0">
                          <a:solidFill>
                            <a:schemeClr val="tx1"/>
                          </a:solidFill>
                        </a:rPr>
                        <a:t>NQF #</a:t>
                      </a:r>
                      <a:endParaRPr lang="en-US" sz="1400" dirty="0">
                        <a:solidFill>
                          <a:schemeClr val="tx1"/>
                        </a:solidFill>
                      </a:endParaRPr>
                    </a:p>
                  </a:txBody>
                  <a:tcPr/>
                </a:tc>
              </a:tr>
              <a:tr h="335280">
                <a:tc>
                  <a:txBody>
                    <a:bodyPr/>
                    <a:lstStyle/>
                    <a:p>
                      <a:pPr algn="ctr" fontAlgn="b"/>
                      <a:r>
                        <a:rPr lang="en-US" sz="1600" b="0" i="0" u="none" strike="noStrike" dirty="0">
                          <a:solidFill>
                            <a:srgbClr val="000000"/>
                          </a:solidFill>
                          <a:effectLst/>
                          <a:latin typeface="Arial"/>
                        </a:rPr>
                        <a:t>12</a:t>
                      </a:r>
                    </a:p>
                  </a:txBody>
                  <a:tcPr marL="9525" marR="9525" marT="9525" marB="0" anchor="ctr"/>
                </a:tc>
                <a:tc>
                  <a:txBody>
                    <a:bodyPr/>
                    <a:lstStyle/>
                    <a:p>
                      <a:pPr algn="l" fontAlgn="b"/>
                      <a:r>
                        <a:rPr lang="en-US" sz="1600" b="0" i="0" u="none" strike="noStrike" dirty="0">
                          <a:solidFill>
                            <a:srgbClr val="000000"/>
                          </a:solidFill>
                          <a:effectLst/>
                          <a:latin typeface="Arial"/>
                        </a:rPr>
                        <a:t>Childhood Immunization Status </a:t>
                      </a:r>
                    </a:p>
                  </a:txBody>
                  <a:tcPr marL="9525" marR="9525" marT="9525" marB="0" anchor="ctr"/>
                </a:tc>
                <a:tc>
                  <a:txBody>
                    <a:bodyPr/>
                    <a:lstStyle/>
                    <a:p>
                      <a:pPr algn="l" fontAlgn="b"/>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Arial"/>
                        </a:rPr>
                        <a:t>38</a:t>
                      </a:r>
                    </a:p>
                  </a:txBody>
                  <a:tcPr marL="9525" marR="9525" marT="9525" marB="0" anchor="ctr"/>
                </a:tc>
              </a:tr>
              <a:tr h="0">
                <a:tc>
                  <a:txBody>
                    <a:bodyPr/>
                    <a:lstStyle/>
                    <a:p>
                      <a:pPr algn="ctr" fontAlgn="b"/>
                      <a:r>
                        <a:rPr lang="en-US" sz="1600" b="0" i="0" u="none" strike="noStrike" dirty="0">
                          <a:solidFill>
                            <a:srgbClr val="000000"/>
                          </a:solidFill>
                          <a:effectLst/>
                          <a:latin typeface="Arial"/>
                        </a:rPr>
                        <a:t>10</a:t>
                      </a:r>
                    </a:p>
                  </a:txBody>
                  <a:tcPr marL="9525" marR="9525" marT="9525" marB="0" anchor="ctr"/>
                </a:tc>
                <a:tc>
                  <a:txBody>
                    <a:bodyPr/>
                    <a:lstStyle/>
                    <a:p>
                      <a:pPr algn="l" fontAlgn="b"/>
                      <a:r>
                        <a:rPr lang="en-US" sz="1600" b="0" i="0" u="none" strike="noStrike" dirty="0">
                          <a:solidFill>
                            <a:srgbClr val="000000"/>
                          </a:solidFill>
                          <a:effectLst/>
                          <a:latin typeface="Arial"/>
                        </a:rPr>
                        <a:t>Use of Appropriate Medications for </a:t>
                      </a:r>
                      <a:r>
                        <a:rPr lang="en-US" sz="1600" b="0" i="0" u="none" strike="noStrike" dirty="0" smtClean="0">
                          <a:solidFill>
                            <a:srgbClr val="000000"/>
                          </a:solidFill>
                          <a:effectLst/>
                          <a:latin typeface="Arial"/>
                        </a:rPr>
                        <a:t>Asthma</a:t>
                      </a:r>
                      <a:endParaRPr lang="en-US" sz="1600" b="0" i="0" u="none" strike="noStrike" dirty="0">
                        <a:solidFill>
                          <a:srgbClr val="000000"/>
                        </a:solidFill>
                        <a:effectLst/>
                        <a:latin typeface="Arial"/>
                      </a:endParaRPr>
                    </a:p>
                  </a:txBody>
                  <a:tcPr marL="9525" marR="9525" marT="9525" marB="0" anchor="ctr"/>
                </a:tc>
                <a:tc>
                  <a:txBody>
                    <a:bodyPr/>
                    <a:lstStyle/>
                    <a:p>
                      <a:pPr algn="l" fontAlgn="b"/>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Arial"/>
                        </a:rPr>
                        <a:t>36</a:t>
                      </a:r>
                    </a:p>
                  </a:txBody>
                  <a:tcPr marL="9525" marR="9525" marT="9525" marB="0" anchor="ctr"/>
                </a:tc>
              </a:tr>
              <a:tr h="370840">
                <a:tc>
                  <a:txBody>
                    <a:bodyPr/>
                    <a:lstStyle/>
                    <a:p>
                      <a:pPr algn="ctr" fontAlgn="b"/>
                      <a:r>
                        <a:rPr lang="en-US" sz="1600" b="0" i="0" u="none" strike="noStrike" dirty="0">
                          <a:solidFill>
                            <a:srgbClr val="000000"/>
                          </a:solidFill>
                          <a:effectLst/>
                          <a:latin typeface="Arial"/>
                        </a:rPr>
                        <a:t>8</a:t>
                      </a:r>
                    </a:p>
                  </a:txBody>
                  <a:tcPr marL="9525" marR="9525" marT="9525" marB="0" anchor="ctr"/>
                </a:tc>
                <a:tc>
                  <a:txBody>
                    <a:bodyPr/>
                    <a:lstStyle/>
                    <a:p>
                      <a:pPr algn="l" fontAlgn="b"/>
                      <a:r>
                        <a:rPr lang="en-US" sz="1600" b="0" i="0" u="none" strike="noStrike" dirty="0">
                          <a:solidFill>
                            <a:srgbClr val="000000"/>
                          </a:solidFill>
                          <a:effectLst/>
                          <a:latin typeface="Arial"/>
                        </a:rPr>
                        <a:t>Tobacco Use: Screening &amp; Cessation Intervention</a:t>
                      </a:r>
                    </a:p>
                  </a:txBody>
                  <a:tcPr marL="9525" marR="9525" marT="9525" marB="0" anchor="ctr"/>
                </a:tc>
                <a:tc>
                  <a:txBody>
                    <a:bodyPr/>
                    <a:lstStyle/>
                    <a:p>
                      <a:pPr algn="l" fontAlgn="b"/>
                      <a:r>
                        <a:rPr lang="en-US" sz="1600" b="0" i="0" u="none" strike="noStrike" dirty="0">
                          <a:solidFill>
                            <a:srgbClr val="000000"/>
                          </a:solidFill>
                          <a:effectLst/>
                          <a:latin typeface="Arial"/>
                        </a:rPr>
                        <a:t>AMA-PCPI</a:t>
                      </a:r>
                    </a:p>
                  </a:txBody>
                  <a:tcPr marL="9525" marR="9525" marT="9525" marB="0" anchor="ctr"/>
                </a:tc>
                <a:tc>
                  <a:txBody>
                    <a:bodyPr/>
                    <a:lstStyle/>
                    <a:p>
                      <a:pPr algn="ctr" fontAlgn="b"/>
                      <a:r>
                        <a:rPr lang="en-US" sz="1600" b="0" i="0" u="none" strike="noStrike" dirty="0">
                          <a:solidFill>
                            <a:srgbClr val="000000"/>
                          </a:solidFill>
                          <a:effectLst/>
                          <a:latin typeface="Arial"/>
                        </a:rPr>
                        <a:t>28</a:t>
                      </a:r>
                    </a:p>
                  </a:txBody>
                  <a:tcPr marL="9525" marR="9525" marT="9525" marB="0" anchor="ctr"/>
                </a:tc>
              </a:tr>
              <a:tr h="370840">
                <a:tc>
                  <a:txBody>
                    <a:bodyPr/>
                    <a:lstStyle/>
                    <a:p>
                      <a:pPr algn="ctr" fontAlgn="b"/>
                      <a:r>
                        <a:rPr lang="en-US" sz="1600" b="0" i="0" u="none" strike="noStrike" dirty="0">
                          <a:solidFill>
                            <a:srgbClr val="000000"/>
                          </a:solidFill>
                          <a:effectLst/>
                          <a:latin typeface="Arial"/>
                        </a:rPr>
                        <a:t>7</a:t>
                      </a:r>
                    </a:p>
                  </a:txBody>
                  <a:tcPr marL="9525" marR="9525" marT="9525" marB="0" anchor="ctr"/>
                </a:tc>
                <a:tc>
                  <a:txBody>
                    <a:bodyPr/>
                    <a:lstStyle/>
                    <a:p>
                      <a:pPr algn="l" fontAlgn="b"/>
                      <a:r>
                        <a:rPr lang="en-US" sz="1600" b="0" i="0" u="none" strike="noStrike" dirty="0">
                          <a:solidFill>
                            <a:srgbClr val="000000"/>
                          </a:solidFill>
                          <a:effectLst/>
                          <a:latin typeface="Arial"/>
                        </a:rPr>
                        <a:t>CDC:  Blood Pressure Control (&lt;140/90 mm Hg)</a:t>
                      </a:r>
                    </a:p>
                  </a:txBody>
                  <a:tcPr marL="9525" marR="9525" marT="9525" marB="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mn-lt"/>
                        </a:rPr>
                        <a:t>NCQA (HEDIS)</a:t>
                      </a:r>
                    </a:p>
                  </a:txBody>
                  <a:tcPr marL="9525" marR="9525" marT="9525" marB="0" anchor="ctr"/>
                </a:tc>
                <a:tc>
                  <a:txBody>
                    <a:bodyPr/>
                    <a:lstStyle/>
                    <a:p>
                      <a:pPr algn="ctr" fontAlgn="b"/>
                      <a:r>
                        <a:rPr lang="en-US" sz="1600" b="0" i="0" u="none" strike="noStrike" dirty="0">
                          <a:solidFill>
                            <a:srgbClr val="000000"/>
                          </a:solidFill>
                          <a:effectLst/>
                          <a:latin typeface="Arial"/>
                        </a:rPr>
                        <a:t>61</a:t>
                      </a:r>
                    </a:p>
                  </a:txBody>
                  <a:tcPr marL="9525" marR="9525" marT="9525" marB="0" anchor="ctr"/>
                </a:tc>
              </a:tr>
              <a:tr h="370840">
                <a:tc>
                  <a:txBody>
                    <a:bodyPr/>
                    <a:lstStyle/>
                    <a:p>
                      <a:pPr algn="ctr" fontAlgn="b"/>
                      <a:r>
                        <a:rPr lang="en-US" sz="1600" b="0" i="0" u="none" strike="noStrike" dirty="0">
                          <a:solidFill>
                            <a:srgbClr val="000000"/>
                          </a:solidFill>
                          <a:effectLst/>
                          <a:latin typeface="Arial"/>
                        </a:rPr>
                        <a:t>7</a:t>
                      </a:r>
                    </a:p>
                  </a:txBody>
                  <a:tcPr marL="9525" marR="9525" marT="9525" marB="0" anchor="ctr"/>
                </a:tc>
                <a:tc>
                  <a:txBody>
                    <a:bodyPr/>
                    <a:lstStyle/>
                    <a:p>
                      <a:pPr algn="l" fontAlgn="b"/>
                      <a:r>
                        <a:rPr lang="es-ES" sz="1600" b="0" i="0" u="none" strike="noStrike" dirty="0">
                          <a:solidFill>
                            <a:srgbClr val="000000"/>
                          </a:solidFill>
                          <a:effectLst/>
                          <a:latin typeface="Arial"/>
                        </a:rPr>
                        <a:t>CDC: Hemoglobin A1c (HbA1c) Control (&lt;8.0%)</a:t>
                      </a:r>
                    </a:p>
                  </a:txBody>
                  <a:tcPr marL="9525" marR="9525" marT="9525" marB="0" anchor="ctr"/>
                </a:tc>
                <a:tc>
                  <a:txBody>
                    <a:bodyPr/>
                    <a:lstStyle/>
                    <a:p>
                      <a:pPr algn="l" fontAlgn="b"/>
                      <a:r>
                        <a:rPr lang="en-US" sz="1600" b="0" i="0" u="none" strike="noStrike" dirty="0">
                          <a:solidFill>
                            <a:srgbClr val="000000"/>
                          </a:solidFill>
                          <a:effectLst/>
                          <a:latin typeface="Arial"/>
                        </a:rPr>
                        <a:t>NCQA (HEDIS)</a:t>
                      </a:r>
                    </a:p>
                  </a:txBody>
                  <a:tcPr marL="9525" marR="9525" marT="9525" marB="0" anchor="ctr"/>
                </a:tc>
                <a:tc>
                  <a:txBody>
                    <a:bodyPr/>
                    <a:lstStyle/>
                    <a:p>
                      <a:pPr algn="ctr" fontAlgn="b"/>
                      <a:r>
                        <a:rPr lang="en-US" sz="1600" b="0" i="0" u="none" strike="noStrike" dirty="0">
                          <a:solidFill>
                            <a:srgbClr val="000000"/>
                          </a:solidFill>
                          <a:effectLst/>
                          <a:latin typeface="Arial"/>
                        </a:rPr>
                        <a:t>575</a:t>
                      </a:r>
                    </a:p>
                  </a:txBody>
                  <a:tcPr marL="9525" marR="9525" marT="9525" marB="0" anchor="ctr"/>
                </a:tc>
              </a:tr>
              <a:tr h="370840">
                <a:tc>
                  <a:txBody>
                    <a:bodyPr/>
                    <a:lstStyle/>
                    <a:p>
                      <a:pPr algn="ctr" fontAlgn="b"/>
                      <a:r>
                        <a:rPr lang="en-US" sz="1600" b="0" i="0" u="none" strike="noStrike" dirty="0">
                          <a:solidFill>
                            <a:srgbClr val="000000"/>
                          </a:solidFill>
                          <a:effectLst/>
                          <a:latin typeface="Arial"/>
                        </a:rPr>
                        <a:t>7</a:t>
                      </a:r>
                    </a:p>
                  </a:txBody>
                  <a:tcPr marL="9525" marR="9525" marT="9525" marB="0" anchor="ctr"/>
                </a:tc>
                <a:tc>
                  <a:txBody>
                    <a:bodyPr/>
                    <a:lstStyle/>
                    <a:p>
                      <a:pPr algn="l" fontAlgn="b"/>
                      <a:r>
                        <a:rPr lang="en-US" sz="1600" b="0" i="0" u="none" strike="noStrike" dirty="0">
                          <a:solidFill>
                            <a:srgbClr val="000000"/>
                          </a:solidFill>
                          <a:effectLst/>
                          <a:latin typeface="Arial"/>
                        </a:rPr>
                        <a:t>Breast Cancer Screening</a:t>
                      </a:r>
                    </a:p>
                  </a:txBody>
                  <a:tcPr marL="9525" marR="9525" marT="9525" marB="0" anchor="ctr"/>
                </a:tc>
                <a:tc>
                  <a:txBody>
                    <a:bodyPr/>
                    <a:lstStyle/>
                    <a:p>
                      <a:pPr algn="l" fontAlgn="b"/>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b"/>
                      <a:r>
                        <a:rPr lang="en-US" sz="1600" b="0" i="0" u="none" strike="noStrike" dirty="0">
                          <a:solidFill>
                            <a:srgbClr val="000000"/>
                          </a:solidFill>
                          <a:effectLst/>
                          <a:latin typeface="Arial"/>
                        </a:rPr>
                        <a:t>31 (no longer endorsed)</a:t>
                      </a:r>
                    </a:p>
                  </a:txBody>
                  <a:tcPr marL="9525" marR="9525" marT="9525" marB="0" anchor="ctr"/>
                </a:tc>
              </a:tr>
              <a:tr h="370840">
                <a:tc>
                  <a:txBody>
                    <a:bodyPr/>
                    <a:lstStyle/>
                    <a:p>
                      <a:pPr algn="ctr" fontAlgn="b"/>
                      <a:r>
                        <a:rPr lang="en-US" sz="1600" b="0" i="0" u="none" strike="noStrike" dirty="0">
                          <a:solidFill>
                            <a:srgbClr val="000000"/>
                          </a:solidFill>
                          <a:effectLst/>
                          <a:latin typeface="Arial"/>
                        </a:rPr>
                        <a:t>7</a:t>
                      </a:r>
                    </a:p>
                  </a:txBody>
                  <a:tcPr marL="9525" marR="9525" marT="9525" marB="0" anchor="ctr"/>
                </a:tc>
                <a:tc>
                  <a:txBody>
                    <a:bodyPr/>
                    <a:lstStyle/>
                    <a:p>
                      <a:pPr algn="l" fontAlgn="b"/>
                      <a:r>
                        <a:rPr lang="en-US" sz="1600" b="0" i="0" u="none" strike="noStrike" dirty="0">
                          <a:solidFill>
                            <a:srgbClr val="000000"/>
                          </a:solidFill>
                          <a:effectLst/>
                          <a:latin typeface="Arial"/>
                        </a:rPr>
                        <a:t>Cholesterol Management for Patients with Cardiovascular Conditions</a:t>
                      </a:r>
                    </a:p>
                  </a:txBody>
                  <a:tcPr marL="9525" marR="9525" marT="9525" marB="0" anchor="ctr"/>
                </a:tc>
                <a:tc>
                  <a:txBody>
                    <a:bodyPr/>
                    <a:lstStyle/>
                    <a:p>
                      <a:pPr algn="l" fontAlgn="b"/>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b"/>
                      <a:r>
                        <a:rPr lang="en-US" sz="1600" b="0" i="0" u="none" strike="noStrike" dirty="0">
                          <a:solidFill>
                            <a:srgbClr val="000000"/>
                          </a:solidFill>
                          <a:effectLst/>
                          <a:latin typeface="Arial"/>
                        </a:rPr>
                        <a:t>NA</a:t>
                      </a:r>
                    </a:p>
                  </a:txBody>
                  <a:tcPr marL="9525" marR="9525" marT="9525" marB="0" anchor="ctr"/>
                </a:tc>
              </a:tr>
              <a:tr h="370840">
                <a:tc>
                  <a:txBody>
                    <a:bodyPr/>
                    <a:lstStyle/>
                    <a:p>
                      <a:pPr algn="ctr" fontAlgn="b"/>
                      <a:r>
                        <a:rPr lang="en-US" sz="1600" b="0" i="0" u="none" strike="noStrike" dirty="0">
                          <a:solidFill>
                            <a:srgbClr val="000000"/>
                          </a:solidFill>
                          <a:effectLst/>
                          <a:latin typeface="Arial"/>
                        </a:rPr>
                        <a:t>6</a:t>
                      </a:r>
                    </a:p>
                  </a:txBody>
                  <a:tcPr marL="9525" marR="9525" marT="9525" marB="0" anchor="ctr"/>
                </a:tc>
                <a:tc>
                  <a:txBody>
                    <a:bodyPr/>
                    <a:lstStyle/>
                    <a:p>
                      <a:pPr algn="l" fontAlgn="b"/>
                      <a:r>
                        <a:rPr lang="en-US" sz="1600" b="0" i="0" u="none" strike="noStrike" dirty="0">
                          <a:solidFill>
                            <a:srgbClr val="000000"/>
                          </a:solidFill>
                          <a:effectLst/>
                          <a:latin typeface="Arial"/>
                        </a:rPr>
                        <a:t>Controlling High Blood Pressure</a:t>
                      </a:r>
                    </a:p>
                  </a:txBody>
                  <a:tcPr marL="9525" marR="9525" marT="9525" marB="0" anchor="ctr"/>
                </a:tc>
                <a:tc>
                  <a:txBody>
                    <a:bodyPr/>
                    <a:lstStyle/>
                    <a:p>
                      <a:pPr algn="l" fontAlgn="b"/>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b"/>
                      <a:r>
                        <a:rPr lang="en-US" sz="1600" b="0" i="0" u="none" strike="noStrike" dirty="0">
                          <a:solidFill>
                            <a:srgbClr val="000000"/>
                          </a:solidFill>
                          <a:effectLst/>
                          <a:latin typeface="Arial"/>
                        </a:rPr>
                        <a:t>18</a:t>
                      </a:r>
                    </a:p>
                  </a:txBody>
                  <a:tcPr marL="9525" marR="9525" marT="9525" marB="0" anchor="ctr"/>
                </a:tc>
              </a:tr>
              <a:tr h="370840">
                <a:tc>
                  <a:txBody>
                    <a:bodyPr/>
                    <a:lstStyle/>
                    <a:p>
                      <a:pPr algn="ctr" fontAlgn="b"/>
                      <a:r>
                        <a:rPr lang="en-US" sz="1600" b="0" i="0" u="none" strike="noStrike" dirty="0">
                          <a:solidFill>
                            <a:srgbClr val="000000"/>
                          </a:solidFill>
                          <a:effectLst/>
                          <a:latin typeface="Arial"/>
                        </a:rPr>
                        <a:t>6</a:t>
                      </a:r>
                    </a:p>
                  </a:txBody>
                  <a:tcPr marL="9525" marR="9525" marT="9525" marB="0" anchor="ctr"/>
                </a:tc>
                <a:tc>
                  <a:txBody>
                    <a:bodyPr/>
                    <a:lstStyle/>
                    <a:p>
                      <a:pPr algn="l" fontAlgn="b"/>
                      <a:r>
                        <a:rPr lang="en-US" sz="1600" b="0" i="0" u="none" strike="noStrike" dirty="0">
                          <a:solidFill>
                            <a:srgbClr val="000000"/>
                          </a:solidFill>
                          <a:effectLst/>
                          <a:latin typeface="Arial"/>
                        </a:rPr>
                        <a:t>Weight Assessment and Counseling for Nutrition and Physical Activity for </a:t>
                      </a:r>
                      <a:r>
                        <a:rPr lang="en-US" sz="1600" b="0" i="0" u="none" strike="noStrike" dirty="0" smtClean="0">
                          <a:solidFill>
                            <a:srgbClr val="000000"/>
                          </a:solidFill>
                          <a:effectLst/>
                          <a:latin typeface="Arial"/>
                        </a:rPr>
                        <a:t>Children/Adolescents</a:t>
                      </a:r>
                      <a:endParaRPr lang="en-US" sz="1600" b="0" i="0" u="none" strike="noStrike" dirty="0">
                        <a:solidFill>
                          <a:srgbClr val="000000"/>
                        </a:solidFill>
                        <a:effectLst/>
                        <a:latin typeface="Arial"/>
                      </a:endParaRPr>
                    </a:p>
                  </a:txBody>
                  <a:tcPr marL="9525" marR="9525" marT="9525" marB="0" anchor="ctr"/>
                </a:tc>
                <a:tc>
                  <a:txBody>
                    <a:bodyPr/>
                    <a:lstStyle/>
                    <a:p>
                      <a:pPr algn="l" fontAlgn="b"/>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b"/>
                      <a:r>
                        <a:rPr lang="en-US" sz="1600" b="0" i="0" u="none" strike="noStrike" dirty="0">
                          <a:solidFill>
                            <a:srgbClr val="000000"/>
                          </a:solidFill>
                          <a:effectLst/>
                          <a:latin typeface="Arial"/>
                        </a:rPr>
                        <a:t>24</a:t>
                      </a:r>
                    </a:p>
                  </a:txBody>
                  <a:tcPr marL="9525" marR="9525" marT="9525" marB="0" anchor="ctr"/>
                </a:tc>
              </a:tr>
              <a:tr h="370840">
                <a:tc>
                  <a:txBody>
                    <a:bodyPr/>
                    <a:lstStyle/>
                    <a:p>
                      <a:pPr algn="ctr" fontAlgn="b"/>
                      <a:r>
                        <a:rPr lang="en-US" sz="1600" b="0" i="0" u="none" strike="noStrike" dirty="0" smtClean="0">
                          <a:solidFill>
                            <a:srgbClr val="000000"/>
                          </a:solidFill>
                          <a:effectLst/>
                          <a:latin typeface="Arial"/>
                        </a:rPr>
                        <a:t>6</a:t>
                      </a:r>
                      <a:endParaRPr lang="en-US" sz="1600" b="0" i="0" u="none" strike="noStrike" dirty="0">
                        <a:solidFill>
                          <a:srgbClr val="000000"/>
                        </a:solidFill>
                        <a:effectLst/>
                        <a:latin typeface="Arial"/>
                      </a:endParaRPr>
                    </a:p>
                  </a:txBody>
                  <a:tcPr marL="9525" marR="9525" marT="9525" marB="0" anchor="ctr"/>
                </a:tc>
                <a:tc>
                  <a:txBody>
                    <a:bodyPr/>
                    <a:lstStyle/>
                    <a:p>
                      <a:pPr algn="l" fontAlgn="b"/>
                      <a:r>
                        <a:rPr lang="en-US" sz="1600" b="0" i="0" u="none" strike="noStrike" dirty="0">
                          <a:solidFill>
                            <a:srgbClr val="000000"/>
                          </a:solidFill>
                          <a:effectLst/>
                          <a:latin typeface="Arial"/>
                        </a:rPr>
                        <a:t>CDC: Hemoglobin-A1c Testing</a:t>
                      </a:r>
                    </a:p>
                  </a:txBody>
                  <a:tcPr marL="9525" marR="9525" marT="9525" marB="0" anchor="ctr"/>
                </a:tc>
                <a:tc>
                  <a:txBody>
                    <a:bodyPr/>
                    <a:lstStyle/>
                    <a:p>
                      <a:pPr algn="l" fontAlgn="b"/>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b"/>
                      <a:r>
                        <a:rPr lang="en-US" sz="1600" b="0" i="0" u="none" strike="noStrike" dirty="0">
                          <a:solidFill>
                            <a:srgbClr val="000000"/>
                          </a:solidFill>
                          <a:effectLst/>
                          <a:latin typeface="Arial"/>
                        </a:rPr>
                        <a:t>57</a:t>
                      </a:r>
                    </a:p>
                  </a:txBody>
                  <a:tcPr marL="9525" marR="9525" marT="9525"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39</a:t>
            </a:fld>
            <a:endParaRPr lang="en-US" dirty="0"/>
          </a:p>
        </p:txBody>
      </p:sp>
    </p:spTree>
    <p:extLst>
      <p:ext uri="{BB962C8B-B14F-4D97-AF65-F5344CB8AC3E}">
        <p14:creationId xmlns:p14="http://schemas.microsoft.com/office/powerpoint/2010/main" val="18212686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Executive s</a:t>
            </a:r>
            <a:r>
              <a:rPr lang="en-US" dirty="0" smtClean="0"/>
              <a:t>ummary (cont’d)</a:t>
            </a:r>
            <a:endParaRPr lang="en-US" dirty="0"/>
          </a:p>
        </p:txBody>
      </p:sp>
      <p:sp>
        <p:nvSpPr>
          <p:cNvPr id="3" name="Content Placeholder 2"/>
          <p:cNvSpPr>
            <a:spLocks noGrp="1"/>
          </p:cNvSpPr>
          <p:nvPr>
            <p:ph idx="1"/>
          </p:nvPr>
        </p:nvSpPr>
        <p:spPr>
          <a:xfrm>
            <a:off x="381000" y="1143000"/>
            <a:ext cx="8534400" cy="5105400"/>
          </a:xfrm>
        </p:spPr>
        <p:txBody>
          <a:bodyPr/>
          <a:lstStyle/>
          <a:p>
            <a:r>
              <a:rPr lang="en-US" dirty="0"/>
              <a:t>Even when the measures are “the same,” the programs </a:t>
            </a:r>
            <a:r>
              <a:rPr lang="en-US" dirty="0" smtClean="0"/>
              <a:t>often </a:t>
            </a:r>
            <a:r>
              <a:rPr lang="en-US" dirty="0"/>
              <a:t>modify the traditional specifications for the standard measures.</a:t>
            </a:r>
          </a:p>
          <a:p>
            <a:pPr lvl="1"/>
            <a:r>
              <a:rPr lang="en-US" dirty="0" smtClean="0"/>
              <a:t>83</a:t>
            </a:r>
            <a:r>
              <a:rPr lang="en-US" dirty="0"/>
              <a:t>% of the measure sets contained at least one modified measure. </a:t>
            </a:r>
            <a:endParaRPr lang="en-US" dirty="0" smtClean="0"/>
          </a:p>
          <a:p>
            <a:pPr lvl="1"/>
            <a:r>
              <a:rPr lang="en-US" dirty="0"/>
              <a:t>Two of the programs modified every single measure and six of the programs modified at least 50% of their measures. </a:t>
            </a:r>
            <a:endParaRPr lang="en-US" dirty="0" smtClean="0"/>
          </a:p>
          <a:p>
            <a:r>
              <a:rPr lang="en-US" dirty="0" smtClean="0"/>
              <a:t>Many </a:t>
            </a:r>
            <a:r>
              <a:rPr lang="en-US" dirty="0"/>
              <a:t>programs create their </a:t>
            </a:r>
            <a:r>
              <a:rPr lang="en-US" dirty="0" smtClean="0"/>
              <a:t>own “homegrown” measures.</a:t>
            </a:r>
          </a:p>
          <a:p>
            <a:pPr lvl="1"/>
            <a:r>
              <a:rPr lang="en-US" dirty="0" smtClean="0"/>
              <a:t>40</a:t>
            </a:r>
            <a:r>
              <a:rPr lang="en-US" dirty="0"/>
              <a:t>% of the programs created their own </a:t>
            </a:r>
            <a:r>
              <a:rPr lang="en-US" dirty="0" smtClean="0"/>
              <a:t>homegrown measures. </a:t>
            </a:r>
          </a:p>
          <a:p>
            <a:pPr lvl="1"/>
            <a:r>
              <a:rPr lang="en-US" dirty="0"/>
              <a:t>Some of these may be measure concepts, rather than measures that are ready to be </a:t>
            </a:r>
            <a:r>
              <a:rPr lang="en-US" dirty="0" smtClean="0"/>
              <a:t>implemented</a:t>
            </a:r>
          </a:p>
          <a:p>
            <a:r>
              <a:rPr lang="en-US" dirty="0" smtClean="0"/>
              <a:t>Unfortunately </a:t>
            </a:r>
            <a:r>
              <a:rPr lang="en-US" dirty="0"/>
              <a:t>most of these homegrown measures do not represent true innovation in the measures </a:t>
            </a:r>
            <a:r>
              <a:rPr lang="en-US" dirty="0" smtClean="0"/>
              <a:t>space.</a:t>
            </a:r>
          </a:p>
          <a:p>
            <a:pPr lvl="1"/>
            <a:r>
              <a:rPr lang="en-US" dirty="0" smtClean="0"/>
              <a:t>There </a:t>
            </a:r>
            <a:r>
              <a:rPr lang="en-US" dirty="0"/>
              <a:t>appears to be a need for new standardized measures in the areas of self-management, cost, and care management and coordination. </a:t>
            </a:r>
          </a:p>
          <a:p>
            <a:endParaRPr lang="en-US" dirty="0"/>
          </a:p>
          <a:p>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4</a:t>
            </a:fld>
            <a:endParaRPr lang="en-US" dirty="0"/>
          </a:p>
        </p:txBody>
      </p:sp>
    </p:spTree>
    <p:extLst>
      <p:ext uri="{BB962C8B-B14F-4D97-AF65-F5344CB8AC3E}">
        <p14:creationId xmlns:p14="http://schemas.microsoft.com/office/powerpoint/2010/main" val="41333006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763000" cy="1143000"/>
          </a:xfrm>
        </p:spPr>
        <p:txBody>
          <a:bodyPr/>
          <a:lstStyle/>
          <a:p>
            <a:r>
              <a:rPr lang="en-US" dirty="0" smtClean="0"/>
              <a:t>Most frequently modified measures (cont’d)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40224560"/>
              </p:ext>
            </p:extLst>
          </p:nvPr>
        </p:nvGraphicFramePr>
        <p:xfrm>
          <a:off x="152401" y="1066801"/>
          <a:ext cx="8762999" cy="3935904"/>
        </p:xfrm>
        <a:graphic>
          <a:graphicData uri="http://schemas.openxmlformats.org/drawingml/2006/table">
            <a:tbl>
              <a:tblPr firstRow="1" bandRow="1">
                <a:tableStyleId>{5C22544A-7EE6-4342-B048-85BDC9FD1C3A}</a:tableStyleId>
              </a:tblPr>
              <a:tblGrid>
                <a:gridCol w="1262466"/>
                <a:gridCol w="5385325"/>
                <a:gridCol w="1411038"/>
                <a:gridCol w="704170"/>
              </a:tblGrid>
              <a:tr h="726566">
                <a:tc>
                  <a:txBody>
                    <a:bodyPr/>
                    <a:lstStyle/>
                    <a:p>
                      <a:r>
                        <a:rPr lang="en-US" sz="1400" dirty="0" smtClean="0">
                          <a:solidFill>
                            <a:schemeClr val="tx1"/>
                          </a:solidFill>
                        </a:rPr>
                        <a:t>#</a:t>
                      </a:r>
                      <a:r>
                        <a:rPr lang="en-US" sz="1400" baseline="0" dirty="0" smtClean="0">
                          <a:solidFill>
                            <a:schemeClr val="tx1"/>
                          </a:solidFill>
                        </a:rPr>
                        <a:t> p</a:t>
                      </a:r>
                      <a:r>
                        <a:rPr lang="en-US" sz="1400" dirty="0" smtClean="0">
                          <a:solidFill>
                            <a:schemeClr val="tx1"/>
                          </a:solidFill>
                        </a:rPr>
                        <a:t>rograms modifying the measure</a:t>
                      </a:r>
                      <a:endParaRPr lang="en-US" sz="1400" dirty="0">
                        <a:solidFill>
                          <a:schemeClr val="tx1"/>
                        </a:solidFill>
                      </a:endParaRPr>
                    </a:p>
                  </a:txBody>
                  <a:tcPr/>
                </a:tc>
                <a:tc>
                  <a:txBody>
                    <a:bodyPr/>
                    <a:lstStyle/>
                    <a:p>
                      <a:r>
                        <a:rPr lang="en-US" sz="1400" dirty="0" smtClean="0">
                          <a:solidFill>
                            <a:schemeClr val="tx1"/>
                          </a:solidFill>
                        </a:rPr>
                        <a:t>Measure</a:t>
                      </a:r>
                      <a:r>
                        <a:rPr lang="en-US" sz="1400" baseline="0" dirty="0" smtClean="0">
                          <a:solidFill>
                            <a:schemeClr val="tx1"/>
                          </a:solidFill>
                        </a:rPr>
                        <a:t> Name</a:t>
                      </a:r>
                      <a:endParaRPr lang="en-US" sz="1400" dirty="0">
                        <a:solidFill>
                          <a:schemeClr val="tx1"/>
                        </a:solidFill>
                      </a:endParaRPr>
                    </a:p>
                  </a:txBody>
                  <a:tcPr/>
                </a:tc>
                <a:tc>
                  <a:txBody>
                    <a:bodyPr/>
                    <a:lstStyle/>
                    <a:p>
                      <a:r>
                        <a:rPr lang="en-US" sz="1400" dirty="0" smtClean="0">
                          <a:solidFill>
                            <a:schemeClr val="tx1"/>
                          </a:solidFill>
                        </a:rPr>
                        <a:t>Steward</a:t>
                      </a:r>
                      <a:endParaRPr lang="en-US" sz="1400" dirty="0">
                        <a:solidFill>
                          <a:schemeClr val="tx1"/>
                        </a:solidFill>
                      </a:endParaRPr>
                    </a:p>
                  </a:txBody>
                  <a:tcPr/>
                </a:tc>
                <a:tc>
                  <a:txBody>
                    <a:bodyPr/>
                    <a:lstStyle/>
                    <a:p>
                      <a:r>
                        <a:rPr lang="en-US" sz="1400" dirty="0" smtClean="0">
                          <a:solidFill>
                            <a:schemeClr val="tx1"/>
                          </a:solidFill>
                        </a:rPr>
                        <a:t>NQF #</a:t>
                      </a:r>
                      <a:endParaRPr lang="en-US" sz="1400" dirty="0">
                        <a:solidFill>
                          <a:schemeClr val="tx1"/>
                        </a:solidFill>
                      </a:endParaRPr>
                    </a:p>
                  </a:txBody>
                  <a:tcPr/>
                </a:tc>
              </a:tr>
              <a:tr h="368329">
                <a:tc>
                  <a:txBody>
                    <a:bodyPr/>
                    <a:lstStyle/>
                    <a:p>
                      <a:pPr algn="ctr" fontAlgn="b"/>
                      <a:r>
                        <a:rPr lang="en-US" sz="1600" b="0" i="0" u="none" strike="noStrike" dirty="0">
                          <a:solidFill>
                            <a:srgbClr val="000000"/>
                          </a:solidFill>
                          <a:effectLst/>
                          <a:latin typeface="Arial"/>
                        </a:rPr>
                        <a:t>5</a:t>
                      </a:r>
                    </a:p>
                  </a:txBody>
                  <a:tcPr marL="9525" marR="9525" marT="9525" marB="0" anchor="ctr"/>
                </a:tc>
                <a:tc>
                  <a:txBody>
                    <a:bodyPr/>
                    <a:lstStyle/>
                    <a:p>
                      <a:pPr algn="l" fontAlgn="b"/>
                      <a:r>
                        <a:rPr lang="en-US" sz="1600" b="0" i="0" u="none" strike="noStrike" dirty="0">
                          <a:solidFill>
                            <a:srgbClr val="000000"/>
                          </a:solidFill>
                          <a:effectLst/>
                          <a:latin typeface="Arial"/>
                        </a:rPr>
                        <a:t>Colorectal Cancer Screening</a:t>
                      </a:r>
                    </a:p>
                  </a:txBody>
                  <a:tcPr marL="9525" marR="9525" marT="9525" marB="0" anchor="ctr"/>
                </a:tc>
                <a:tc>
                  <a:txBody>
                    <a:bodyPr/>
                    <a:lstStyle/>
                    <a:p>
                      <a:pPr algn="l" fontAlgn="b"/>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b"/>
                      <a:r>
                        <a:rPr lang="en-US" sz="1600" b="0" i="0" u="none" strike="noStrike" dirty="0">
                          <a:solidFill>
                            <a:srgbClr val="000000"/>
                          </a:solidFill>
                          <a:effectLst/>
                          <a:latin typeface="Arial"/>
                        </a:rPr>
                        <a:t>34</a:t>
                      </a:r>
                    </a:p>
                  </a:txBody>
                  <a:tcPr marL="9525" marR="9525" marT="9525" marB="0" anchor="ctr"/>
                </a:tc>
              </a:tr>
              <a:tr h="368329">
                <a:tc>
                  <a:txBody>
                    <a:bodyPr/>
                    <a:lstStyle/>
                    <a:p>
                      <a:pPr algn="ctr" fontAlgn="b"/>
                      <a:r>
                        <a:rPr lang="en-US" sz="1600" b="0" i="0" u="none" strike="noStrike" dirty="0">
                          <a:solidFill>
                            <a:srgbClr val="000000"/>
                          </a:solidFill>
                          <a:effectLst/>
                          <a:latin typeface="Arial"/>
                        </a:rPr>
                        <a:t>5</a:t>
                      </a:r>
                    </a:p>
                  </a:txBody>
                  <a:tcPr marL="9525" marR="9525" marT="9525" marB="0" anchor="ctr"/>
                </a:tc>
                <a:tc>
                  <a:txBody>
                    <a:bodyPr/>
                    <a:lstStyle/>
                    <a:p>
                      <a:pPr algn="l" fontAlgn="b"/>
                      <a:r>
                        <a:rPr lang="en-US" sz="1600" b="0" i="0" u="none" strike="noStrike" dirty="0">
                          <a:solidFill>
                            <a:srgbClr val="000000"/>
                          </a:solidFill>
                          <a:effectLst/>
                          <a:latin typeface="Arial"/>
                        </a:rPr>
                        <a:t>CDC: Hemoglobin A1c (HbA1c) Poor Control (&gt;9.0%)</a:t>
                      </a:r>
                    </a:p>
                  </a:txBody>
                  <a:tcPr marL="9525" marR="9525" marT="9525" marB="0" anchor="ctr"/>
                </a:tc>
                <a:tc>
                  <a:txBody>
                    <a:bodyPr/>
                    <a:lstStyle/>
                    <a:p>
                      <a:pPr algn="l" fontAlgn="b"/>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b"/>
                      <a:r>
                        <a:rPr lang="en-US" sz="1600" b="0" i="0" u="none" strike="noStrike" dirty="0">
                          <a:solidFill>
                            <a:srgbClr val="000000"/>
                          </a:solidFill>
                          <a:effectLst/>
                          <a:latin typeface="Arial"/>
                        </a:rPr>
                        <a:t>59</a:t>
                      </a:r>
                    </a:p>
                  </a:txBody>
                  <a:tcPr marL="9525" marR="9525" marT="9525" marB="0" anchor="ctr"/>
                </a:tc>
              </a:tr>
              <a:tr h="368329">
                <a:tc>
                  <a:txBody>
                    <a:bodyPr/>
                    <a:lstStyle/>
                    <a:p>
                      <a:pPr algn="ctr" fontAlgn="b"/>
                      <a:r>
                        <a:rPr lang="en-US" sz="1600" b="0" i="0" u="none" strike="noStrike" dirty="0">
                          <a:solidFill>
                            <a:srgbClr val="000000"/>
                          </a:solidFill>
                          <a:effectLst/>
                          <a:latin typeface="Arial"/>
                        </a:rPr>
                        <a:t>5</a:t>
                      </a:r>
                    </a:p>
                  </a:txBody>
                  <a:tcPr marL="9525" marR="9525" marT="9525" marB="0" anchor="ctr"/>
                </a:tc>
                <a:tc>
                  <a:txBody>
                    <a:bodyPr/>
                    <a:lstStyle/>
                    <a:p>
                      <a:pPr algn="l" fontAlgn="b"/>
                      <a:r>
                        <a:rPr lang="en-US" sz="1600" b="0" i="0" u="none" strike="noStrike" dirty="0">
                          <a:solidFill>
                            <a:srgbClr val="000000"/>
                          </a:solidFill>
                          <a:effectLst/>
                          <a:latin typeface="Arial"/>
                        </a:rPr>
                        <a:t>CDC: LDL-C Screening</a:t>
                      </a:r>
                    </a:p>
                  </a:txBody>
                  <a:tcPr marL="9525" marR="9525" marT="9525" marB="0" anchor="ctr"/>
                </a:tc>
                <a:tc>
                  <a:txBody>
                    <a:bodyPr/>
                    <a:lstStyle/>
                    <a:p>
                      <a:pPr algn="l" fontAlgn="b"/>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b"/>
                      <a:r>
                        <a:rPr lang="en-US" sz="1600" b="0" i="0" u="none" strike="noStrike" dirty="0">
                          <a:solidFill>
                            <a:srgbClr val="000000"/>
                          </a:solidFill>
                          <a:effectLst/>
                          <a:latin typeface="Arial"/>
                        </a:rPr>
                        <a:t>63</a:t>
                      </a:r>
                    </a:p>
                  </a:txBody>
                  <a:tcPr marL="9525" marR="9525" marT="9525" marB="0" anchor="ctr"/>
                </a:tc>
              </a:tr>
              <a:tr h="368329">
                <a:tc>
                  <a:txBody>
                    <a:bodyPr/>
                    <a:lstStyle/>
                    <a:p>
                      <a:pPr algn="ctr" fontAlgn="b"/>
                      <a:r>
                        <a:rPr lang="en-US" sz="1600" b="0" i="0" u="none" strike="noStrike" dirty="0">
                          <a:solidFill>
                            <a:srgbClr val="000000"/>
                          </a:solidFill>
                          <a:effectLst/>
                          <a:latin typeface="Arial"/>
                        </a:rPr>
                        <a:t>5</a:t>
                      </a:r>
                    </a:p>
                  </a:txBody>
                  <a:tcPr marL="9525" marR="9525" marT="9525" marB="0" anchor="ctr"/>
                </a:tc>
                <a:tc>
                  <a:txBody>
                    <a:bodyPr/>
                    <a:lstStyle/>
                    <a:p>
                      <a:pPr algn="l" fontAlgn="b"/>
                      <a:r>
                        <a:rPr lang="en-US" sz="1600" b="0" i="0" u="none" strike="noStrike" dirty="0">
                          <a:solidFill>
                            <a:srgbClr val="000000"/>
                          </a:solidFill>
                          <a:effectLst/>
                          <a:latin typeface="Arial"/>
                        </a:rPr>
                        <a:t>CDC: LDL-C Control &lt;100 mg/dL</a:t>
                      </a:r>
                    </a:p>
                  </a:txBody>
                  <a:tcPr marL="9525" marR="9525" marT="9525" marB="0" anchor="ctr"/>
                </a:tc>
                <a:tc>
                  <a:txBody>
                    <a:bodyPr/>
                    <a:lstStyle/>
                    <a:p>
                      <a:pPr algn="l" fontAlgn="b"/>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b"/>
                      <a:r>
                        <a:rPr lang="en-US" sz="1600" b="0" i="0" u="none" strike="noStrike" dirty="0">
                          <a:solidFill>
                            <a:srgbClr val="000000"/>
                          </a:solidFill>
                          <a:effectLst/>
                          <a:latin typeface="Arial"/>
                        </a:rPr>
                        <a:t>64</a:t>
                      </a:r>
                    </a:p>
                  </a:txBody>
                  <a:tcPr marL="9525" marR="9525" marT="9525" marB="0" anchor="ctr"/>
                </a:tc>
              </a:tr>
              <a:tr h="493838">
                <a:tc>
                  <a:txBody>
                    <a:bodyPr/>
                    <a:lstStyle/>
                    <a:p>
                      <a:pPr algn="ctr" fontAlgn="b"/>
                      <a:r>
                        <a:rPr lang="en-US" sz="1600" b="0" i="0" u="none" strike="noStrike" dirty="0">
                          <a:solidFill>
                            <a:srgbClr val="000000"/>
                          </a:solidFill>
                          <a:effectLst/>
                          <a:latin typeface="Arial"/>
                        </a:rPr>
                        <a:t>4</a:t>
                      </a:r>
                    </a:p>
                  </a:txBody>
                  <a:tcPr marL="9525" marR="9525" marT="9525" marB="0" anchor="ctr"/>
                </a:tc>
                <a:tc>
                  <a:txBody>
                    <a:bodyPr/>
                    <a:lstStyle/>
                    <a:p>
                      <a:pPr algn="l" fontAlgn="b"/>
                      <a:r>
                        <a:rPr lang="en-US" sz="1600" b="0" i="0" u="none" strike="noStrike" dirty="0">
                          <a:solidFill>
                            <a:srgbClr val="000000"/>
                          </a:solidFill>
                          <a:effectLst/>
                          <a:latin typeface="Arial"/>
                        </a:rPr>
                        <a:t>Initiation and Engagement of Alcohol and Other Drug Dependence Treatment: Engagement </a:t>
                      </a:r>
                      <a:r>
                        <a:rPr lang="en-US" sz="1600" b="0" i="0" u="none" strike="noStrike" dirty="0" smtClean="0">
                          <a:solidFill>
                            <a:srgbClr val="000000"/>
                          </a:solidFill>
                          <a:effectLst/>
                          <a:latin typeface="Arial"/>
                        </a:rPr>
                        <a:t>Only</a:t>
                      </a:r>
                      <a:endParaRPr lang="en-US" sz="1600" b="0" i="0" u="none" strike="noStrike" dirty="0">
                        <a:solidFill>
                          <a:srgbClr val="000000"/>
                        </a:solidFill>
                        <a:effectLst/>
                        <a:latin typeface="Arial"/>
                      </a:endParaRPr>
                    </a:p>
                  </a:txBody>
                  <a:tcPr marL="9525" marR="9525" marT="9525" marB="0" anchor="ctr"/>
                </a:tc>
                <a:tc>
                  <a:txBody>
                    <a:bodyPr/>
                    <a:lstStyle/>
                    <a:p>
                      <a:pPr algn="l" fontAlgn="b"/>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b"/>
                      <a:r>
                        <a:rPr lang="en-US" sz="1600" b="0" i="0" u="none" strike="noStrike" dirty="0">
                          <a:solidFill>
                            <a:srgbClr val="000000"/>
                          </a:solidFill>
                          <a:effectLst/>
                          <a:latin typeface="Arial"/>
                        </a:rPr>
                        <a:t>4</a:t>
                      </a:r>
                    </a:p>
                  </a:txBody>
                  <a:tcPr marL="9525" marR="9525" marT="9525" marB="0" anchor="ctr"/>
                </a:tc>
              </a:tr>
              <a:tr h="368329">
                <a:tc>
                  <a:txBody>
                    <a:bodyPr/>
                    <a:lstStyle/>
                    <a:p>
                      <a:pPr algn="ctr" fontAlgn="b"/>
                      <a:r>
                        <a:rPr lang="en-US" sz="1600" b="0" i="0" u="none" strike="noStrike" dirty="0">
                          <a:solidFill>
                            <a:srgbClr val="000000"/>
                          </a:solidFill>
                          <a:effectLst/>
                          <a:latin typeface="Arial"/>
                        </a:rPr>
                        <a:t>4</a:t>
                      </a:r>
                    </a:p>
                  </a:txBody>
                  <a:tcPr marL="9525" marR="9525" marT="9525" marB="0" anchor="ctr"/>
                </a:tc>
                <a:tc>
                  <a:txBody>
                    <a:bodyPr/>
                    <a:lstStyle/>
                    <a:p>
                      <a:pPr algn="l" fontAlgn="b"/>
                      <a:r>
                        <a:rPr lang="en-US" sz="1600" b="0" i="0" u="none" strike="noStrike" dirty="0">
                          <a:solidFill>
                            <a:srgbClr val="000000"/>
                          </a:solidFill>
                          <a:effectLst/>
                          <a:latin typeface="Arial"/>
                        </a:rPr>
                        <a:t>CDC: Medical Attention for Nephropathy</a:t>
                      </a:r>
                    </a:p>
                  </a:txBody>
                  <a:tcPr marL="9525" marR="9525" marT="9525" marB="0" anchor="ctr"/>
                </a:tc>
                <a:tc>
                  <a:txBody>
                    <a:bodyPr/>
                    <a:lstStyle/>
                    <a:p>
                      <a:pPr algn="l" fontAlgn="b"/>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b"/>
                      <a:r>
                        <a:rPr lang="en-US" sz="1600" b="0" i="0" u="none" strike="noStrike" dirty="0">
                          <a:solidFill>
                            <a:srgbClr val="000000"/>
                          </a:solidFill>
                          <a:effectLst/>
                          <a:latin typeface="Arial"/>
                        </a:rPr>
                        <a:t>62</a:t>
                      </a:r>
                    </a:p>
                  </a:txBody>
                  <a:tcPr marL="9525" marR="9525" marT="9525" marB="0" anchor="ctr"/>
                </a:tc>
              </a:tr>
              <a:tr h="493838">
                <a:tc>
                  <a:txBody>
                    <a:bodyPr/>
                    <a:lstStyle/>
                    <a:p>
                      <a:pPr algn="ctr" fontAlgn="b"/>
                      <a:r>
                        <a:rPr lang="en-US" sz="1600" b="0" i="0" u="none" strike="noStrike" dirty="0">
                          <a:solidFill>
                            <a:srgbClr val="000000"/>
                          </a:solidFill>
                          <a:effectLst/>
                          <a:latin typeface="Arial"/>
                        </a:rPr>
                        <a:t>4</a:t>
                      </a:r>
                    </a:p>
                  </a:txBody>
                  <a:tcPr marL="9525" marR="9525" marT="9525" marB="0" anchor="ctr"/>
                </a:tc>
                <a:tc>
                  <a:txBody>
                    <a:bodyPr/>
                    <a:lstStyle/>
                    <a:p>
                      <a:pPr algn="l" fontAlgn="b"/>
                      <a:r>
                        <a:rPr lang="en-US" sz="1600" b="0" i="0" u="none" strike="noStrike" dirty="0">
                          <a:solidFill>
                            <a:srgbClr val="000000"/>
                          </a:solidFill>
                          <a:effectLst/>
                          <a:latin typeface="Arial"/>
                        </a:rPr>
                        <a:t>Preventive Care and Screening: Body Mass Index (BMI) Screening and Follow-Up</a:t>
                      </a:r>
                    </a:p>
                  </a:txBody>
                  <a:tcPr marL="9525" marR="9525" marT="9525" marB="0" anchor="ctr"/>
                </a:tc>
                <a:tc>
                  <a:txBody>
                    <a:bodyPr/>
                    <a:lstStyle/>
                    <a:p>
                      <a:pPr algn="l" fontAlgn="b"/>
                      <a:r>
                        <a:rPr lang="en-US" sz="1600" b="0" i="0" u="none" strike="noStrike" dirty="0">
                          <a:solidFill>
                            <a:srgbClr val="000000"/>
                          </a:solidFill>
                          <a:effectLst/>
                          <a:latin typeface="Arial"/>
                        </a:rPr>
                        <a:t>CMS</a:t>
                      </a:r>
                    </a:p>
                  </a:txBody>
                  <a:tcPr marL="9525" marR="9525" marT="9525" marB="0" anchor="ctr"/>
                </a:tc>
                <a:tc>
                  <a:txBody>
                    <a:bodyPr/>
                    <a:lstStyle/>
                    <a:p>
                      <a:pPr algn="ctr" fontAlgn="b"/>
                      <a:r>
                        <a:rPr lang="en-US" sz="1600" b="0" i="0" u="none" strike="noStrike" dirty="0">
                          <a:solidFill>
                            <a:srgbClr val="000000"/>
                          </a:solidFill>
                          <a:effectLst/>
                          <a:latin typeface="Arial"/>
                        </a:rPr>
                        <a:t>421</a:t>
                      </a:r>
                    </a:p>
                  </a:txBody>
                  <a:tcPr marL="9525" marR="9525" marT="9525" marB="0" anchor="ctr"/>
                </a:tc>
              </a:tr>
              <a:tr h="368329">
                <a:tc>
                  <a:txBody>
                    <a:bodyPr/>
                    <a:lstStyle/>
                    <a:p>
                      <a:pPr algn="ctr" fontAlgn="b"/>
                      <a:r>
                        <a:rPr lang="en-US" sz="1600" b="0" i="0" u="none" strike="noStrike" dirty="0">
                          <a:solidFill>
                            <a:srgbClr val="000000"/>
                          </a:solidFill>
                          <a:effectLst/>
                          <a:latin typeface="Arial"/>
                        </a:rPr>
                        <a:t>4</a:t>
                      </a:r>
                    </a:p>
                  </a:txBody>
                  <a:tcPr marL="9525" marR="9525" marT="9525" marB="0" anchor="ctr"/>
                </a:tc>
                <a:tc>
                  <a:txBody>
                    <a:bodyPr/>
                    <a:lstStyle/>
                    <a:p>
                      <a:pPr algn="l" fontAlgn="b"/>
                      <a:r>
                        <a:rPr lang="en-US" sz="1600" b="0" i="0" u="none" strike="noStrike" dirty="0">
                          <a:solidFill>
                            <a:srgbClr val="000000"/>
                          </a:solidFill>
                          <a:effectLst/>
                          <a:latin typeface="Arial"/>
                        </a:rPr>
                        <a:t>Frequency of Ongoing Prenatal Care</a:t>
                      </a:r>
                    </a:p>
                  </a:txBody>
                  <a:tcPr marL="9525" marR="9525" marT="9525" marB="0" anchor="ctr"/>
                </a:tc>
                <a:tc>
                  <a:txBody>
                    <a:bodyPr/>
                    <a:lstStyle/>
                    <a:p>
                      <a:pPr algn="l" fontAlgn="b"/>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b"/>
                      <a:r>
                        <a:rPr lang="en-US" sz="1600" b="0" i="0" u="none" strike="noStrike" dirty="0">
                          <a:solidFill>
                            <a:srgbClr val="000000"/>
                          </a:solidFill>
                          <a:effectLst/>
                          <a:latin typeface="Arial"/>
                        </a:rPr>
                        <a:t>1391</a:t>
                      </a:r>
                    </a:p>
                  </a:txBody>
                  <a:tcPr marL="9525" marR="9525" marT="9525"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40</a:t>
            </a:fld>
            <a:endParaRPr lang="en-US" dirty="0"/>
          </a:p>
        </p:txBody>
      </p:sp>
    </p:spTree>
    <p:extLst>
      <p:ext uri="{BB962C8B-B14F-4D97-AF65-F5344CB8AC3E}">
        <p14:creationId xmlns:p14="http://schemas.microsoft.com/office/powerpoint/2010/main" val="34804290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dirty="0" smtClean="0"/>
              <a:t>Table of contents</a:t>
            </a:r>
          </a:p>
        </p:txBody>
      </p:sp>
      <p:sp>
        <p:nvSpPr>
          <p:cNvPr id="4099"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87DF93A4-C68F-4B88-A62C-67E2BA4A257A}" type="slidenum">
              <a:rPr lang="en-US" sz="1400" smtClean="0"/>
              <a:pPr/>
              <a:t>41</a:t>
            </a:fld>
            <a:endParaRPr lang="en-US" sz="1400" dirty="0" smtClean="0"/>
          </a:p>
        </p:txBody>
      </p:sp>
      <p:sp>
        <p:nvSpPr>
          <p:cNvPr id="4100" name="Rectangle 6"/>
          <p:cNvSpPr>
            <a:spLocks noChangeArrowheads="1"/>
          </p:cNvSpPr>
          <p:nvPr/>
        </p:nvSpPr>
        <p:spPr bwMode="auto">
          <a:xfrm>
            <a:off x="2019300" y="1066800"/>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1. Overview of measure </a:t>
            </a:r>
            <a:r>
              <a:rPr lang="en-US" sz="2000" dirty="0"/>
              <a:t>s</a:t>
            </a:r>
            <a:r>
              <a:rPr lang="en-US" sz="2000" dirty="0" smtClean="0"/>
              <a:t>ets</a:t>
            </a:r>
            <a:endParaRPr lang="en-US" sz="2000" dirty="0"/>
          </a:p>
        </p:txBody>
      </p:sp>
      <p:sp>
        <p:nvSpPr>
          <p:cNvPr id="11" name="Rectangle 6"/>
          <p:cNvSpPr>
            <a:spLocks noChangeArrowheads="1"/>
          </p:cNvSpPr>
          <p:nvPr/>
        </p:nvSpPr>
        <p:spPr bwMode="auto">
          <a:xfrm>
            <a:off x="2019300" y="1785257"/>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2. Overview of measures</a:t>
            </a:r>
            <a:endParaRPr lang="en-US" sz="2000" dirty="0"/>
          </a:p>
        </p:txBody>
      </p:sp>
      <p:sp>
        <p:nvSpPr>
          <p:cNvPr id="12" name="Rectangle 6"/>
          <p:cNvSpPr>
            <a:spLocks noChangeArrowheads="1"/>
          </p:cNvSpPr>
          <p:nvPr/>
        </p:nvSpPr>
        <p:spPr bwMode="auto">
          <a:xfrm>
            <a:off x="2019300" y="2503714"/>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3. </a:t>
            </a:r>
            <a:r>
              <a:rPr lang="en-US" sz="2000" b="1" dirty="0" smtClean="0"/>
              <a:t>Non-standard</a:t>
            </a:r>
            <a:r>
              <a:rPr lang="en-US" sz="2000" dirty="0" smtClean="0"/>
              <a:t> </a:t>
            </a:r>
            <a:r>
              <a:rPr lang="en-US" sz="2000" b="1" dirty="0"/>
              <a:t>m</a:t>
            </a:r>
            <a:r>
              <a:rPr lang="en-US" sz="2000" b="1" dirty="0" smtClean="0"/>
              <a:t>easures</a:t>
            </a:r>
            <a:endParaRPr lang="en-US" sz="2000" b="1" dirty="0"/>
          </a:p>
        </p:txBody>
      </p:sp>
      <p:sp>
        <p:nvSpPr>
          <p:cNvPr id="13" name="Rectangle 6"/>
          <p:cNvSpPr>
            <a:spLocks noChangeArrowheads="1"/>
          </p:cNvSpPr>
          <p:nvPr/>
        </p:nvSpPr>
        <p:spPr bwMode="auto">
          <a:xfrm>
            <a:off x="2019300" y="3222171"/>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4. Analysis by </a:t>
            </a:r>
            <a:r>
              <a:rPr lang="en-US" sz="2000" dirty="0"/>
              <a:t>m</a:t>
            </a:r>
            <a:r>
              <a:rPr lang="en-US" sz="2000" dirty="0" smtClean="0"/>
              <a:t>easure </a:t>
            </a:r>
            <a:r>
              <a:rPr lang="en-US" sz="2000" dirty="0"/>
              <a:t>s</a:t>
            </a:r>
            <a:r>
              <a:rPr lang="en-US" sz="2000" dirty="0" smtClean="0"/>
              <a:t>et type</a:t>
            </a:r>
            <a:endParaRPr lang="en-US" sz="2000" dirty="0"/>
          </a:p>
        </p:txBody>
      </p:sp>
      <p:sp>
        <p:nvSpPr>
          <p:cNvPr id="14" name="Rectangle 6"/>
          <p:cNvSpPr>
            <a:spLocks noChangeArrowheads="1"/>
          </p:cNvSpPr>
          <p:nvPr/>
        </p:nvSpPr>
        <p:spPr bwMode="auto">
          <a:xfrm>
            <a:off x="2019300" y="3940628"/>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5. Analysis </a:t>
            </a:r>
            <a:r>
              <a:rPr lang="en-US" sz="2000" dirty="0"/>
              <a:t>by </a:t>
            </a:r>
            <a:r>
              <a:rPr lang="en-US" sz="2000" dirty="0" smtClean="0"/>
              <a:t>measure </a:t>
            </a:r>
            <a:r>
              <a:rPr lang="en-US" sz="2000" dirty="0"/>
              <a:t>s</a:t>
            </a:r>
            <a:r>
              <a:rPr lang="en-US" sz="2000" dirty="0" smtClean="0"/>
              <a:t>et </a:t>
            </a:r>
            <a:r>
              <a:rPr lang="en-US" sz="2000" dirty="0"/>
              <a:t>p</a:t>
            </a:r>
            <a:r>
              <a:rPr lang="en-US" sz="2000" dirty="0" smtClean="0"/>
              <a:t>urpose</a:t>
            </a:r>
            <a:endParaRPr lang="en-US" sz="2000" dirty="0"/>
          </a:p>
        </p:txBody>
      </p:sp>
      <p:sp>
        <p:nvSpPr>
          <p:cNvPr id="15" name="Rectangle 6"/>
          <p:cNvSpPr>
            <a:spLocks noChangeArrowheads="1"/>
          </p:cNvSpPr>
          <p:nvPr/>
        </p:nvSpPr>
        <p:spPr bwMode="auto">
          <a:xfrm>
            <a:off x="2019300" y="4659085"/>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6. Analysis </a:t>
            </a:r>
            <a:r>
              <a:rPr lang="en-US" sz="2000" dirty="0"/>
              <a:t>by m</a:t>
            </a:r>
            <a:r>
              <a:rPr lang="en-US" sz="2000" dirty="0" smtClean="0"/>
              <a:t>easure </a:t>
            </a:r>
            <a:r>
              <a:rPr lang="en-US" sz="2000" dirty="0"/>
              <a:t>d</a:t>
            </a:r>
            <a:r>
              <a:rPr lang="en-US" sz="2000" dirty="0" smtClean="0"/>
              <a:t>omain/clinical </a:t>
            </a:r>
            <a:r>
              <a:rPr lang="en-US" sz="2000" dirty="0"/>
              <a:t>a</a:t>
            </a:r>
            <a:r>
              <a:rPr lang="en-US" sz="2000" dirty="0" smtClean="0"/>
              <a:t>rea</a:t>
            </a:r>
            <a:endParaRPr lang="en-US" sz="2000" dirty="0"/>
          </a:p>
        </p:txBody>
      </p:sp>
      <p:sp>
        <p:nvSpPr>
          <p:cNvPr id="16" name="Rectangle 6"/>
          <p:cNvSpPr>
            <a:spLocks noChangeArrowheads="1"/>
          </p:cNvSpPr>
          <p:nvPr/>
        </p:nvSpPr>
        <p:spPr bwMode="auto">
          <a:xfrm>
            <a:off x="2019300" y="5377542"/>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7. Intrastate analysis of CA and MA</a:t>
            </a:r>
            <a:endParaRPr lang="en-US" sz="2000" dirty="0"/>
          </a:p>
        </p:txBody>
      </p:sp>
      <p:sp>
        <p:nvSpPr>
          <p:cNvPr id="17" name="Rectangle 6"/>
          <p:cNvSpPr>
            <a:spLocks noChangeArrowheads="1"/>
          </p:cNvSpPr>
          <p:nvPr/>
        </p:nvSpPr>
        <p:spPr bwMode="auto">
          <a:xfrm>
            <a:off x="2019300" y="6096000"/>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8. </a:t>
            </a:r>
            <a:r>
              <a:rPr lang="en-US" sz="2000" dirty="0"/>
              <a:t>Conclusions / recommendations </a:t>
            </a:r>
          </a:p>
        </p:txBody>
      </p:sp>
    </p:spTree>
    <p:extLst>
      <p:ext uri="{BB962C8B-B14F-4D97-AF65-F5344CB8AC3E}">
        <p14:creationId xmlns:p14="http://schemas.microsoft.com/office/powerpoint/2010/main" val="33250789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Many programs use non-standard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10783017"/>
              </p:ext>
            </p:extLst>
          </p:nvPr>
        </p:nvGraphicFramePr>
        <p:xfrm>
          <a:off x="190500" y="1143000"/>
          <a:ext cx="87630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42</a:t>
            </a:fld>
            <a:endParaRPr lang="en-US" dirty="0"/>
          </a:p>
        </p:txBody>
      </p:sp>
      <p:sp>
        <p:nvSpPr>
          <p:cNvPr id="6" name="Rectangle 5"/>
          <p:cNvSpPr/>
          <p:nvPr/>
        </p:nvSpPr>
        <p:spPr>
          <a:xfrm>
            <a:off x="2286000" y="5486400"/>
            <a:ext cx="4572000" cy="646331"/>
          </a:xfrm>
          <a:prstGeom prst="rect">
            <a:avLst/>
          </a:prstGeom>
        </p:spPr>
        <p:txBody>
          <a:bodyPr>
            <a:spAutoFit/>
          </a:bodyPr>
          <a:lstStyle/>
          <a:p>
            <a:pPr algn="ctr"/>
            <a:r>
              <a:rPr lang="en-US" dirty="0" smtClean="0"/>
              <a:t>Distinct </a:t>
            </a:r>
            <a:r>
              <a:rPr lang="en-US" dirty="0"/>
              <a:t>measures by type</a:t>
            </a:r>
          </a:p>
          <a:p>
            <a:pPr algn="ctr"/>
            <a:r>
              <a:rPr lang="en-US" i="1" dirty="0"/>
              <a:t>n </a:t>
            </a:r>
            <a:r>
              <a:rPr lang="en-US" i="1" dirty="0" smtClean="0"/>
              <a:t>=509</a:t>
            </a:r>
            <a:endParaRPr lang="en-US" i="1" dirty="0"/>
          </a:p>
        </p:txBody>
      </p:sp>
      <p:cxnSp>
        <p:nvCxnSpPr>
          <p:cNvPr id="7" name="Straight Connector 6"/>
          <p:cNvCxnSpPr/>
          <p:nvPr/>
        </p:nvCxnSpPr>
        <p:spPr bwMode="auto">
          <a:xfrm flipH="1">
            <a:off x="2590800"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59772162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382000" cy="1143000"/>
          </a:xfrm>
        </p:spPr>
        <p:txBody>
          <a:bodyPr/>
          <a:lstStyle/>
          <a:p>
            <a:r>
              <a:rPr lang="en-US" dirty="0" smtClean="0"/>
              <a:t>Some measures were from “undetermined” sources</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43</a:t>
            </a:fld>
            <a:endParaRPr lang="en-US" dirty="0"/>
          </a:p>
        </p:txBody>
      </p:sp>
      <p:sp>
        <p:nvSpPr>
          <p:cNvPr id="3" name="Content Placeholder 2"/>
          <p:cNvSpPr>
            <a:spLocks noGrp="1"/>
          </p:cNvSpPr>
          <p:nvPr>
            <p:ph idx="1"/>
          </p:nvPr>
        </p:nvSpPr>
        <p:spPr>
          <a:xfrm>
            <a:off x="685800" y="1066800"/>
            <a:ext cx="8153400" cy="5486400"/>
          </a:xfrm>
        </p:spPr>
        <p:txBody>
          <a:bodyPr/>
          <a:lstStyle/>
          <a:p>
            <a:r>
              <a:rPr lang="en-US" dirty="0" smtClean="0"/>
              <a:t>78 of the measures were from “undetermined” sources across 12 measure sets</a:t>
            </a:r>
          </a:p>
          <a:p>
            <a:endParaRPr lang="en-US" dirty="0" smtClean="0"/>
          </a:p>
          <a:p>
            <a:r>
              <a:rPr lang="en-US" dirty="0" smtClean="0"/>
              <a:t>These </a:t>
            </a:r>
            <a:r>
              <a:rPr lang="en-US" dirty="0"/>
              <a:t>measures are in this category due to difficulty interpreting the source documents. </a:t>
            </a:r>
          </a:p>
          <a:p>
            <a:pPr lvl="1"/>
            <a:r>
              <a:rPr lang="en-US" dirty="0" smtClean="0"/>
              <a:t>Source was not indicated in the source document</a:t>
            </a:r>
          </a:p>
          <a:p>
            <a:pPr lvl="1"/>
            <a:r>
              <a:rPr lang="en-US" dirty="0" smtClean="0"/>
              <a:t>The measure did not include an NQF# </a:t>
            </a:r>
          </a:p>
          <a:p>
            <a:pPr lvl="1"/>
            <a:r>
              <a:rPr lang="en-US" dirty="0" smtClean="0"/>
              <a:t>The measure did not use a recognizable measure name</a:t>
            </a:r>
            <a:endParaRPr lang="en-US" dirty="0"/>
          </a:p>
          <a:p>
            <a:endParaRPr lang="en-US" dirty="0" smtClean="0"/>
          </a:p>
          <a:p>
            <a:r>
              <a:rPr lang="en-US" dirty="0" smtClean="0"/>
              <a:t>11 </a:t>
            </a:r>
            <a:r>
              <a:rPr lang="en-US" dirty="0"/>
              <a:t>VT ACO utilization measures </a:t>
            </a:r>
            <a:r>
              <a:rPr lang="en-US" dirty="0" smtClean="0"/>
              <a:t>are </a:t>
            </a:r>
            <a:r>
              <a:rPr lang="en-US" dirty="0"/>
              <a:t>considered “undetermined” because the specifications for these measures have not been finalized. They are undetermined from the program’s perspective</a:t>
            </a:r>
            <a:r>
              <a:rPr lang="en-US" dirty="0" smtClean="0"/>
              <a:t>.</a:t>
            </a:r>
          </a:p>
          <a:p>
            <a:endParaRPr lang="en-US" dirty="0"/>
          </a:p>
          <a:p>
            <a:pPr lvl="1"/>
            <a:endParaRPr lang="en-US" dirty="0"/>
          </a:p>
          <a:p>
            <a:pPr marL="914400" lvl="2" indent="0">
              <a:buNone/>
            </a:pPr>
            <a:endParaRPr lang="en-US" dirty="0" smtClean="0"/>
          </a:p>
        </p:txBody>
      </p:sp>
    </p:spTree>
    <p:extLst>
      <p:ext uri="{BB962C8B-B14F-4D97-AF65-F5344CB8AC3E}">
        <p14:creationId xmlns:p14="http://schemas.microsoft.com/office/powerpoint/2010/main" val="256851588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There were </a:t>
            </a:r>
            <a:r>
              <a:rPr lang="en-US" dirty="0" smtClean="0"/>
              <a:t>78 undetermined measures across 12 measure sets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33253967"/>
              </p:ext>
            </p:extLst>
          </p:nvPr>
        </p:nvGraphicFramePr>
        <p:xfrm>
          <a:off x="381000" y="1524000"/>
          <a:ext cx="8458200" cy="41910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44</a:t>
            </a:fld>
            <a:endParaRPr lang="en-US" dirty="0"/>
          </a:p>
        </p:txBody>
      </p:sp>
      <p:sp>
        <p:nvSpPr>
          <p:cNvPr id="3" name="TextBox 2"/>
          <p:cNvSpPr txBox="1"/>
          <p:nvPr/>
        </p:nvSpPr>
        <p:spPr>
          <a:xfrm>
            <a:off x="1676400" y="5715000"/>
            <a:ext cx="6324600" cy="707886"/>
          </a:xfrm>
          <a:prstGeom prst="rect">
            <a:avLst/>
          </a:prstGeom>
          <a:noFill/>
        </p:spPr>
        <p:txBody>
          <a:bodyPr wrap="square" rtlCol="0">
            <a:spAutoFit/>
          </a:bodyPr>
          <a:lstStyle/>
          <a:p>
            <a:r>
              <a:rPr lang="en-US" sz="2000" b="1" dirty="0" smtClean="0"/>
              <a:t>69% percent of the undetermined measures come from two sources.</a:t>
            </a:r>
            <a:endParaRPr lang="en-US" sz="2000" b="1" dirty="0"/>
          </a:p>
        </p:txBody>
      </p:sp>
    </p:spTree>
    <p:extLst>
      <p:ext uri="{BB962C8B-B14F-4D97-AF65-F5344CB8AC3E}">
        <p14:creationId xmlns:p14="http://schemas.microsoft.com/office/powerpoint/2010/main" val="123184706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 Many programs create homegrown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15449422"/>
              </p:ext>
            </p:extLst>
          </p:nvPr>
        </p:nvGraphicFramePr>
        <p:xfrm>
          <a:off x="-1143000" y="1143000"/>
          <a:ext cx="77724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45</a:t>
            </a:fld>
            <a:endParaRPr lang="en-US"/>
          </a:p>
        </p:txBody>
      </p:sp>
      <p:sp>
        <p:nvSpPr>
          <p:cNvPr id="6" name="Rectangle 5"/>
          <p:cNvSpPr/>
          <p:nvPr/>
        </p:nvSpPr>
        <p:spPr>
          <a:xfrm>
            <a:off x="838200" y="5486400"/>
            <a:ext cx="4572000" cy="646331"/>
          </a:xfrm>
          <a:prstGeom prst="rect">
            <a:avLst/>
          </a:prstGeom>
        </p:spPr>
        <p:txBody>
          <a:bodyPr>
            <a:spAutoFit/>
          </a:bodyPr>
          <a:lstStyle/>
          <a:p>
            <a:pPr algn="ctr"/>
            <a:r>
              <a:rPr lang="en-US" dirty="0" smtClean="0"/>
              <a:t>Distinct </a:t>
            </a:r>
            <a:r>
              <a:rPr lang="en-US" dirty="0"/>
              <a:t>measures by type</a:t>
            </a:r>
          </a:p>
          <a:p>
            <a:pPr algn="ctr"/>
            <a:r>
              <a:rPr lang="en-US" i="1" dirty="0"/>
              <a:t>n </a:t>
            </a:r>
            <a:r>
              <a:rPr lang="en-US" i="1" dirty="0" smtClean="0"/>
              <a:t>=509</a:t>
            </a:r>
            <a:endParaRPr lang="en-US" i="1" dirty="0"/>
          </a:p>
        </p:txBody>
      </p:sp>
      <p:cxnSp>
        <p:nvCxnSpPr>
          <p:cNvPr id="7" name="Straight Connector 6"/>
          <p:cNvCxnSpPr/>
          <p:nvPr/>
        </p:nvCxnSpPr>
        <p:spPr bwMode="auto">
          <a:xfrm flipH="1">
            <a:off x="1143000"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grpSp>
        <p:nvGrpSpPr>
          <p:cNvPr id="8" name="Group 7"/>
          <p:cNvGrpSpPr/>
          <p:nvPr/>
        </p:nvGrpSpPr>
        <p:grpSpPr>
          <a:xfrm>
            <a:off x="5943600" y="1143001"/>
            <a:ext cx="2743200" cy="5487116"/>
            <a:chOff x="1447800" y="918781"/>
            <a:chExt cx="7772400" cy="1776460"/>
          </a:xfrm>
        </p:grpSpPr>
        <p:sp>
          <p:nvSpPr>
            <p:cNvPr id="9" name="TextBox 8"/>
            <p:cNvSpPr txBox="1"/>
            <p:nvPr/>
          </p:nvSpPr>
          <p:spPr>
            <a:xfrm>
              <a:off x="1524000" y="1140809"/>
              <a:ext cx="7620001" cy="1554432"/>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sz="1800" dirty="0" smtClean="0"/>
            </a:p>
            <a:p>
              <a:r>
                <a:rPr lang="en-US" sz="1800" dirty="0" smtClean="0"/>
                <a:t>Homegrown measures  are measures that </a:t>
              </a:r>
              <a:r>
                <a:rPr lang="en-US" sz="1800" dirty="0"/>
                <a:t>were indicated on the source document as having been created by the developer of the measure </a:t>
              </a:r>
              <a:r>
                <a:rPr lang="en-US" sz="1800" dirty="0" smtClean="0"/>
                <a:t>set.</a:t>
              </a:r>
            </a:p>
            <a:p>
              <a:endParaRPr lang="en-US" sz="1800" dirty="0"/>
            </a:p>
            <a:p>
              <a:r>
                <a:rPr lang="en-US" sz="1800" dirty="0"/>
                <a:t>If a measure was not clearly attributed to the developer, the source was considered to be “undetermined” rather than “homegrown.”</a:t>
              </a:r>
            </a:p>
            <a:p>
              <a:endParaRPr lang="en-US" sz="1800" dirty="0"/>
            </a:p>
            <a:p>
              <a:endParaRPr lang="en-US" sz="1800" dirty="0"/>
            </a:p>
          </p:txBody>
        </p:sp>
        <p:sp>
          <p:nvSpPr>
            <p:cNvPr id="10" name="Rectangle 9"/>
            <p:cNvSpPr/>
            <p:nvPr/>
          </p:nvSpPr>
          <p:spPr bwMode="auto">
            <a:xfrm>
              <a:off x="1447800" y="1143000"/>
              <a:ext cx="7772400" cy="139121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000" b="0" i="0" u="none" strike="noStrike" cap="none" normalizeH="0" baseline="0" smtClean="0">
                <a:ln>
                  <a:noFill/>
                </a:ln>
                <a:solidFill>
                  <a:schemeClr val="tx1"/>
                </a:solidFill>
                <a:effectLst/>
                <a:latin typeface="Arial" charset="0"/>
                <a:ea typeface="ＭＳ Ｐゴシック" pitchFamily="16" charset="-128"/>
              </a:endParaRPr>
            </a:p>
          </p:txBody>
        </p:sp>
        <p:sp>
          <p:nvSpPr>
            <p:cNvPr id="11" name="Rectangle 10"/>
            <p:cNvSpPr/>
            <p:nvPr/>
          </p:nvSpPr>
          <p:spPr bwMode="auto">
            <a:xfrm>
              <a:off x="1447800" y="918781"/>
              <a:ext cx="7772400" cy="294606"/>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000" b="0" i="0" u="none" strike="noStrike" cap="none" normalizeH="0" baseline="0" smtClean="0">
                <a:ln>
                  <a:noFill/>
                </a:ln>
                <a:solidFill>
                  <a:schemeClr val="tx1"/>
                </a:solidFill>
                <a:effectLst/>
                <a:latin typeface="Arial" charset="0"/>
                <a:ea typeface="ＭＳ Ｐゴシック" pitchFamily="16" charset="-128"/>
              </a:endParaRPr>
            </a:p>
          </p:txBody>
        </p:sp>
        <p:sp>
          <p:nvSpPr>
            <p:cNvPr id="12" name="TextBox 11"/>
            <p:cNvSpPr txBox="1"/>
            <p:nvPr/>
          </p:nvSpPr>
          <p:spPr>
            <a:xfrm>
              <a:off x="1600199" y="918781"/>
              <a:ext cx="7467601" cy="269838"/>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b="1" dirty="0" smtClean="0"/>
                <a:t>What are “homegrown” measures?</a:t>
              </a:r>
              <a:endParaRPr lang="en-US" sz="1800" b="1" dirty="0"/>
            </a:p>
          </p:txBody>
        </p:sp>
      </p:grpSp>
    </p:spTree>
    <p:extLst>
      <p:ext uri="{BB962C8B-B14F-4D97-AF65-F5344CB8AC3E}">
        <p14:creationId xmlns:p14="http://schemas.microsoft.com/office/powerpoint/2010/main" val="9246263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7772400" cy="1143000"/>
          </a:xfrm>
        </p:spPr>
        <p:txBody>
          <a:bodyPr/>
          <a:lstStyle/>
          <a:p>
            <a:r>
              <a:rPr lang="en-US" dirty="0" smtClean="0"/>
              <a:t>40</a:t>
            </a:r>
            <a:r>
              <a:rPr lang="en-US" dirty="0"/>
              <a:t>% of</a:t>
            </a:r>
            <a:r>
              <a:rPr lang="en-US" b="1" dirty="0"/>
              <a:t> </a:t>
            </a:r>
            <a:r>
              <a:rPr lang="en-US" dirty="0"/>
              <a:t>the programs created at least one homegrown measure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756219603"/>
              </p:ext>
            </p:extLst>
          </p:nvPr>
        </p:nvGraphicFramePr>
        <p:xfrm>
          <a:off x="381000" y="1524000"/>
          <a:ext cx="8458200" cy="41910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46</a:t>
            </a:fld>
            <a:endParaRPr lang="en-US" dirty="0"/>
          </a:p>
        </p:txBody>
      </p:sp>
      <p:sp>
        <p:nvSpPr>
          <p:cNvPr id="3" name="TextBox 2"/>
          <p:cNvSpPr txBox="1"/>
          <p:nvPr/>
        </p:nvSpPr>
        <p:spPr>
          <a:xfrm>
            <a:off x="1409700" y="5638799"/>
            <a:ext cx="6324600" cy="954107"/>
          </a:xfrm>
          <a:prstGeom prst="rect">
            <a:avLst/>
          </a:prstGeom>
          <a:noFill/>
        </p:spPr>
        <p:txBody>
          <a:bodyPr wrap="square" rtlCol="0">
            <a:spAutoFit/>
          </a:bodyPr>
          <a:lstStyle/>
          <a:p>
            <a:pPr algn="ctr"/>
            <a:r>
              <a:rPr lang="en-US" sz="2800" dirty="0"/>
              <a:t>There were 198 homegrown measures across 19 measure sets</a:t>
            </a:r>
          </a:p>
        </p:txBody>
      </p:sp>
    </p:spTree>
    <p:extLst>
      <p:ext uri="{BB962C8B-B14F-4D97-AF65-F5344CB8AC3E}">
        <p14:creationId xmlns:p14="http://schemas.microsoft.com/office/powerpoint/2010/main" val="366942382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Programs create homegrown measures across all domains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632501206"/>
              </p:ext>
            </p:extLst>
          </p:nvPr>
        </p:nvGraphicFramePr>
        <p:xfrm>
          <a:off x="419100" y="1030069"/>
          <a:ext cx="8305800" cy="51054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47</a:t>
            </a:fld>
            <a:endParaRPr lang="en-US" dirty="0"/>
          </a:p>
        </p:txBody>
      </p:sp>
      <p:sp>
        <p:nvSpPr>
          <p:cNvPr id="6" name="TextBox 5"/>
          <p:cNvSpPr txBox="1"/>
          <p:nvPr/>
        </p:nvSpPr>
        <p:spPr>
          <a:xfrm>
            <a:off x="2133600" y="6135469"/>
            <a:ext cx="4851399" cy="646331"/>
          </a:xfrm>
          <a:prstGeom prst="rect">
            <a:avLst/>
          </a:prstGeom>
          <a:noFill/>
        </p:spPr>
        <p:txBody>
          <a:bodyPr wrap="square" rtlCol="0">
            <a:spAutoFit/>
          </a:bodyPr>
          <a:lstStyle/>
          <a:p>
            <a:pPr algn="ctr"/>
            <a:r>
              <a:rPr lang="en-US" dirty="0" smtClean="0"/>
              <a:t>Homegrown measures by domain</a:t>
            </a:r>
          </a:p>
          <a:p>
            <a:pPr algn="ctr"/>
            <a:r>
              <a:rPr lang="en-US" i="1" dirty="0" smtClean="0"/>
              <a:t>n =198</a:t>
            </a:r>
            <a:endParaRPr lang="en-US" i="1" dirty="0"/>
          </a:p>
        </p:txBody>
      </p:sp>
      <p:cxnSp>
        <p:nvCxnSpPr>
          <p:cNvPr id="7" name="Straight Connector 6"/>
          <p:cNvCxnSpPr/>
          <p:nvPr/>
        </p:nvCxnSpPr>
        <p:spPr bwMode="auto">
          <a:xfrm flipH="1">
            <a:off x="2590800" y="64008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17176243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1143000"/>
          </a:xfrm>
        </p:spPr>
        <p:txBody>
          <a:bodyPr/>
          <a:lstStyle/>
          <a:p>
            <a:r>
              <a:rPr lang="en-US" dirty="0" smtClean="0"/>
              <a:t>Four basic types of homegrown measures</a:t>
            </a:r>
            <a:endParaRPr lang="en-US" i="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04553933"/>
              </p:ext>
            </p:extLst>
          </p:nvPr>
        </p:nvGraphicFramePr>
        <p:xfrm>
          <a:off x="152400" y="1219200"/>
          <a:ext cx="8991600" cy="51054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48</a:t>
            </a:fld>
            <a:endParaRPr lang="en-US" dirty="0"/>
          </a:p>
        </p:txBody>
      </p:sp>
      <p:sp>
        <p:nvSpPr>
          <p:cNvPr id="6" name="TextBox 5"/>
          <p:cNvSpPr txBox="1"/>
          <p:nvPr/>
        </p:nvSpPr>
        <p:spPr>
          <a:xfrm>
            <a:off x="2133600" y="6135469"/>
            <a:ext cx="4851399" cy="646331"/>
          </a:xfrm>
          <a:prstGeom prst="rect">
            <a:avLst/>
          </a:prstGeom>
          <a:noFill/>
        </p:spPr>
        <p:txBody>
          <a:bodyPr wrap="square" rtlCol="0">
            <a:spAutoFit/>
          </a:bodyPr>
          <a:lstStyle/>
          <a:p>
            <a:pPr algn="ctr"/>
            <a:r>
              <a:rPr lang="en-US" dirty="0" smtClean="0"/>
              <a:t>Homegrown measures by type</a:t>
            </a:r>
          </a:p>
          <a:p>
            <a:pPr algn="ctr"/>
            <a:r>
              <a:rPr lang="en-US" i="1" dirty="0" smtClean="0"/>
              <a:t>n =198</a:t>
            </a:r>
            <a:endParaRPr lang="en-US" i="1" dirty="0"/>
          </a:p>
        </p:txBody>
      </p:sp>
      <p:cxnSp>
        <p:nvCxnSpPr>
          <p:cNvPr id="7" name="Straight Connector 6"/>
          <p:cNvCxnSpPr/>
          <p:nvPr/>
        </p:nvCxnSpPr>
        <p:spPr bwMode="auto">
          <a:xfrm flipH="1">
            <a:off x="2590800" y="64008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18397933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homegrown measures that are specific to one program</a:t>
            </a:r>
            <a:endParaRPr lang="en-US" dirty="0"/>
          </a:p>
        </p:txBody>
      </p:sp>
      <p:sp>
        <p:nvSpPr>
          <p:cNvPr id="3" name="Content Placeholder 2"/>
          <p:cNvSpPr>
            <a:spLocks noGrp="1"/>
          </p:cNvSpPr>
          <p:nvPr>
            <p:ph idx="1"/>
          </p:nvPr>
        </p:nvSpPr>
        <p:spPr>
          <a:xfrm>
            <a:off x="381000" y="1066800"/>
            <a:ext cx="7769225" cy="5486400"/>
          </a:xfrm>
        </p:spPr>
        <p:txBody>
          <a:bodyPr/>
          <a:lstStyle/>
          <a:p>
            <a:r>
              <a:rPr lang="en-US" b="1" dirty="0" smtClean="0"/>
              <a:t>81 programmatic measures: </a:t>
            </a:r>
            <a:r>
              <a:rPr lang="en-US" dirty="0" smtClean="0"/>
              <a:t>measures related to infrastructure, utilization, geographic access, and program oversight</a:t>
            </a:r>
          </a:p>
          <a:p>
            <a:pPr lvl="1"/>
            <a:r>
              <a:rPr lang="en-US" dirty="0"/>
              <a:t>Percent Eligibility Determination </a:t>
            </a:r>
            <a:r>
              <a:rPr lang="en-US" dirty="0" smtClean="0"/>
              <a:t>Done </a:t>
            </a:r>
            <a:r>
              <a:rPr lang="en-US" dirty="0"/>
              <a:t>at State </a:t>
            </a:r>
            <a:r>
              <a:rPr lang="en-US" dirty="0" smtClean="0"/>
              <a:t>Level</a:t>
            </a:r>
          </a:p>
          <a:p>
            <a:pPr lvl="1"/>
            <a:r>
              <a:rPr lang="en-US" dirty="0"/>
              <a:t>Child Psychiatrist Count</a:t>
            </a:r>
          </a:p>
          <a:p>
            <a:pPr lvl="1"/>
            <a:r>
              <a:rPr lang="en-US" dirty="0"/>
              <a:t>Provider Satisfaction</a:t>
            </a:r>
          </a:p>
          <a:p>
            <a:pPr marL="457200" lvl="1" indent="0">
              <a:buNone/>
            </a:pPr>
            <a:endParaRPr lang="en-US" dirty="0" smtClean="0"/>
          </a:p>
          <a:p>
            <a:r>
              <a:rPr lang="en-US" dirty="0" smtClean="0"/>
              <a:t>These measures are unlikely to become standardized because they are specific to the management or structure of a particular program. </a:t>
            </a:r>
          </a:p>
          <a:p>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49</a:t>
            </a:fld>
            <a:endParaRPr lang="en-US" dirty="0"/>
          </a:p>
        </p:txBody>
      </p:sp>
    </p:spTree>
    <p:extLst>
      <p:ext uri="{BB962C8B-B14F-4D97-AF65-F5344CB8AC3E}">
        <p14:creationId xmlns:p14="http://schemas.microsoft.com/office/powerpoint/2010/main" val="2283586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685800" y="990600"/>
            <a:ext cx="7924800" cy="5562600"/>
          </a:xfrm>
        </p:spPr>
        <p:txBody>
          <a:bodyPr/>
          <a:lstStyle/>
          <a:p>
            <a:r>
              <a:rPr lang="en-US" b="1" u="sng" dirty="0"/>
              <a:t>Bottom line</a:t>
            </a:r>
            <a:r>
              <a:rPr lang="en-US" b="1" dirty="0"/>
              <a:t>: </a:t>
            </a:r>
            <a:r>
              <a:rPr lang="en-US" dirty="0"/>
              <a:t>Measures sets appear to be </a:t>
            </a:r>
            <a:r>
              <a:rPr lang="en-US" dirty="0" smtClean="0"/>
              <a:t>developed independently </a:t>
            </a:r>
            <a:r>
              <a:rPr lang="en-US" dirty="0"/>
              <a:t>without an eye towards alignment with other sets. </a:t>
            </a:r>
          </a:p>
          <a:p>
            <a:endParaRPr lang="en-US" sz="1000" dirty="0"/>
          </a:p>
          <a:p>
            <a:r>
              <a:rPr lang="en-US" dirty="0"/>
              <a:t>The </a:t>
            </a:r>
            <a:r>
              <a:rPr lang="en-US" dirty="0" smtClean="0"/>
              <a:t>diversity in </a:t>
            </a:r>
            <a:r>
              <a:rPr lang="en-US" dirty="0"/>
              <a:t>measures allows states and regions interested in creating measure sets to select measures that they believe best meet their local needs.  Even the few who seek to create alignment struggle due to a paucity of tools to facilitate such alignment. </a:t>
            </a:r>
            <a:endParaRPr lang="en-US" dirty="0" smtClean="0"/>
          </a:p>
          <a:p>
            <a:endParaRPr lang="en-US" sz="1000" dirty="0"/>
          </a:p>
          <a:p>
            <a:r>
              <a:rPr lang="en-US" dirty="0" smtClean="0"/>
              <a:t>The </a:t>
            </a:r>
            <a:r>
              <a:rPr lang="en-US" dirty="0"/>
              <a:t>result is “measure chaos” for providers subject to multiple measure sets and related accountability expectations and performance incentives.  Mixed signals make it difficult for providers to focus their quality improvement efforts.</a:t>
            </a:r>
          </a:p>
          <a:p>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5</a:t>
            </a:fld>
            <a:endParaRPr lang="en-US"/>
          </a:p>
        </p:txBody>
      </p:sp>
    </p:spTree>
    <p:extLst>
      <p:ext uri="{BB962C8B-B14F-4D97-AF65-F5344CB8AC3E}">
        <p14:creationId xmlns:p14="http://schemas.microsoft.com/office/powerpoint/2010/main" val="201278631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homegrown measures may be “reinventing the wheel”</a:t>
            </a:r>
            <a:endParaRPr lang="en-US" dirty="0"/>
          </a:p>
        </p:txBody>
      </p:sp>
      <p:sp>
        <p:nvSpPr>
          <p:cNvPr id="3" name="Content Placeholder 2"/>
          <p:cNvSpPr>
            <a:spLocks noGrp="1"/>
          </p:cNvSpPr>
          <p:nvPr>
            <p:ph idx="1"/>
          </p:nvPr>
        </p:nvSpPr>
        <p:spPr>
          <a:xfrm>
            <a:off x="381000" y="1066800"/>
            <a:ext cx="8534400" cy="5181600"/>
          </a:xfrm>
        </p:spPr>
        <p:txBody>
          <a:bodyPr/>
          <a:lstStyle/>
          <a:p>
            <a:r>
              <a:rPr lang="en-US" dirty="0"/>
              <a:t>Of these 198 measures, there were 28 measures (14%) for which it was not readily apparent as to why the program created the measures, as these measures appeared to replicate standard measures. </a:t>
            </a:r>
            <a:endParaRPr lang="en-US" dirty="0" smtClean="0"/>
          </a:p>
          <a:p>
            <a:r>
              <a:rPr lang="en-US" dirty="0" smtClean="0"/>
              <a:t>Perhaps </a:t>
            </a:r>
            <a:r>
              <a:rPr lang="en-US" dirty="0"/>
              <a:t>the programs were unaware of the availability of the standard measures</a:t>
            </a:r>
            <a:endParaRPr lang="en-US" dirty="0" smtClean="0"/>
          </a:p>
          <a:p>
            <a:pPr lvl="1"/>
            <a:r>
              <a:rPr lang="en-US" dirty="0" smtClean="0"/>
              <a:t>Adherence </a:t>
            </a:r>
            <a:r>
              <a:rPr lang="en-US" dirty="0"/>
              <a:t>to prescription medications for asthma and/or </a:t>
            </a:r>
            <a:r>
              <a:rPr lang="en-US" dirty="0" smtClean="0"/>
              <a:t>COPD</a:t>
            </a:r>
            <a:r>
              <a:rPr lang="en-US" dirty="0"/>
              <a:t> </a:t>
            </a:r>
            <a:r>
              <a:rPr lang="en-US" dirty="0" smtClean="0"/>
              <a:t>(could </a:t>
            </a:r>
            <a:r>
              <a:rPr lang="en-US" dirty="0"/>
              <a:t>have used </a:t>
            </a:r>
            <a:r>
              <a:rPr lang="en-US" dirty="0" smtClean="0"/>
              <a:t>NQF #1799: Medication </a:t>
            </a:r>
            <a:r>
              <a:rPr lang="en-US" dirty="0"/>
              <a:t>management for people with </a:t>
            </a:r>
            <a:r>
              <a:rPr lang="en-US" dirty="0" smtClean="0"/>
              <a:t>asthma)</a:t>
            </a:r>
          </a:p>
          <a:p>
            <a:pPr lvl="1"/>
            <a:r>
              <a:rPr lang="en-US" dirty="0"/>
              <a:t>ED appropriate </a:t>
            </a:r>
            <a:r>
              <a:rPr lang="en-US" dirty="0" smtClean="0"/>
              <a:t>utilization: reduce </a:t>
            </a:r>
            <a:r>
              <a:rPr lang="en-US" dirty="0"/>
              <a:t>all ED </a:t>
            </a:r>
            <a:r>
              <a:rPr lang="en-US" dirty="0" smtClean="0"/>
              <a:t>visits (could have used the ED rates from the HEDIS Ambulatory Care measure)</a:t>
            </a:r>
          </a:p>
          <a:p>
            <a:pPr lvl="1"/>
            <a:r>
              <a:rPr lang="en-US" dirty="0"/>
              <a:t>Emergency Department Visits: Previously Diagnosed Asthma  (ages 2 - 17) (could have used </a:t>
            </a:r>
            <a:r>
              <a:rPr lang="en-US" dirty="0" smtClean="0"/>
              <a:t>NQF# 1381 Asthma Emergency </a:t>
            </a:r>
            <a:r>
              <a:rPr lang="en-US" dirty="0"/>
              <a:t>Department Visits</a:t>
            </a:r>
            <a:r>
              <a:rPr lang="en-US" dirty="0" smtClean="0"/>
              <a:t>)</a:t>
            </a:r>
            <a:endParaRPr lang="en-US" dirty="0"/>
          </a:p>
          <a:p>
            <a:pPr lvl="1"/>
            <a:r>
              <a:rPr lang="en-US" dirty="0"/>
              <a:t>Fall </a:t>
            </a:r>
            <a:r>
              <a:rPr lang="en-US" dirty="0" smtClean="0"/>
              <a:t>Prevention (could have used NQF #35 Fall Risk Management)</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50</a:t>
            </a:fld>
            <a:endParaRPr lang="en-US" dirty="0"/>
          </a:p>
        </p:txBody>
      </p:sp>
    </p:spTree>
    <p:extLst>
      <p:ext uri="{BB962C8B-B14F-4D97-AF65-F5344CB8AC3E}">
        <p14:creationId xmlns:p14="http://schemas.microsoft.com/office/powerpoint/2010/main" val="39116763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534400" cy="1143000"/>
          </a:xfrm>
        </p:spPr>
        <p:txBody>
          <a:bodyPr/>
          <a:lstStyle/>
          <a:p>
            <a:r>
              <a:rPr lang="en-US" dirty="0" smtClean="0"/>
              <a:t>A few homegrown measures  are designed to give providers flexibility and options</a:t>
            </a:r>
            <a:endParaRPr lang="en-US" dirty="0"/>
          </a:p>
        </p:txBody>
      </p:sp>
      <p:sp>
        <p:nvSpPr>
          <p:cNvPr id="3" name="Content Placeholder 2"/>
          <p:cNvSpPr>
            <a:spLocks noGrp="1"/>
          </p:cNvSpPr>
          <p:nvPr>
            <p:ph idx="1"/>
          </p:nvPr>
        </p:nvSpPr>
        <p:spPr>
          <a:xfrm>
            <a:off x="609600" y="1066800"/>
            <a:ext cx="8077200" cy="5486400"/>
          </a:xfrm>
        </p:spPr>
        <p:txBody>
          <a:bodyPr/>
          <a:lstStyle/>
          <a:p>
            <a:r>
              <a:rPr lang="en-US" b="1" dirty="0" smtClean="0"/>
              <a:t>20 “provider choice” measures: </a:t>
            </a:r>
            <a:r>
              <a:rPr lang="en-US" dirty="0" smtClean="0"/>
              <a:t>measures that give the provider an option with regard to the measurement tool or outcome</a:t>
            </a:r>
          </a:p>
          <a:p>
            <a:pPr lvl="1"/>
            <a:r>
              <a:rPr lang="en-US" dirty="0" smtClean="0"/>
              <a:t>Quality of Life: provider selects a validated tool</a:t>
            </a:r>
          </a:p>
          <a:p>
            <a:pPr lvl="1"/>
            <a:r>
              <a:rPr lang="en-US" dirty="0" smtClean="0"/>
              <a:t>Percentage of patients 18 years of age and older receiving depression screening through the use of PHQ-2 or other approved screening instruments </a:t>
            </a:r>
          </a:p>
          <a:p>
            <a:pPr lvl="1"/>
            <a:r>
              <a:rPr lang="en-US" dirty="0"/>
              <a:t>Activities of Daily Living: Provider selects a validated assessment tool</a:t>
            </a:r>
          </a:p>
          <a:p>
            <a:r>
              <a:rPr lang="en-US" dirty="0" smtClean="0"/>
              <a:t>18 of these measures came from Texas and 2 came from MA PCMH</a:t>
            </a:r>
          </a:p>
          <a:p>
            <a:endParaRPr lang="en-US" dirty="0" smtClean="0"/>
          </a:p>
          <a:p>
            <a:r>
              <a:rPr lang="en-US" dirty="0" smtClean="0"/>
              <a:t>These types of measures could become standardized but are not traditional measures at this point </a:t>
            </a:r>
          </a:p>
          <a:p>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51</a:t>
            </a:fld>
            <a:endParaRPr lang="en-US" dirty="0"/>
          </a:p>
        </p:txBody>
      </p:sp>
    </p:spTree>
    <p:extLst>
      <p:ext uri="{BB962C8B-B14F-4D97-AF65-F5344CB8AC3E}">
        <p14:creationId xmlns:p14="http://schemas.microsoft.com/office/powerpoint/2010/main" val="28603032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homegrown measures attempt </a:t>
            </a:r>
            <a:r>
              <a:rPr lang="en-US" dirty="0"/>
              <a:t>to fill a measurement gap</a:t>
            </a:r>
          </a:p>
        </p:txBody>
      </p:sp>
      <p:sp>
        <p:nvSpPr>
          <p:cNvPr id="3" name="Content Placeholder 2"/>
          <p:cNvSpPr>
            <a:spLocks noGrp="1"/>
          </p:cNvSpPr>
          <p:nvPr>
            <p:ph idx="1"/>
          </p:nvPr>
        </p:nvSpPr>
        <p:spPr>
          <a:xfrm>
            <a:off x="304800" y="990600"/>
            <a:ext cx="8610600" cy="5486400"/>
          </a:xfrm>
        </p:spPr>
        <p:txBody>
          <a:bodyPr/>
          <a:lstStyle/>
          <a:p>
            <a:r>
              <a:rPr lang="en-US" b="1" dirty="0" smtClean="0"/>
              <a:t>22 </a:t>
            </a:r>
            <a:r>
              <a:rPr lang="en-US" b="1" dirty="0"/>
              <a:t>c</a:t>
            </a:r>
            <a:r>
              <a:rPr lang="en-US" b="1" dirty="0" smtClean="0"/>
              <a:t>are </a:t>
            </a:r>
            <a:r>
              <a:rPr lang="en-US" b="1" dirty="0"/>
              <a:t>m</a:t>
            </a:r>
            <a:r>
              <a:rPr lang="en-US" b="1" dirty="0" smtClean="0"/>
              <a:t>anagement </a:t>
            </a:r>
            <a:r>
              <a:rPr lang="en-US" b="1" dirty="0"/>
              <a:t>measures</a:t>
            </a:r>
            <a:r>
              <a:rPr lang="en-US" dirty="0"/>
              <a:t>: measures related to care transitions, care management or patient self-management</a:t>
            </a:r>
          </a:p>
          <a:p>
            <a:pPr lvl="1"/>
            <a:r>
              <a:rPr lang="en-US" dirty="0"/>
              <a:t>Percent of patients in the </a:t>
            </a:r>
            <a:r>
              <a:rPr lang="en-US" dirty="0" smtClean="0"/>
              <a:t>highest </a:t>
            </a:r>
            <a:r>
              <a:rPr lang="en-US" dirty="0"/>
              <a:t>r</a:t>
            </a:r>
            <a:r>
              <a:rPr lang="en-US" dirty="0" smtClean="0"/>
              <a:t>isk </a:t>
            </a:r>
            <a:r>
              <a:rPr lang="en-US" dirty="0"/>
              <a:t>r</a:t>
            </a:r>
            <a:r>
              <a:rPr lang="en-US" dirty="0" smtClean="0"/>
              <a:t>egistry </a:t>
            </a:r>
            <a:r>
              <a:rPr lang="en-US" dirty="0"/>
              <a:t>who have a documented self-management goal</a:t>
            </a:r>
          </a:p>
          <a:p>
            <a:pPr lvl="1"/>
            <a:r>
              <a:rPr lang="en-US" dirty="0" smtClean="0"/>
              <a:t>Post-discharge follow-up</a:t>
            </a:r>
            <a:endParaRPr lang="en-US" dirty="0"/>
          </a:p>
          <a:p>
            <a:r>
              <a:rPr lang="en-US" b="1" dirty="0" smtClean="0"/>
              <a:t>11 </a:t>
            </a:r>
            <a:r>
              <a:rPr lang="en-US" b="1" dirty="0"/>
              <a:t>c</a:t>
            </a:r>
            <a:r>
              <a:rPr lang="en-US" b="1" dirty="0" smtClean="0"/>
              <a:t>ost </a:t>
            </a:r>
            <a:r>
              <a:rPr lang="en-US" b="1" dirty="0"/>
              <a:t>measures:</a:t>
            </a:r>
          </a:p>
          <a:p>
            <a:pPr lvl="1"/>
            <a:r>
              <a:rPr lang="en-US" dirty="0"/>
              <a:t>Cost of </a:t>
            </a:r>
            <a:r>
              <a:rPr lang="en-US" dirty="0" smtClean="0"/>
              <a:t>care</a:t>
            </a:r>
            <a:r>
              <a:rPr lang="en-US" dirty="0"/>
              <a:t>: PMPM rolling annual cost total and by service category</a:t>
            </a:r>
          </a:p>
          <a:p>
            <a:pPr lvl="1"/>
            <a:r>
              <a:rPr lang="en-US" dirty="0"/>
              <a:t>Cost </a:t>
            </a:r>
            <a:r>
              <a:rPr lang="en-US" dirty="0" smtClean="0"/>
              <a:t>savings </a:t>
            </a:r>
            <a:r>
              <a:rPr lang="en-US" dirty="0"/>
              <a:t>from </a:t>
            </a:r>
            <a:r>
              <a:rPr lang="en-US" dirty="0" smtClean="0"/>
              <a:t>improved </a:t>
            </a:r>
            <a:r>
              <a:rPr lang="en-US" dirty="0"/>
              <a:t>c</a:t>
            </a:r>
            <a:r>
              <a:rPr lang="en-US" dirty="0" smtClean="0"/>
              <a:t>hronic </a:t>
            </a:r>
            <a:r>
              <a:rPr lang="en-US" dirty="0"/>
              <a:t>c</a:t>
            </a:r>
            <a:r>
              <a:rPr lang="en-US" dirty="0" smtClean="0"/>
              <a:t>are </a:t>
            </a:r>
            <a:r>
              <a:rPr lang="en-US" dirty="0"/>
              <a:t>c</a:t>
            </a:r>
            <a:r>
              <a:rPr lang="en-US" dirty="0" smtClean="0"/>
              <a:t>oordination </a:t>
            </a:r>
            <a:r>
              <a:rPr lang="en-US" dirty="0"/>
              <a:t>and </a:t>
            </a:r>
            <a:r>
              <a:rPr lang="en-US" dirty="0" smtClean="0"/>
              <a:t>management</a:t>
            </a:r>
            <a:endParaRPr lang="en-US" dirty="0"/>
          </a:p>
          <a:p>
            <a:r>
              <a:rPr lang="en-US" b="1" dirty="0" smtClean="0"/>
              <a:t>14 unique measures:</a:t>
            </a:r>
          </a:p>
          <a:p>
            <a:pPr lvl="1"/>
            <a:r>
              <a:rPr lang="en-US" dirty="0"/>
              <a:t>Advance </a:t>
            </a:r>
            <a:r>
              <a:rPr lang="en-US" dirty="0" smtClean="0"/>
              <a:t>directives </a:t>
            </a:r>
            <a:r>
              <a:rPr lang="en-US" dirty="0"/>
              <a:t>d</a:t>
            </a:r>
            <a:r>
              <a:rPr lang="en-US" dirty="0" smtClean="0"/>
              <a:t>etermination </a:t>
            </a:r>
            <a:r>
              <a:rPr lang="en-US" dirty="0"/>
              <a:t>(Do Not Resuscitate</a:t>
            </a:r>
            <a:r>
              <a:rPr lang="en-US" dirty="0" smtClean="0"/>
              <a:t>)</a:t>
            </a:r>
          </a:p>
          <a:p>
            <a:pPr lvl="1"/>
            <a:r>
              <a:rPr lang="en-US" dirty="0"/>
              <a:t>Functional status assessment for knee </a:t>
            </a:r>
            <a:r>
              <a:rPr lang="en-US" dirty="0" smtClean="0"/>
              <a:t>replacement</a:t>
            </a:r>
            <a:endParaRPr lang="en-US" dirty="0"/>
          </a:p>
          <a:p>
            <a:pPr lvl="1"/>
            <a:r>
              <a:rPr lang="en-US" dirty="0"/>
              <a:t>Mental health admissions and readmissions to criminal justice settings such as jails or prisons</a:t>
            </a:r>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52</a:t>
            </a:fld>
            <a:endParaRPr lang="en-US" dirty="0"/>
          </a:p>
        </p:txBody>
      </p:sp>
    </p:spTree>
    <p:extLst>
      <p:ext uri="{BB962C8B-B14F-4D97-AF65-F5344CB8AC3E}">
        <p14:creationId xmlns:p14="http://schemas.microsoft.com/office/powerpoint/2010/main" val="22884019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 homegrown measures represent innovation?</a:t>
            </a:r>
          </a:p>
        </p:txBody>
      </p:sp>
      <p:sp>
        <p:nvSpPr>
          <p:cNvPr id="3" name="Content Placeholder 2"/>
          <p:cNvSpPr>
            <a:spLocks noGrp="1"/>
          </p:cNvSpPr>
          <p:nvPr>
            <p:ph idx="1"/>
          </p:nvPr>
        </p:nvSpPr>
        <p:spPr>
          <a:xfrm>
            <a:off x="152400" y="990600"/>
            <a:ext cx="8077200" cy="5486400"/>
          </a:xfrm>
        </p:spPr>
        <p:txBody>
          <a:bodyPr/>
          <a:lstStyle/>
          <a:p>
            <a:r>
              <a:rPr lang="en-US" dirty="0" smtClean="0"/>
              <a:t>“Innovative” measures are measures that are not NQF endorsed and:</a:t>
            </a:r>
          </a:p>
          <a:p>
            <a:pPr marL="914400" lvl="1" indent="-457200">
              <a:buFont typeface="+mj-lt"/>
              <a:buAutoNum type="alphaLcPeriod"/>
            </a:pPr>
            <a:r>
              <a:rPr lang="en-US" dirty="0" smtClean="0"/>
              <a:t>address an important health care concern that is not addressed in most state measure sets, e.g., </a:t>
            </a:r>
          </a:p>
          <a:p>
            <a:pPr lvl="2"/>
            <a:r>
              <a:rPr lang="en-US" dirty="0" smtClean="0">
                <a:solidFill>
                  <a:schemeClr val="tx1"/>
                </a:solidFill>
              </a:rPr>
              <a:t>Care coordination</a:t>
            </a:r>
          </a:p>
          <a:p>
            <a:pPr lvl="2"/>
            <a:r>
              <a:rPr lang="en-US" dirty="0" smtClean="0">
                <a:solidFill>
                  <a:schemeClr val="tx1"/>
                </a:solidFill>
              </a:rPr>
              <a:t>Care management/ transitions</a:t>
            </a:r>
          </a:p>
          <a:p>
            <a:pPr lvl="2"/>
            <a:r>
              <a:rPr lang="en-US" dirty="0" smtClean="0">
                <a:solidFill>
                  <a:schemeClr val="tx1"/>
                </a:solidFill>
              </a:rPr>
              <a:t>Cost</a:t>
            </a:r>
          </a:p>
          <a:p>
            <a:pPr lvl="2"/>
            <a:r>
              <a:rPr lang="en-US" dirty="0" smtClean="0">
                <a:solidFill>
                  <a:schemeClr val="tx1"/>
                </a:solidFill>
              </a:rPr>
              <a:t>End-of-life care/ hospice/ palliative care</a:t>
            </a:r>
          </a:p>
          <a:p>
            <a:pPr lvl="2"/>
            <a:endParaRPr lang="en-US" dirty="0" smtClean="0">
              <a:solidFill>
                <a:schemeClr val="tx1"/>
              </a:solidFill>
            </a:endParaRPr>
          </a:p>
          <a:p>
            <a:pPr marL="914400" lvl="1" indent="-457200">
              <a:buFont typeface="+mj-lt"/>
              <a:buAutoNum type="alphaLcPeriod" startAt="2"/>
            </a:pPr>
            <a:r>
              <a:rPr lang="en-US" dirty="0" smtClean="0"/>
              <a:t>address </a:t>
            </a:r>
            <a:r>
              <a:rPr lang="en-US" dirty="0"/>
              <a:t>an issue/condition for which few measures are commonly employed, e.g., </a:t>
            </a:r>
          </a:p>
          <a:p>
            <a:pPr lvl="2"/>
            <a:r>
              <a:rPr lang="en-US" dirty="0">
                <a:solidFill>
                  <a:schemeClr val="tx1"/>
                </a:solidFill>
              </a:rPr>
              <a:t>Dementia</a:t>
            </a:r>
          </a:p>
          <a:p>
            <a:pPr lvl="2"/>
            <a:r>
              <a:rPr lang="en-US" dirty="0">
                <a:solidFill>
                  <a:schemeClr val="tx1"/>
                </a:solidFill>
              </a:rPr>
              <a:t>Dental care</a:t>
            </a:r>
          </a:p>
          <a:p>
            <a:pPr lvl="2"/>
            <a:r>
              <a:rPr lang="en-US" dirty="0" smtClean="0">
                <a:solidFill>
                  <a:schemeClr val="tx1"/>
                </a:solidFill>
              </a:rPr>
              <a:t>Depression</a:t>
            </a:r>
            <a:endParaRPr lang="en-US" dirty="0">
              <a:solidFill>
                <a:schemeClr val="tx1"/>
              </a:solidFill>
            </a:endParaRPr>
          </a:p>
          <a:p>
            <a:pPr lvl="2"/>
            <a:r>
              <a:rPr lang="en-US" dirty="0">
                <a:solidFill>
                  <a:schemeClr val="tx1"/>
                </a:solidFill>
              </a:rPr>
              <a:t>Maternal health</a:t>
            </a:r>
          </a:p>
          <a:p>
            <a:pPr marL="914400" lvl="2" indent="0">
              <a:buNone/>
            </a:pPr>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53</a:t>
            </a:fld>
            <a:endParaRPr lang="en-US" dirty="0"/>
          </a:p>
        </p:txBody>
      </p:sp>
      <p:sp>
        <p:nvSpPr>
          <p:cNvPr id="5" name="TextBox 4"/>
          <p:cNvSpPr txBox="1"/>
          <p:nvPr/>
        </p:nvSpPr>
        <p:spPr>
          <a:xfrm>
            <a:off x="4572000" y="2438400"/>
            <a:ext cx="4495800" cy="1200329"/>
          </a:xfrm>
          <a:prstGeom prst="rect">
            <a:avLst/>
          </a:prstGeom>
          <a:noFill/>
        </p:spPr>
        <p:txBody>
          <a:bodyPr wrap="square" rtlCol="0">
            <a:spAutoFit/>
          </a:bodyPr>
          <a:lstStyle/>
          <a:p>
            <a:pPr marL="1200150" lvl="2" indent="-285750">
              <a:buFont typeface="Arial" pitchFamily="34" charset="0"/>
              <a:buChar char="•"/>
            </a:pPr>
            <a:r>
              <a:rPr lang="en-US" dirty="0"/>
              <a:t>Patient self-management</a:t>
            </a:r>
          </a:p>
          <a:p>
            <a:pPr marL="1200150" lvl="2" indent="-285750">
              <a:buFont typeface="Arial" pitchFamily="34" charset="0"/>
              <a:buChar char="•"/>
            </a:pPr>
            <a:r>
              <a:rPr lang="en-US" dirty="0"/>
              <a:t>Procedure-specific quality concerns</a:t>
            </a:r>
          </a:p>
          <a:p>
            <a:pPr marL="1200150" lvl="2" indent="-285750">
              <a:buFont typeface="Arial" pitchFamily="34" charset="0"/>
              <a:buChar char="•"/>
            </a:pPr>
            <a:r>
              <a:rPr lang="en-US" dirty="0"/>
              <a:t>Social determinants of health</a:t>
            </a:r>
          </a:p>
        </p:txBody>
      </p:sp>
      <p:sp>
        <p:nvSpPr>
          <p:cNvPr id="6" name="TextBox 5"/>
          <p:cNvSpPr txBox="1"/>
          <p:nvPr/>
        </p:nvSpPr>
        <p:spPr>
          <a:xfrm>
            <a:off x="4572000" y="4895671"/>
            <a:ext cx="4495800" cy="1200329"/>
          </a:xfrm>
          <a:prstGeom prst="rect">
            <a:avLst/>
          </a:prstGeom>
          <a:noFill/>
        </p:spPr>
        <p:txBody>
          <a:bodyPr wrap="square" rtlCol="0">
            <a:spAutoFit/>
          </a:bodyPr>
          <a:lstStyle/>
          <a:p>
            <a:pPr marL="1200150" lvl="2" indent="-285750">
              <a:buFont typeface="Arial" pitchFamily="34" charset="0"/>
              <a:buChar char="•"/>
            </a:pPr>
            <a:r>
              <a:rPr lang="en-US" dirty="0"/>
              <a:t>Mental health</a:t>
            </a:r>
          </a:p>
          <a:p>
            <a:pPr marL="1200150" lvl="2" indent="-285750">
              <a:buFont typeface="Arial" pitchFamily="34" charset="0"/>
              <a:buChar char="•"/>
            </a:pPr>
            <a:r>
              <a:rPr lang="en-US" dirty="0"/>
              <a:t>Pain</a:t>
            </a:r>
          </a:p>
          <a:p>
            <a:pPr marL="1200150" lvl="2" indent="-285750">
              <a:buFont typeface="Arial" pitchFamily="34" charset="0"/>
              <a:buChar char="•"/>
            </a:pPr>
            <a:r>
              <a:rPr lang="en-US" dirty="0"/>
              <a:t>Quality of life</a:t>
            </a:r>
          </a:p>
          <a:p>
            <a:pPr marL="1200150" lvl="2" indent="-285750">
              <a:buFont typeface="Arial" pitchFamily="34" charset="0"/>
              <a:buChar char="•"/>
            </a:pPr>
            <a:r>
              <a:rPr lang="en-US" dirty="0"/>
              <a:t>Substance abuse</a:t>
            </a:r>
          </a:p>
        </p:txBody>
      </p:sp>
    </p:spTree>
    <p:extLst>
      <p:ext uri="{BB962C8B-B14F-4D97-AF65-F5344CB8AC3E}">
        <p14:creationId xmlns:p14="http://schemas.microsoft.com/office/powerpoint/2010/main" val="169252748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#7: Most </a:t>
            </a:r>
            <a:r>
              <a:rPr lang="en-US" dirty="0"/>
              <a:t>homegrown measures are not </a:t>
            </a:r>
            <a:r>
              <a:rPr lang="en-US" dirty="0" smtClean="0"/>
              <a:t>innovative</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54</a:t>
            </a:fld>
            <a:endParaRPr lang="en-US"/>
          </a:p>
        </p:txBody>
      </p:sp>
      <p:grpSp>
        <p:nvGrpSpPr>
          <p:cNvPr id="3" name="Group 2"/>
          <p:cNvGrpSpPr/>
          <p:nvPr/>
        </p:nvGrpSpPr>
        <p:grpSpPr>
          <a:xfrm>
            <a:off x="979891" y="1143000"/>
            <a:ext cx="7184219" cy="4191000"/>
            <a:chOff x="457200" y="1143000"/>
            <a:chExt cx="7184219" cy="4191000"/>
          </a:xfrm>
        </p:grpSpPr>
        <p:sp>
          <p:nvSpPr>
            <p:cNvPr id="5" name="Oval 4"/>
            <p:cNvSpPr/>
            <p:nvPr/>
          </p:nvSpPr>
          <p:spPr bwMode="auto">
            <a:xfrm>
              <a:off x="457200" y="1143000"/>
              <a:ext cx="5829048" cy="4191000"/>
            </a:xfrm>
            <a:prstGeom prst="ellipse">
              <a:avLst/>
            </a:prstGeom>
            <a:noFill/>
            <a:ln w="285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7" name="Oval 6"/>
            <p:cNvSpPr/>
            <p:nvPr/>
          </p:nvSpPr>
          <p:spPr bwMode="auto">
            <a:xfrm>
              <a:off x="3200400" y="1615831"/>
              <a:ext cx="4267201" cy="3108569"/>
            </a:xfrm>
            <a:prstGeom prst="ellipse">
              <a:avLst/>
            </a:prstGeom>
            <a:noFill/>
            <a:ln w="381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8" name="TextBox 7"/>
            <p:cNvSpPr txBox="1"/>
            <p:nvPr/>
          </p:nvSpPr>
          <p:spPr>
            <a:xfrm>
              <a:off x="901559" y="2866073"/>
              <a:ext cx="1857284" cy="1200328"/>
            </a:xfrm>
            <a:prstGeom prst="rect">
              <a:avLst/>
            </a:prstGeom>
            <a:noFill/>
          </p:spPr>
          <p:txBody>
            <a:bodyPr wrap="square" rtlCol="0">
              <a:spAutoFit/>
            </a:bodyPr>
            <a:lstStyle/>
            <a:p>
              <a:pPr algn="ctr"/>
              <a:r>
                <a:rPr lang="en-US" dirty="0" smtClean="0"/>
                <a:t>Non-innovative </a:t>
              </a:r>
              <a:r>
                <a:rPr lang="en-US" dirty="0"/>
                <a:t>h</a:t>
              </a:r>
              <a:r>
                <a:rPr lang="en-US" dirty="0" smtClean="0"/>
                <a:t>omegrown </a:t>
              </a:r>
              <a:r>
                <a:rPr lang="en-US" dirty="0"/>
                <a:t>m</a:t>
              </a:r>
              <a:r>
                <a:rPr lang="en-US" dirty="0" smtClean="0"/>
                <a:t>easures</a:t>
              </a:r>
            </a:p>
            <a:p>
              <a:pPr algn="ctr"/>
              <a:r>
                <a:rPr lang="en-US" dirty="0" smtClean="0"/>
                <a:t>149</a:t>
              </a:r>
              <a:endParaRPr lang="en-US" dirty="0"/>
            </a:p>
          </p:txBody>
        </p:sp>
        <p:sp>
          <p:nvSpPr>
            <p:cNvPr id="9" name="TextBox 8"/>
            <p:cNvSpPr txBox="1"/>
            <p:nvPr/>
          </p:nvSpPr>
          <p:spPr>
            <a:xfrm>
              <a:off x="6002867" y="2589074"/>
              <a:ext cx="1638552" cy="1754326"/>
            </a:xfrm>
            <a:prstGeom prst="rect">
              <a:avLst/>
            </a:prstGeom>
            <a:noFill/>
          </p:spPr>
          <p:txBody>
            <a:bodyPr wrap="square" rtlCol="0">
              <a:spAutoFit/>
            </a:bodyPr>
            <a:lstStyle/>
            <a:p>
              <a:pPr algn="ctr"/>
              <a:r>
                <a:rPr lang="en-US" dirty="0" smtClean="0"/>
                <a:t>Innovative measures </a:t>
              </a:r>
            </a:p>
            <a:p>
              <a:pPr algn="ctr"/>
              <a:r>
                <a:rPr lang="en-US" dirty="0" smtClean="0"/>
                <a:t>that are </a:t>
              </a:r>
            </a:p>
            <a:p>
              <a:pPr algn="ctr"/>
              <a:r>
                <a:rPr lang="en-US" dirty="0" smtClean="0"/>
                <a:t>not homegrown</a:t>
              </a:r>
            </a:p>
            <a:p>
              <a:pPr algn="ctr"/>
              <a:r>
                <a:rPr lang="en-US" dirty="0" smtClean="0"/>
                <a:t>23</a:t>
              </a:r>
              <a:endParaRPr lang="en-US" dirty="0"/>
            </a:p>
          </p:txBody>
        </p:sp>
        <p:sp>
          <p:nvSpPr>
            <p:cNvPr id="12" name="TextBox 11"/>
            <p:cNvSpPr txBox="1"/>
            <p:nvPr/>
          </p:nvSpPr>
          <p:spPr>
            <a:xfrm>
              <a:off x="4049309" y="2866073"/>
              <a:ext cx="1540933" cy="1200329"/>
            </a:xfrm>
            <a:prstGeom prst="rect">
              <a:avLst/>
            </a:prstGeom>
            <a:noFill/>
          </p:spPr>
          <p:txBody>
            <a:bodyPr wrap="square" rtlCol="0">
              <a:spAutoFit/>
            </a:bodyPr>
            <a:lstStyle/>
            <a:p>
              <a:pPr algn="ctr"/>
              <a:r>
                <a:rPr lang="en-US" dirty="0" smtClean="0"/>
                <a:t>Innovative homegrown </a:t>
              </a:r>
              <a:r>
                <a:rPr lang="en-US" dirty="0"/>
                <a:t>m</a:t>
              </a:r>
              <a:r>
                <a:rPr lang="en-US" dirty="0" smtClean="0"/>
                <a:t>easures</a:t>
              </a:r>
            </a:p>
            <a:p>
              <a:pPr algn="ctr"/>
              <a:r>
                <a:rPr lang="en-US" dirty="0" smtClean="0"/>
                <a:t>53</a:t>
              </a:r>
            </a:p>
          </p:txBody>
        </p:sp>
      </p:grpSp>
      <p:sp>
        <p:nvSpPr>
          <p:cNvPr id="13" name="Rectangle 12"/>
          <p:cNvSpPr/>
          <p:nvPr/>
        </p:nvSpPr>
        <p:spPr>
          <a:xfrm>
            <a:off x="952500" y="5334000"/>
            <a:ext cx="7239000" cy="1077218"/>
          </a:xfrm>
          <a:prstGeom prst="rect">
            <a:avLst/>
          </a:prstGeom>
        </p:spPr>
        <p:txBody>
          <a:bodyPr wrap="square">
            <a:spAutoFit/>
          </a:bodyPr>
          <a:lstStyle/>
          <a:p>
            <a:pPr algn="ctr"/>
            <a:r>
              <a:rPr lang="en-US" sz="3200" dirty="0"/>
              <a:t>But most innovative measures are homegrown</a:t>
            </a:r>
          </a:p>
        </p:txBody>
      </p:sp>
      <p:sp>
        <p:nvSpPr>
          <p:cNvPr id="10" name="TextBox 9"/>
          <p:cNvSpPr txBox="1"/>
          <p:nvPr/>
        </p:nvSpPr>
        <p:spPr>
          <a:xfrm>
            <a:off x="1424250" y="6324600"/>
            <a:ext cx="6739860" cy="523220"/>
          </a:xfrm>
          <a:prstGeom prst="rect">
            <a:avLst/>
          </a:prstGeom>
          <a:noFill/>
        </p:spPr>
        <p:txBody>
          <a:bodyPr wrap="square" rtlCol="0">
            <a:spAutoFit/>
          </a:bodyPr>
          <a:lstStyle/>
          <a:p>
            <a:r>
              <a:rPr lang="en-US" sz="1400" dirty="0" smtClean="0"/>
              <a:t>Note: The numbers on this slide vary slightly from the others since  we have added the four additional  homegrown innovative measures from MN AF4Q.</a:t>
            </a:r>
            <a:endParaRPr lang="en-US" sz="1400" dirty="0"/>
          </a:p>
        </p:txBody>
      </p:sp>
    </p:spTree>
    <p:extLst>
      <p:ext uri="{BB962C8B-B14F-4D97-AF65-F5344CB8AC3E}">
        <p14:creationId xmlns:p14="http://schemas.microsoft.com/office/powerpoint/2010/main" val="151712752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Innovative measures</a:t>
            </a:r>
            <a:endParaRPr lang="en-US" dirty="0"/>
          </a:p>
        </p:txBody>
      </p:sp>
      <p:sp>
        <p:nvSpPr>
          <p:cNvPr id="3" name="Content Placeholder 2"/>
          <p:cNvSpPr>
            <a:spLocks noGrp="1"/>
          </p:cNvSpPr>
          <p:nvPr>
            <p:ph idx="1"/>
          </p:nvPr>
        </p:nvSpPr>
        <p:spPr>
          <a:xfrm>
            <a:off x="762000" y="990600"/>
            <a:ext cx="8382000" cy="5334000"/>
          </a:xfrm>
        </p:spPr>
        <p:txBody>
          <a:bodyPr/>
          <a:lstStyle/>
          <a:p>
            <a:r>
              <a:rPr lang="en-US" dirty="0"/>
              <a:t>We identified </a:t>
            </a:r>
            <a:r>
              <a:rPr lang="en-US" dirty="0" smtClean="0"/>
              <a:t>76 </a:t>
            </a:r>
            <a:r>
              <a:rPr lang="en-US" dirty="0"/>
              <a:t>innovative measures </a:t>
            </a:r>
            <a:r>
              <a:rPr lang="en-US" dirty="0" smtClean="0"/>
              <a:t>across 50 </a:t>
            </a:r>
            <a:r>
              <a:rPr lang="en-US" dirty="0"/>
              <a:t>measure </a:t>
            </a:r>
            <a:r>
              <a:rPr lang="en-US" dirty="0" smtClean="0"/>
              <a:t>sets </a:t>
            </a:r>
          </a:p>
          <a:p>
            <a:pPr lvl="1"/>
            <a:r>
              <a:rPr lang="en-US" dirty="0" smtClean="0"/>
              <a:t>48 measures sets from the state measure set analysis</a:t>
            </a:r>
          </a:p>
          <a:p>
            <a:pPr lvl="1"/>
            <a:r>
              <a:rPr lang="en-US" dirty="0" smtClean="0"/>
              <a:t>2 additional regional collaborative measure sets</a:t>
            </a:r>
          </a:p>
          <a:p>
            <a:pPr lvl="2"/>
            <a:r>
              <a:rPr lang="en-US" dirty="0"/>
              <a:t>Minnesota AF4Q</a:t>
            </a:r>
          </a:p>
          <a:p>
            <a:pPr lvl="2"/>
            <a:r>
              <a:rPr lang="en-US" dirty="0"/>
              <a:t>Oregon </a:t>
            </a:r>
            <a:r>
              <a:rPr lang="en-US" dirty="0" smtClean="0"/>
              <a:t>AF4Q</a:t>
            </a:r>
            <a:endParaRPr lang="en-US" dirty="0"/>
          </a:p>
          <a:p>
            <a:r>
              <a:rPr lang="en-US" dirty="0" smtClean="0"/>
              <a:t>20 </a:t>
            </a:r>
            <a:r>
              <a:rPr lang="en-US" dirty="0"/>
              <a:t>of the measure sets included at least one innovative measure</a:t>
            </a:r>
          </a:p>
          <a:p>
            <a:pPr lvl="1"/>
            <a:r>
              <a:rPr lang="en-US" dirty="0" smtClean="0"/>
              <a:t>35% of MA PCMH measures were innovative (17)</a:t>
            </a:r>
          </a:p>
          <a:p>
            <a:pPr lvl="1"/>
            <a:r>
              <a:rPr lang="en-US" dirty="0" smtClean="0"/>
              <a:t>31% </a:t>
            </a:r>
            <a:r>
              <a:rPr lang="en-US" dirty="0"/>
              <a:t>of MN SQRMS measures were innovative </a:t>
            </a:r>
            <a:r>
              <a:rPr lang="en-US" dirty="0" smtClean="0"/>
              <a:t>(4)</a:t>
            </a:r>
            <a:endParaRPr lang="en-US" dirty="0"/>
          </a:p>
          <a:p>
            <a:pPr lvl="1"/>
            <a:r>
              <a:rPr lang="en-US" dirty="0" smtClean="0"/>
              <a:t>25% of MA MBHP measures were innovative (2)</a:t>
            </a:r>
          </a:p>
          <a:p>
            <a:pPr lvl="1"/>
            <a:r>
              <a:rPr lang="en-US" dirty="0" smtClean="0"/>
              <a:t>16% of TX Delivery System Reform Incentive Program measures were innovative (17)</a:t>
            </a:r>
          </a:p>
          <a:p>
            <a:r>
              <a:rPr lang="en-US" dirty="0"/>
              <a:t>Some of the innovative measures may simply be “measure concepts” that are not ready for implementation.</a:t>
            </a:r>
          </a:p>
          <a:p>
            <a:pPr marL="457200" lvl="1" indent="0">
              <a:buNone/>
            </a:pPr>
            <a:endParaRPr lang="en-US" dirty="0"/>
          </a:p>
          <a:p>
            <a:pPr lvl="1"/>
            <a:endParaRPr lang="en-US" dirty="0"/>
          </a:p>
          <a:p>
            <a:pPr marL="457200" lvl="1" indent="0">
              <a:buNone/>
            </a:pPr>
            <a:endParaRPr lang="en-US" dirty="0" smtClean="0"/>
          </a:p>
          <a:p>
            <a:pPr lvl="1"/>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55</a:t>
            </a:fld>
            <a:endParaRPr lang="en-US" dirty="0"/>
          </a:p>
        </p:txBody>
      </p:sp>
    </p:spTree>
    <p:extLst>
      <p:ext uri="{BB962C8B-B14F-4D97-AF65-F5344CB8AC3E}">
        <p14:creationId xmlns:p14="http://schemas.microsoft.com/office/powerpoint/2010/main" val="238665342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innovative measures	</a:t>
            </a:r>
            <a:endParaRPr lang="en-US" dirty="0"/>
          </a:p>
        </p:txBody>
      </p:sp>
      <p:sp>
        <p:nvSpPr>
          <p:cNvPr id="3" name="Content Placeholder 2"/>
          <p:cNvSpPr>
            <a:spLocks noGrp="1"/>
          </p:cNvSpPr>
          <p:nvPr>
            <p:ph idx="1"/>
          </p:nvPr>
        </p:nvSpPr>
        <p:spPr>
          <a:xfrm>
            <a:off x="612775" y="1143000"/>
            <a:ext cx="8226425" cy="5257800"/>
          </a:xfrm>
        </p:spPr>
        <p:txBody>
          <a:bodyPr/>
          <a:lstStyle/>
          <a:p>
            <a:r>
              <a:rPr lang="en-US" dirty="0"/>
              <a:t>% of hospitalized patients who have clinical, telephonic or face-to-face follow-up interaction with the care team within 2 days of discharge during the measurement </a:t>
            </a:r>
            <a:r>
              <a:rPr lang="en-US" dirty="0" smtClean="0"/>
              <a:t>month (MA PCMH)</a:t>
            </a:r>
          </a:p>
          <a:p>
            <a:r>
              <a:rPr lang="en-US" dirty="0" smtClean="0"/>
              <a:t>Patient visits that occur with the selected provider/care team (ID PCMH)</a:t>
            </a:r>
          </a:p>
          <a:p>
            <a:r>
              <a:rPr lang="en-US" dirty="0"/>
              <a:t>Cost </a:t>
            </a:r>
            <a:r>
              <a:rPr lang="en-US" dirty="0" smtClean="0"/>
              <a:t>savings </a:t>
            </a:r>
            <a:r>
              <a:rPr lang="en-US" dirty="0"/>
              <a:t>from </a:t>
            </a:r>
            <a:r>
              <a:rPr lang="en-US" dirty="0" smtClean="0"/>
              <a:t>improved </a:t>
            </a:r>
            <a:r>
              <a:rPr lang="en-US" dirty="0"/>
              <a:t>c</a:t>
            </a:r>
            <a:r>
              <a:rPr lang="en-US" dirty="0" smtClean="0"/>
              <a:t>hronic care </a:t>
            </a:r>
            <a:r>
              <a:rPr lang="en-US" dirty="0"/>
              <a:t>c</a:t>
            </a:r>
            <a:r>
              <a:rPr lang="en-US" dirty="0" smtClean="0"/>
              <a:t>oordination </a:t>
            </a:r>
            <a:r>
              <a:rPr lang="en-US" dirty="0"/>
              <a:t>and m</a:t>
            </a:r>
            <a:r>
              <a:rPr lang="en-US" dirty="0" smtClean="0"/>
              <a:t>anagement (IA dually eligible program)</a:t>
            </a:r>
          </a:p>
          <a:p>
            <a:r>
              <a:rPr lang="en-US" dirty="0"/>
              <a:t>Decrease in mental health admissions and readmissions to criminal justice settings such as jails or </a:t>
            </a:r>
            <a:r>
              <a:rPr lang="en-US" dirty="0" smtClean="0"/>
              <a:t>prisons (</a:t>
            </a:r>
            <a:r>
              <a:rPr lang="en-US" dirty="0"/>
              <a:t>TX </a:t>
            </a:r>
            <a:r>
              <a:rPr lang="en-US" dirty="0" smtClean="0"/>
              <a:t>DSRIP)</a:t>
            </a:r>
          </a:p>
          <a:p>
            <a:r>
              <a:rPr lang="en-US" dirty="0"/>
              <a:t>Mental and </a:t>
            </a:r>
            <a:r>
              <a:rPr lang="en-US" dirty="0" smtClean="0"/>
              <a:t>physical </a:t>
            </a:r>
            <a:r>
              <a:rPr lang="en-US" dirty="0"/>
              <a:t>h</a:t>
            </a:r>
            <a:r>
              <a:rPr lang="en-US" dirty="0" smtClean="0"/>
              <a:t>ealth </a:t>
            </a:r>
            <a:r>
              <a:rPr lang="en-US" dirty="0"/>
              <a:t>a</a:t>
            </a:r>
            <a:r>
              <a:rPr lang="en-US" dirty="0" smtClean="0"/>
              <a:t>ssessment </a:t>
            </a:r>
            <a:r>
              <a:rPr lang="en-US" dirty="0"/>
              <a:t>within 60 </a:t>
            </a:r>
            <a:r>
              <a:rPr lang="en-US" dirty="0" smtClean="0"/>
              <a:t>days </a:t>
            </a:r>
            <a:r>
              <a:rPr lang="en-US" dirty="0"/>
              <a:t>for </a:t>
            </a:r>
            <a:r>
              <a:rPr lang="en-US" dirty="0" smtClean="0"/>
              <a:t>children </a:t>
            </a:r>
            <a:r>
              <a:rPr lang="en-US" dirty="0"/>
              <a:t>in DHS c</a:t>
            </a:r>
            <a:r>
              <a:rPr lang="en-US" dirty="0" smtClean="0"/>
              <a:t>ustody (OR CCO)</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56</a:t>
            </a:fld>
            <a:endParaRPr lang="en-US" dirty="0"/>
          </a:p>
        </p:txBody>
      </p:sp>
    </p:spTree>
    <p:extLst>
      <p:ext uri="{BB962C8B-B14F-4D97-AF65-F5344CB8AC3E}">
        <p14:creationId xmlns:p14="http://schemas.microsoft.com/office/powerpoint/2010/main" val="279483679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Innovation across the measure sets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214538757"/>
              </p:ext>
            </p:extLst>
          </p:nvPr>
        </p:nvGraphicFramePr>
        <p:xfrm>
          <a:off x="381000" y="1524000"/>
          <a:ext cx="8534400" cy="41148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57</a:t>
            </a:fld>
            <a:endParaRPr lang="en-US" dirty="0"/>
          </a:p>
        </p:txBody>
      </p:sp>
    </p:spTree>
    <p:extLst>
      <p:ext uri="{BB962C8B-B14F-4D97-AF65-F5344CB8AC3E}">
        <p14:creationId xmlns:p14="http://schemas.microsoft.com/office/powerpoint/2010/main" val="4978446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There appears to be a need for new measures in certain areas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00099923"/>
              </p:ext>
            </p:extLst>
          </p:nvPr>
        </p:nvGraphicFramePr>
        <p:xfrm>
          <a:off x="381000" y="1524000"/>
          <a:ext cx="8534400" cy="47244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58</a:t>
            </a:fld>
            <a:endParaRPr lang="en-US" dirty="0"/>
          </a:p>
        </p:txBody>
      </p:sp>
      <p:sp>
        <p:nvSpPr>
          <p:cNvPr id="3" name="Oval 2"/>
          <p:cNvSpPr/>
          <p:nvPr/>
        </p:nvSpPr>
        <p:spPr bwMode="auto">
          <a:xfrm>
            <a:off x="914400" y="1219200"/>
            <a:ext cx="2362200" cy="434340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Tree>
    <p:extLst>
      <p:ext uri="{BB962C8B-B14F-4D97-AF65-F5344CB8AC3E}">
        <p14:creationId xmlns:p14="http://schemas.microsoft.com/office/powerpoint/2010/main" val="308493056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763000" cy="1143000"/>
          </a:xfrm>
        </p:spPr>
        <p:txBody>
          <a:bodyPr/>
          <a:lstStyle/>
          <a:p>
            <a:r>
              <a:rPr lang="en-US" dirty="0" smtClean="0"/>
              <a:t>Other measures: Bundles and composites</a:t>
            </a:r>
            <a:endParaRPr lang="en-US" dirty="0"/>
          </a:p>
        </p:txBody>
      </p:sp>
      <p:sp>
        <p:nvSpPr>
          <p:cNvPr id="3" name="Content Placeholder 2"/>
          <p:cNvSpPr>
            <a:spLocks noGrp="1"/>
          </p:cNvSpPr>
          <p:nvPr>
            <p:ph idx="1"/>
          </p:nvPr>
        </p:nvSpPr>
        <p:spPr>
          <a:xfrm>
            <a:off x="381000" y="1219200"/>
            <a:ext cx="8229600" cy="4876800"/>
          </a:xfrm>
        </p:spPr>
        <p:txBody>
          <a:bodyPr/>
          <a:lstStyle/>
          <a:p>
            <a:r>
              <a:rPr lang="en-US" b="1" dirty="0" smtClean="0"/>
              <a:t>Bundles</a:t>
            </a:r>
            <a:r>
              <a:rPr lang="en-US" dirty="0" smtClean="0"/>
              <a:t> are combinations of measures that use an “all-or-nothing” approach. In order to achieve success on the bundle, the entity must successfully meet the target on each of the component pieces of the measure.</a:t>
            </a:r>
          </a:p>
          <a:p>
            <a:endParaRPr lang="en-US" sz="1400" dirty="0" smtClean="0"/>
          </a:p>
          <a:p>
            <a:r>
              <a:rPr lang="en-US" b="1" dirty="0" smtClean="0"/>
              <a:t>Composites</a:t>
            </a:r>
            <a:r>
              <a:rPr lang="en-US" dirty="0" smtClean="0"/>
              <a:t> are combinations of measures in which the various components are averaged in some fashion to yield an overall view of performance on the group of measures.</a:t>
            </a:r>
          </a:p>
          <a:p>
            <a:endParaRPr lang="en-US" sz="1400" dirty="0"/>
          </a:p>
          <a:p>
            <a:r>
              <a:rPr lang="en-US" dirty="0" smtClean="0"/>
              <a:t>These are considered separate from the modified measures </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59</a:t>
            </a:fld>
            <a:endParaRPr lang="en-US" dirty="0"/>
          </a:p>
        </p:txBody>
      </p:sp>
    </p:spTree>
    <p:extLst>
      <p:ext uri="{BB962C8B-B14F-4D97-AF65-F5344CB8AC3E}">
        <p14:creationId xmlns:p14="http://schemas.microsoft.com/office/powerpoint/2010/main" val="37944491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a:xfrm>
            <a:off x="609600" y="1066800"/>
            <a:ext cx="8077200" cy="5791200"/>
          </a:xfrm>
        </p:spPr>
        <p:txBody>
          <a:bodyPr/>
          <a:lstStyle/>
          <a:p>
            <a:r>
              <a:rPr lang="en-US" b="1" dirty="0" smtClean="0"/>
              <a:t>Goal:</a:t>
            </a:r>
            <a:r>
              <a:rPr lang="en-US" dirty="0" smtClean="0"/>
              <a:t> Paint a picture of the measures landscape across states and regions to inform development of the emerging Buying Value measure set.</a:t>
            </a:r>
          </a:p>
          <a:p>
            <a:endParaRPr lang="en-US" sz="1000" dirty="0" smtClean="0"/>
          </a:p>
          <a:p>
            <a:r>
              <a:rPr lang="en-US" b="1" dirty="0" smtClean="0"/>
              <a:t>Process: </a:t>
            </a:r>
            <a:r>
              <a:rPr lang="en-US" dirty="0" smtClean="0"/>
              <a:t>Identify </a:t>
            </a:r>
            <a:r>
              <a:rPr lang="en-US" dirty="0"/>
              <a:t>and collect </a:t>
            </a:r>
            <a:r>
              <a:rPr lang="en-US" dirty="0" smtClean="0"/>
              <a:t>48 </a:t>
            </a:r>
            <a:r>
              <a:rPr lang="en-US" dirty="0"/>
              <a:t>measure sets used by </a:t>
            </a:r>
            <a:r>
              <a:rPr lang="en-US" dirty="0" smtClean="0"/>
              <a:t>25 states </a:t>
            </a:r>
            <a:r>
              <a:rPr lang="en-US" dirty="0"/>
              <a:t>for a range of </a:t>
            </a:r>
            <a:r>
              <a:rPr lang="en-US" dirty="0" smtClean="0"/>
              <a:t>purposes </a:t>
            </a:r>
            <a:r>
              <a:rPr lang="en-US" i="1" dirty="0" smtClean="0"/>
              <a:t>and</a:t>
            </a:r>
            <a:r>
              <a:rPr lang="en-US" dirty="0" smtClean="0"/>
              <a:t> conduct a multi-pronged analysis:</a:t>
            </a:r>
          </a:p>
          <a:p>
            <a:pPr lvl="1"/>
            <a:r>
              <a:rPr lang="en-US" dirty="0" smtClean="0"/>
              <a:t>Provide basic </a:t>
            </a:r>
            <a:r>
              <a:rPr lang="en-US" dirty="0"/>
              <a:t>summary </a:t>
            </a:r>
            <a:r>
              <a:rPr lang="en-US" dirty="0" smtClean="0"/>
              <a:t>information to describe the 48 measure sets</a:t>
            </a:r>
          </a:p>
          <a:p>
            <a:pPr lvl="1"/>
            <a:r>
              <a:rPr lang="en-US" dirty="0" smtClean="0"/>
              <a:t>Provide an overview of the measures included in the 48 measure sets</a:t>
            </a:r>
          </a:p>
          <a:p>
            <a:pPr lvl="1"/>
            <a:r>
              <a:rPr lang="en-US" dirty="0"/>
              <a:t>Analyze the </a:t>
            </a:r>
            <a:r>
              <a:rPr lang="en-US" dirty="0" smtClean="0"/>
              <a:t>non-NQF endorsed measures</a:t>
            </a:r>
          </a:p>
          <a:p>
            <a:pPr lvl="1"/>
            <a:r>
              <a:rPr lang="en-US" dirty="0" smtClean="0"/>
              <a:t>Analyze the </a:t>
            </a:r>
            <a:r>
              <a:rPr lang="en-US" dirty="0"/>
              <a:t>measures by </a:t>
            </a:r>
            <a:r>
              <a:rPr lang="en-US" dirty="0" smtClean="0"/>
              <a:t>measure set type</a:t>
            </a:r>
          </a:p>
          <a:p>
            <a:pPr lvl="1"/>
            <a:r>
              <a:rPr lang="en-US" dirty="0" smtClean="0"/>
              <a:t>Analyze the </a:t>
            </a:r>
            <a:r>
              <a:rPr lang="en-US" dirty="0"/>
              <a:t>measures </a:t>
            </a:r>
            <a:r>
              <a:rPr lang="en-US" dirty="0" smtClean="0"/>
              <a:t>by measure </a:t>
            </a:r>
            <a:r>
              <a:rPr lang="en-US" dirty="0"/>
              <a:t>set </a:t>
            </a:r>
            <a:r>
              <a:rPr lang="en-US" dirty="0" smtClean="0"/>
              <a:t>purpose</a:t>
            </a:r>
            <a:endParaRPr lang="en-US" dirty="0"/>
          </a:p>
          <a:p>
            <a:pPr lvl="1"/>
            <a:r>
              <a:rPr lang="en-US" dirty="0" smtClean="0"/>
              <a:t>Analyze the </a:t>
            </a:r>
            <a:r>
              <a:rPr lang="en-US" dirty="0"/>
              <a:t>measures by </a:t>
            </a:r>
            <a:r>
              <a:rPr lang="en-US" dirty="0" smtClean="0"/>
              <a:t>domain/ clinical areas</a:t>
            </a:r>
          </a:p>
          <a:p>
            <a:pPr lvl="1"/>
            <a:r>
              <a:rPr lang="en-US" dirty="0" smtClean="0"/>
              <a:t>Assess the extent of alignment within the states of CA and MA</a:t>
            </a:r>
            <a:endParaRPr lang="en-US" dirty="0"/>
          </a:p>
          <a:p>
            <a:pPr lvl="1"/>
            <a:endParaRPr lang="en-US" dirty="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6</a:t>
            </a:fld>
            <a:endParaRPr lang="en-US" dirty="0"/>
          </a:p>
        </p:txBody>
      </p:sp>
    </p:spTree>
    <p:extLst>
      <p:ext uri="{BB962C8B-B14F-4D97-AF65-F5344CB8AC3E}">
        <p14:creationId xmlns:p14="http://schemas.microsoft.com/office/powerpoint/2010/main" val="227708913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Some organizations create their own bundles and composites</a:t>
            </a:r>
            <a:endParaRPr lang="en-US" dirty="0"/>
          </a:p>
        </p:txBody>
      </p:sp>
      <p:sp>
        <p:nvSpPr>
          <p:cNvPr id="3" name="Content Placeholder 2"/>
          <p:cNvSpPr>
            <a:spLocks noGrp="1"/>
          </p:cNvSpPr>
          <p:nvPr>
            <p:ph idx="1"/>
          </p:nvPr>
        </p:nvSpPr>
        <p:spPr>
          <a:xfrm>
            <a:off x="612775" y="1066800"/>
            <a:ext cx="7769225" cy="5181600"/>
          </a:xfrm>
        </p:spPr>
        <p:txBody>
          <a:bodyPr/>
          <a:lstStyle/>
          <a:p>
            <a:r>
              <a:rPr lang="en-US" dirty="0" smtClean="0"/>
              <a:t>There are two standard bundles that were used by some programs:</a:t>
            </a:r>
          </a:p>
          <a:p>
            <a:pPr lvl="1"/>
            <a:r>
              <a:rPr lang="en-US" dirty="0" smtClean="0"/>
              <a:t>Optimal Diabetes Care bundle (NQF #729)</a:t>
            </a:r>
          </a:p>
          <a:p>
            <a:pPr lvl="1"/>
            <a:r>
              <a:rPr lang="en-US" dirty="0" smtClean="0"/>
              <a:t>Optimal Vascular Care bundle (NQF </a:t>
            </a:r>
            <a:r>
              <a:rPr lang="en-US" dirty="0"/>
              <a:t>#76</a:t>
            </a:r>
            <a:r>
              <a:rPr lang="en-US" dirty="0" smtClean="0"/>
              <a:t>)</a:t>
            </a:r>
          </a:p>
          <a:p>
            <a:endParaRPr lang="en-US" dirty="0" smtClean="0"/>
          </a:p>
          <a:p>
            <a:r>
              <a:rPr lang="en-US" dirty="0" smtClean="0"/>
              <a:t>There were 39 non-standard bundles and composites used across 6 programs </a:t>
            </a:r>
          </a:p>
          <a:p>
            <a:pPr lvl="1"/>
            <a:r>
              <a:rPr lang="en-US" dirty="0" smtClean="0"/>
              <a:t>15 CA Office of the Patient Advocate (HMO)</a:t>
            </a:r>
          </a:p>
          <a:p>
            <a:pPr lvl="1"/>
            <a:r>
              <a:rPr lang="en-US" dirty="0" smtClean="0"/>
              <a:t>14</a:t>
            </a:r>
            <a:r>
              <a:rPr lang="en-US" dirty="0"/>
              <a:t> CA </a:t>
            </a:r>
            <a:r>
              <a:rPr lang="en-US" dirty="0" smtClean="0"/>
              <a:t>Office </a:t>
            </a:r>
            <a:r>
              <a:rPr lang="en-US" dirty="0"/>
              <a:t>of the Patient Advocate </a:t>
            </a:r>
            <a:r>
              <a:rPr lang="en-US" dirty="0" smtClean="0"/>
              <a:t>(PPO</a:t>
            </a:r>
            <a:r>
              <a:rPr lang="en-US" dirty="0"/>
              <a:t>)</a:t>
            </a:r>
            <a:endParaRPr lang="en-US" dirty="0" smtClean="0"/>
          </a:p>
          <a:p>
            <a:pPr lvl="1"/>
            <a:r>
              <a:rPr lang="en-US" dirty="0" smtClean="0"/>
              <a:t>6 </a:t>
            </a:r>
            <a:r>
              <a:rPr lang="en-US" dirty="0"/>
              <a:t>CA </a:t>
            </a:r>
            <a:r>
              <a:rPr lang="en-US" dirty="0" smtClean="0"/>
              <a:t>Office </a:t>
            </a:r>
            <a:r>
              <a:rPr lang="en-US" dirty="0"/>
              <a:t>of the Patient Advocate </a:t>
            </a:r>
            <a:r>
              <a:rPr lang="en-US" dirty="0" smtClean="0"/>
              <a:t>(medical group)</a:t>
            </a:r>
          </a:p>
          <a:p>
            <a:pPr lvl="1"/>
            <a:r>
              <a:rPr lang="en-US" dirty="0" smtClean="0"/>
              <a:t>2 WI Regional Collaborative </a:t>
            </a:r>
            <a:endParaRPr lang="en-US" dirty="0"/>
          </a:p>
          <a:p>
            <a:pPr lvl="1"/>
            <a:r>
              <a:rPr lang="en-US" dirty="0" smtClean="0"/>
              <a:t>1 MA MBHP</a:t>
            </a:r>
          </a:p>
          <a:p>
            <a:pPr lvl="1"/>
            <a:r>
              <a:rPr lang="en-US" dirty="0" smtClean="0"/>
              <a:t>1 MN SQRMS</a:t>
            </a:r>
          </a:p>
          <a:p>
            <a:pPr lvl="1"/>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60</a:t>
            </a:fld>
            <a:endParaRPr lang="en-US" dirty="0"/>
          </a:p>
        </p:txBody>
      </p:sp>
    </p:spTree>
    <p:extLst>
      <p:ext uri="{BB962C8B-B14F-4D97-AF65-F5344CB8AC3E}">
        <p14:creationId xmlns:p14="http://schemas.microsoft.com/office/powerpoint/2010/main" val="408161816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dirty="0" smtClean="0"/>
              <a:t>Table of contents</a:t>
            </a:r>
          </a:p>
        </p:txBody>
      </p:sp>
      <p:sp>
        <p:nvSpPr>
          <p:cNvPr id="4099"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87DF93A4-C68F-4B88-A62C-67E2BA4A257A}" type="slidenum">
              <a:rPr lang="en-US" sz="1400" smtClean="0"/>
              <a:pPr/>
              <a:t>61</a:t>
            </a:fld>
            <a:endParaRPr lang="en-US" sz="1400" dirty="0" smtClean="0"/>
          </a:p>
        </p:txBody>
      </p:sp>
      <p:sp>
        <p:nvSpPr>
          <p:cNvPr id="4100" name="Rectangle 6"/>
          <p:cNvSpPr>
            <a:spLocks noChangeArrowheads="1"/>
          </p:cNvSpPr>
          <p:nvPr/>
        </p:nvSpPr>
        <p:spPr bwMode="auto">
          <a:xfrm>
            <a:off x="2019300" y="1066800"/>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1. Overview of measure </a:t>
            </a:r>
            <a:r>
              <a:rPr lang="en-US" sz="2000" dirty="0"/>
              <a:t>s</a:t>
            </a:r>
            <a:r>
              <a:rPr lang="en-US" sz="2000" dirty="0" smtClean="0"/>
              <a:t>ets</a:t>
            </a:r>
            <a:endParaRPr lang="en-US" sz="2000" dirty="0"/>
          </a:p>
        </p:txBody>
      </p:sp>
      <p:sp>
        <p:nvSpPr>
          <p:cNvPr id="11" name="Rectangle 6"/>
          <p:cNvSpPr>
            <a:spLocks noChangeArrowheads="1"/>
          </p:cNvSpPr>
          <p:nvPr/>
        </p:nvSpPr>
        <p:spPr bwMode="auto">
          <a:xfrm>
            <a:off x="2019300" y="1785257"/>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2. Overview of measures</a:t>
            </a:r>
            <a:endParaRPr lang="en-US" sz="2000" dirty="0"/>
          </a:p>
        </p:txBody>
      </p:sp>
      <p:sp>
        <p:nvSpPr>
          <p:cNvPr id="12" name="Rectangle 6"/>
          <p:cNvSpPr>
            <a:spLocks noChangeArrowheads="1"/>
          </p:cNvSpPr>
          <p:nvPr/>
        </p:nvSpPr>
        <p:spPr bwMode="auto">
          <a:xfrm>
            <a:off x="2019300" y="2503714"/>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3. Non-standard </a:t>
            </a:r>
            <a:r>
              <a:rPr lang="en-US" sz="2000" dirty="0"/>
              <a:t>m</a:t>
            </a:r>
            <a:r>
              <a:rPr lang="en-US" sz="2000" dirty="0" smtClean="0"/>
              <a:t>easures</a:t>
            </a:r>
            <a:endParaRPr lang="en-US" sz="2000" dirty="0"/>
          </a:p>
        </p:txBody>
      </p:sp>
      <p:sp>
        <p:nvSpPr>
          <p:cNvPr id="13" name="Rectangle 6"/>
          <p:cNvSpPr>
            <a:spLocks noChangeArrowheads="1"/>
          </p:cNvSpPr>
          <p:nvPr/>
        </p:nvSpPr>
        <p:spPr bwMode="auto">
          <a:xfrm>
            <a:off x="2019300" y="3222171"/>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b="1" dirty="0" smtClean="0"/>
              <a:t>4. Analysis by measure </a:t>
            </a:r>
            <a:r>
              <a:rPr lang="en-US" sz="2000" b="1" dirty="0"/>
              <a:t>s</a:t>
            </a:r>
            <a:r>
              <a:rPr lang="en-US" sz="2000" b="1" dirty="0" smtClean="0"/>
              <a:t>et </a:t>
            </a:r>
            <a:r>
              <a:rPr lang="en-US" sz="2000" b="1" dirty="0"/>
              <a:t>t</a:t>
            </a:r>
            <a:r>
              <a:rPr lang="en-US" sz="2000" b="1" dirty="0" smtClean="0"/>
              <a:t>ype</a:t>
            </a:r>
            <a:endParaRPr lang="en-US" sz="2000" b="1" dirty="0"/>
          </a:p>
        </p:txBody>
      </p:sp>
      <p:sp>
        <p:nvSpPr>
          <p:cNvPr id="14" name="Rectangle 6"/>
          <p:cNvSpPr>
            <a:spLocks noChangeArrowheads="1"/>
          </p:cNvSpPr>
          <p:nvPr/>
        </p:nvSpPr>
        <p:spPr bwMode="auto">
          <a:xfrm>
            <a:off x="2019300" y="3940628"/>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5. Analysis </a:t>
            </a:r>
            <a:r>
              <a:rPr lang="en-US" sz="2000" dirty="0"/>
              <a:t>by </a:t>
            </a:r>
            <a:r>
              <a:rPr lang="en-US" sz="2000" dirty="0" smtClean="0"/>
              <a:t>measure </a:t>
            </a:r>
            <a:r>
              <a:rPr lang="en-US" sz="2000" dirty="0"/>
              <a:t>s</a:t>
            </a:r>
            <a:r>
              <a:rPr lang="en-US" sz="2000" dirty="0" smtClean="0"/>
              <a:t>et </a:t>
            </a:r>
            <a:r>
              <a:rPr lang="en-US" sz="2000" dirty="0"/>
              <a:t>p</a:t>
            </a:r>
            <a:r>
              <a:rPr lang="en-US" sz="2000" dirty="0" smtClean="0"/>
              <a:t>urpose</a:t>
            </a:r>
            <a:endParaRPr lang="en-US" sz="2000" dirty="0"/>
          </a:p>
        </p:txBody>
      </p:sp>
      <p:sp>
        <p:nvSpPr>
          <p:cNvPr id="15" name="Rectangle 6"/>
          <p:cNvSpPr>
            <a:spLocks noChangeArrowheads="1"/>
          </p:cNvSpPr>
          <p:nvPr/>
        </p:nvSpPr>
        <p:spPr bwMode="auto">
          <a:xfrm>
            <a:off x="2019300" y="4659085"/>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6. Analysis </a:t>
            </a:r>
            <a:r>
              <a:rPr lang="en-US" sz="2000" dirty="0"/>
              <a:t>by m</a:t>
            </a:r>
            <a:r>
              <a:rPr lang="en-US" sz="2000" dirty="0" smtClean="0"/>
              <a:t>easure </a:t>
            </a:r>
            <a:r>
              <a:rPr lang="en-US" sz="2000" dirty="0"/>
              <a:t>d</a:t>
            </a:r>
            <a:r>
              <a:rPr lang="en-US" sz="2000" dirty="0" smtClean="0"/>
              <a:t>omain/clinical </a:t>
            </a:r>
            <a:r>
              <a:rPr lang="en-US" sz="2000" dirty="0"/>
              <a:t>a</a:t>
            </a:r>
            <a:r>
              <a:rPr lang="en-US" sz="2000" dirty="0" smtClean="0"/>
              <a:t>rea</a:t>
            </a:r>
            <a:endParaRPr lang="en-US" sz="2000" dirty="0"/>
          </a:p>
        </p:txBody>
      </p:sp>
      <p:sp>
        <p:nvSpPr>
          <p:cNvPr id="16" name="Rectangle 6"/>
          <p:cNvSpPr>
            <a:spLocks noChangeArrowheads="1"/>
          </p:cNvSpPr>
          <p:nvPr/>
        </p:nvSpPr>
        <p:spPr bwMode="auto">
          <a:xfrm>
            <a:off x="2019300" y="5377542"/>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7. Intrastate analysis of CA and MA</a:t>
            </a:r>
            <a:endParaRPr lang="en-US" sz="2000" dirty="0"/>
          </a:p>
        </p:txBody>
      </p:sp>
      <p:sp>
        <p:nvSpPr>
          <p:cNvPr id="17" name="Rectangle 6"/>
          <p:cNvSpPr>
            <a:spLocks noChangeArrowheads="1"/>
          </p:cNvSpPr>
          <p:nvPr/>
        </p:nvSpPr>
        <p:spPr bwMode="auto">
          <a:xfrm>
            <a:off x="2019300" y="6096000"/>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8. </a:t>
            </a:r>
            <a:r>
              <a:rPr lang="en-US" sz="2000" dirty="0"/>
              <a:t>Conclusions / recommendations </a:t>
            </a:r>
          </a:p>
        </p:txBody>
      </p:sp>
    </p:spTree>
    <p:extLst>
      <p:ext uri="{BB962C8B-B14F-4D97-AF65-F5344CB8AC3E}">
        <p14:creationId xmlns:p14="http://schemas.microsoft.com/office/powerpoint/2010/main" val="129294363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Regardless of how we analyzed the data, the programs were not aligned</a:t>
            </a:r>
            <a:endParaRPr lang="en-US" dirty="0"/>
          </a:p>
        </p:txBody>
      </p:sp>
      <p:sp>
        <p:nvSpPr>
          <p:cNvPr id="3" name="Content Placeholder 2"/>
          <p:cNvSpPr>
            <a:spLocks noGrp="1"/>
          </p:cNvSpPr>
          <p:nvPr>
            <p:ph idx="1"/>
          </p:nvPr>
        </p:nvSpPr>
        <p:spPr>
          <a:xfrm>
            <a:off x="381000" y="990600"/>
            <a:ext cx="8382000" cy="5715000"/>
          </a:xfrm>
        </p:spPr>
        <p:txBody>
          <a:bodyPr/>
          <a:lstStyle/>
          <a:p>
            <a:r>
              <a:rPr lang="en-US" dirty="0" smtClean="0"/>
              <a:t>We conducted multiple analyses and found non-alignment persisted across:</a:t>
            </a:r>
          </a:p>
          <a:p>
            <a:pPr lvl="1"/>
            <a:r>
              <a:rPr lang="en-US" dirty="0"/>
              <a:t>Program </a:t>
            </a:r>
            <a:r>
              <a:rPr lang="en-US" dirty="0" smtClean="0"/>
              <a:t>types</a:t>
            </a:r>
            <a:endParaRPr lang="en-US" dirty="0"/>
          </a:p>
          <a:p>
            <a:pPr lvl="1"/>
            <a:r>
              <a:rPr lang="en-US" dirty="0"/>
              <a:t>Program </a:t>
            </a:r>
            <a:r>
              <a:rPr lang="en-US" dirty="0" smtClean="0"/>
              <a:t>purposes</a:t>
            </a:r>
          </a:p>
          <a:p>
            <a:pPr lvl="1"/>
            <a:r>
              <a:rPr lang="en-US" dirty="0" smtClean="0"/>
              <a:t>Domains, and</a:t>
            </a:r>
          </a:p>
          <a:p>
            <a:pPr lvl="1"/>
            <a:r>
              <a:rPr lang="en-US" dirty="0" smtClean="0"/>
              <a:t>A review of sets within CA and MA</a:t>
            </a:r>
          </a:p>
          <a:p>
            <a:pPr lvl="1"/>
            <a:endParaRPr lang="en-US" dirty="0" smtClean="0"/>
          </a:p>
          <a:p>
            <a:r>
              <a:rPr lang="en-US" dirty="0" smtClean="0"/>
              <a:t>The only program type that showed alignment was the Medicaid MCOs </a:t>
            </a:r>
          </a:p>
          <a:p>
            <a:pPr lvl="1"/>
            <a:r>
              <a:rPr lang="en-US" dirty="0" smtClean="0"/>
              <a:t>62% of their measures were shared </a:t>
            </a:r>
          </a:p>
          <a:p>
            <a:pPr lvl="1"/>
            <a:r>
              <a:rPr lang="en-US" dirty="0" smtClean="0"/>
              <a:t>Only 3 measures out of 42 measures were not HEDIS measures </a:t>
            </a:r>
            <a:endParaRPr lang="en-US" dirty="0"/>
          </a:p>
          <a:p>
            <a:r>
              <a:rPr lang="en-US" dirty="0" smtClean="0"/>
              <a:t>California also showed more alignment than usual </a:t>
            </a:r>
          </a:p>
          <a:p>
            <a:pPr lvl="1"/>
            <a:r>
              <a:rPr lang="en-US" dirty="0"/>
              <a:t>T</a:t>
            </a:r>
            <a:r>
              <a:rPr lang="en-US" dirty="0" smtClean="0"/>
              <a:t>his may be due to state efforts or to the fact that three of the seven CA measure sets were created by the same entity.</a:t>
            </a:r>
          </a:p>
        </p:txBody>
      </p:sp>
      <p:sp>
        <p:nvSpPr>
          <p:cNvPr id="4" name="Slide Number Placeholder 3"/>
          <p:cNvSpPr>
            <a:spLocks noGrp="1"/>
          </p:cNvSpPr>
          <p:nvPr>
            <p:ph type="sldNum" sz="quarter" idx="10"/>
          </p:nvPr>
        </p:nvSpPr>
        <p:spPr/>
        <p:txBody>
          <a:bodyPr/>
          <a:lstStyle/>
          <a:p>
            <a:fld id="{6CDFDD91-9DC5-443A-B5D4-A4D827708E68}" type="slidenum">
              <a:rPr lang="en-US" smtClean="0"/>
              <a:pPr/>
              <a:t>62</a:t>
            </a:fld>
            <a:endParaRPr lang="en-US" dirty="0"/>
          </a:p>
        </p:txBody>
      </p:sp>
    </p:spTree>
    <p:extLst>
      <p:ext uri="{BB962C8B-B14F-4D97-AF65-F5344CB8AC3E}">
        <p14:creationId xmlns:p14="http://schemas.microsoft.com/office/powerpoint/2010/main" val="193546261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763000" cy="1143000"/>
          </a:xfrm>
        </p:spPr>
        <p:txBody>
          <a:bodyPr/>
          <a:lstStyle/>
          <a:p>
            <a:r>
              <a:rPr lang="en-US" dirty="0" smtClean="0"/>
              <a:t>4. Analyzing the measures by program type </a:t>
            </a:r>
            <a:endParaRPr lang="en-US" dirty="0"/>
          </a:p>
        </p:txBody>
      </p:sp>
      <p:sp>
        <p:nvSpPr>
          <p:cNvPr id="3" name="Content Placeholder 2"/>
          <p:cNvSpPr>
            <a:spLocks noGrp="1"/>
          </p:cNvSpPr>
          <p:nvPr>
            <p:ph idx="1"/>
          </p:nvPr>
        </p:nvSpPr>
        <p:spPr>
          <a:xfrm>
            <a:off x="381000" y="1066800"/>
            <a:ext cx="8305800" cy="5410200"/>
          </a:xfrm>
        </p:spPr>
        <p:txBody>
          <a:bodyPr/>
          <a:lstStyle/>
          <a:p>
            <a:pPr marL="0" indent="0">
              <a:buNone/>
            </a:pPr>
            <a:r>
              <a:rPr lang="en-US" b="1" dirty="0" smtClean="0"/>
              <a:t>Goals: </a:t>
            </a:r>
          </a:p>
          <a:p>
            <a:r>
              <a:rPr lang="en-US" dirty="0" smtClean="0"/>
              <a:t>To analyze the measures by provider type and answer the following questions:</a:t>
            </a:r>
          </a:p>
          <a:p>
            <a:pPr marL="914400" lvl="1" indent="-457200">
              <a:buFont typeface="+mj-lt"/>
              <a:buAutoNum type="arabicPeriod"/>
            </a:pPr>
            <a:r>
              <a:rPr lang="en-US" dirty="0" smtClean="0"/>
              <a:t>What is the average size of the measure sets by program type?</a:t>
            </a:r>
          </a:p>
          <a:p>
            <a:pPr marL="914400" lvl="1" indent="-457200">
              <a:buFont typeface="+mj-lt"/>
              <a:buAutoNum type="arabicPeriod"/>
            </a:pPr>
            <a:r>
              <a:rPr lang="en-US" dirty="0" smtClean="0"/>
              <a:t>To what extent do programs of the same type use the same measures?</a:t>
            </a:r>
          </a:p>
          <a:p>
            <a:pPr marL="914400" lvl="1" indent="-457200">
              <a:buFont typeface="+mj-lt"/>
              <a:buAutoNum type="arabicPeriod"/>
            </a:pPr>
            <a:r>
              <a:rPr lang="en-US" dirty="0" smtClean="0"/>
              <a:t>To what extent are the measures NQF-endorsed?</a:t>
            </a:r>
          </a:p>
          <a:p>
            <a:pPr marL="914400" lvl="1" indent="-457200">
              <a:buFont typeface="+mj-lt"/>
              <a:buAutoNum type="arabicPeriod"/>
            </a:pPr>
            <a:r>
              <a:rPr lang="en-US" dirty="0" smtClean="0"/>
              <a:t>What are the most frequently used measures within each program type?</a:t>
            </a:r>
          </a:p>
          <a:p>
            <a:pPr marL="914400" lvl="1" indent="-457200">
              <a:buFont typeface="+mj-lt"/>
              <a:buAutoNum type="arabicPeriod"/>
            </a:pPr>
            <a:endParaRPr lang="en-US" dirty="0"/>
          </a:p>
          <a:p>
            <a:pPr marL="914400" lvl="1" indent="-457200">
              <a:buFont typeface="+mj-lt"/>
              <a:buAutoNum type="arabicPeriod"/>
            </a:pPr>
            <a:endParaRPr lang="en-US" dirty="0" smtClean="0"/>
          </a:p>
          <a:p>
            <a:pPr marL="914400" lvl="1" indent="-457200">
              <a:buFont typeface="+mj-lt"/>
              <a:buAutoNum type="arabicPeriod"/>
            </a:pPr>
            <a:endParaRPr lang="en-US" dirty="0"/>
          </a:p>
          <a:p>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63</a:t>
            </a:fld>
            <a:endParaRPr lang="en-US" dirty="0"/>
          </a:p>
        </p:txBody>
      </p:sp>
    </p:spTree>
    <p:extLst>
      <p:ext uri="{BB962C8B-B14F-4D97-AF65-F5344CB8AC3E}">
        <p14:creationId xmlns:p14="http://schemas.microsoft.com/office/powerpoint/2010/main" val="69301599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10600" cy="1143000"/>
          </a:xfrm>
        </p:spPr>
        <p:txBody>
          <a:bodyPr/>
          <a:lstStyle/>
          <a:p>
            <a:r>
              <a:rPr lang="en-US" dirty="0" smtClean="0"/>
              <a:t>Selected four measure set types for analysis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74791818"/>
              </p:ext>
            </p:extLst>
          </p:nvPr>
        </p:nvGraphicFramePr>
        <p:xfrm>
          <a:off x="304800" y="1219200"/>
          <a:ext cx="861060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64</a:t>
            </a:fld>
            <a:endParaRPr lang="en-US" dirty="0"/>
          </a:p>
        </p:txBody>
      </p:sp>
      <p:sp>
        <p:nvSpPr>
          <p:cNvPr id="3" name="Oval 2"/>
          <p:cNvSpPr/>
          <p:nvPr/>
        </p:nvSpPr>
        <p:spPr bwMode="auto">
          <a:xfrm>
            <a:off x="609600" y="914400"/>
            <a:ext cx="2057400" cy="411480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
        <p:nvSpPr>
          <p:cNvPr id="6" name="Oval 5"/>
          <p:cNvSpPr/>
          <p:nvPr/>
        </p:nvSpPr>
        <p:spPr bwMode="auto">
          <a:xfrm>
            <a:off x="4953000" y="2971800"/>
            <a:ext cx="838200" cy="121920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Tree>
    <p:extLst>
      <p:ext uri="{BB962C8B-B14F-4D97-AF65-F5344CB8AC3E}">
        <p14:creationId xmlns:p14="http://schemas.microsoft.com/office/powerpoint/2010/main" val="182219466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Not as much sharing within program type as expected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469500926"/>
              </p:ext>
            </p:extLst>
          </p:nvPr>
        </p:nvGraphicFramePr>
        <p:xfrm>
          <a:off x="152400" y="1371600"/>
          <a:ext cx="5105400"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65</a:t>
            </a:fld>
            <a:endParaRPr lang="en-US" dirty="0"/>
          </a:p>
        </p:txBody>
      </p:sp>
      <p:sp>
        <p:nvSpPr>
          <p:cNvPr id="6" name="Content Placeholder 2"/>
          <p:cNvSpPr txBox="1">
            <a:spLocks/>
          </p:cNvSpPr>
          <p:nvPr/>
        </p:nvSpPr>
        <p:spPr bwMode="auto">
          <a:xfrm>
            <a:off x="5410200" y="1371600"/>
            <a:ext cx="3276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57768E"/>
              </a:buClr>
              <a:buFont typeface="Wingdings" pitchFamily="16" charset="2"/>
              <a:buChar char="§"/>
              <a:defRPr sz="2400">
                <a:solidFill>
                  <a:srgbClr val="25325B"/>
                </a:solidFill>
                <a:latin typeface="+mn-lt"/>
                <a:ea typeface="+mn-ea"/>
                <a:cs typeface="+mn-cs"/>
              </a:defRPr>
            </a:lvl1pPr>
            <a:lvl2pPr marL="742950" indent="-285750" algn="l" rtl="0" eaLnBrk="1" fontAlgn="base" hangingPunct="1">
              <a:spcBef>
                <a:spcPct val="20000"/>
              </a:spcBef>
              <a:spcAft>
                <a:spcPct val="0"/>
              </a:spcAft>
              <a:buChar char="–"/>
              <a:defRPr sz="2000">
                <a:solidFill>
                  <a:srgbClr val="486176"/>
                </a:solidFill>
                <a:latin typeface="+mn-lt"/>
                <a:ea typeface="+mn-ea"/>
              </a:defRPr>
            </a:lvl2pPr>
            <a:lvl3pPr marL="1143000" indent="-228600" algn="l" rtl="0" eaLnBrk="1" fontAlgn="base" hangingPunct="1">
              <a:spcBef>
                <a:spcPct val="20000"/>
              </a:spcBef>
              <a:spcAft>
                <a:spcPct val="0"/>
              </a:spcAft>
              <a:buChar char="•"/>
              <a:defRPr>
                <a:solidFill>
                  <a:srgbClr val="25325B"/>
                </a:solidFill>
                <a:latin typeface="+mn-lt"/>
                <a:ea typeface="+mn-ea"/>
              </a:defRPr>
            </a:lvl3pPr>
            <a:lvl4pPr marL="1600200" indent="-228600" algn="l" rtl="0" eaLnBrk="1" fontAlgn="base" hangingPunct="1">
              <a:spcBef>
                <a:spcPct val="20000"/>
              </a:spcBef>
              <a:spcAft>
                <a:spcPct val="0"/>
              </a:spcAft>
              <a:buChar char="–"/>
              <a:defRPr sz="1400">
                <a:solidFill>
                  <a:srgbClr val="57768E"/>
                </a:solidFill>
                <a:latin typeface="+mn-lt"/>
                <a:ea typeface="+mn-ea"/>
              </a:defRPr>
            </a:lvl4pPr>
            <a:lvl5pPr marL="2057400" indent="-228600" algn="l" rtl="0" eaLnBrk="1" fontAlgn="base" hangingPunct="1">
              <a:spcBef>
                <a:spcPct val="20000"/>
              </a:spcBef>
              <a:spcAft>
                <a:spcPct val="0"/>
              </a:spcAft>
              <a:buChar char="»"/>
              <a:defRPr sz="1200">
                <a:solidFill>
                  <a:srgbClr val="25325B"/>
                </a:solidFill>
                <a:latin typeface="+mn-lt"/>
                <a:ea typeface="+mn-ea"/>
              </a:defRPr>
            </a:lvl5pPr>
            <a:lvl6pPr marL="2514600" indent="-228600" algn="l" rtl="0" eaLnBrk="1" fontAlgn="base" hangingPunct="1">
              <a:spcBef>
                <a:spcPct val="20000"/>
              </a:spcBef>
              <a:spcAft>
                <a:spcPct val="0"/>
              </a:spcAft>
              <a:buChar char="»"/>
              <a:defRPr sz="1200">
                <a:solidFill>
                  <a:srgbClr val="25325B"/>
                </a:solidFill>
                <a:latin typeface="+mn-lt"/>
                <a:ea typeface="+mn-ea"/>
              </a:defRPr>
            </a:lvl6pPr>
            <a:lvl7pPr marL="2971800" indent="-228600" algn="l" rtl="0" eaLnBrk="1" fontAlgn="base" hangingPunct="1">
              <a:spcBef>
                <a:spcPct val="20000"/>
              </a:spcBef>
              <a:spcAft>
                <a:spcPct val="0"/>
              </a:spcAft>
              <a:buChar char="»"/>
              <a:defRPr sz="1200">
                <a:solidFill>
                  <a:srgbClr val="25325B"/>
                </a:solidFill>
                <a:latin typeface="+mn-lt"/>
                <a:ea typeface="+mn-ea"/>
              </a:defRPr>
            </a:lvl7pPr>
            <a:lvl8pPr marL="3429000" indent="-228600" algn="l" rtl="0" eaLnBrk="1" fontAlgn="base" hangingPunct="1">
              <a:spcBef>
                <a:spcPct val="20000"/>
              </a:spcBef>
              <a:spcAft>
                <a:spcPct val="0"/>
              </a:spcAft>
              <a:buChar char="»"/>
              <a:defRPr sz="1200">
                <a:solidFill>
                  <a:srgbClr val="25325B"/>
                </a:solidFill>
                <a:latin typeface="+mn-lt"/>
                <a:ea typeface="+mn-ea"/>
              </a:defRPr>
            </a:lvl8pPr>
            <a:lvl9pPr marL="3886200" indent="-228600" algn="l" rtl="0" eaLnBrk="1" fontAlgn="base" hangingPunct="1">
              <a:spcBef>
                <a:spcPct val="20000"/>
              </a:spcBef>
              <a:spcAft>
                <a:spcPct val="0"/>
              </a:spcAft>
              <a:buChar char="»"/>
              <a:defRPr sz="1200">
                <a:solidFill>
                  <a:srgbClr val="25325B"/>
                </a:solidFill>
                <a:latin typeface="+mn-lt"/>
                <a:ea typeface="+mn-ea"/>
              </a:defRPr>
            </a:lvl9pPr>
          </a:lstStyle>
          <a:p>
            <a:r>
              <a:rPr lang="en-US" dirty="0" smtClean="0"/>
              <a:t>We had anticipated that programs of the same type would use the same measures </a:t>
            </a:r>
          </a:p>
          <a:p>
            <a:r>
              <a:rPr lang="en-US" dirty="0" smtClean="0"/>
              <a:t>We found that except for Medicaid MCOs which share more than other types, this was generally not the case</a:t>
            </a:r>
          </a:p>
          <a:p>
            <a:pPr marL="914400" lvl="1" indent="-457200">
              <a:buFont typeface="+mj-lt"/>
              <a:buAutoNum type="arabicPeriod"/>
            </a:pPr>
            <a:endParaRPr lang="en-US" dirty="0" smtClean="0"/>
          </a:p>
          <a:p>
            <a:pPr marL="914400" lvl="1" indent="-457200">
              <a:buFont typeface="+mj-lt"/>
              <a:buAutoNum type="arabicPeriod"/>
            </a:pPr>
            <a:endParaRPr lang="en-US" dirty="0" smtClean="0"/>
          </a:p>
          <a:p>
            <a:pPr marL="914400" lvl="1" indent="-457200">
              <a:buFont typeface="+mj-lt"/>
              <a:buAutoNum type="arabicPeriod"/>
            </a:pPr>
            <a:endParaRPr lang="en-US" dirty="0" smtClean="0"/>
          </a:p>
          <a:p>
            <a:endParaRPr lang="en-US" dirty="0"/>
          </a:p>
        </p:txBody>
      </p:sp>
    </p:spTree>
    <p:extLst>
      <p:ext uri="{BB962C8B-B14F-4D97-AF65-F5344CB8AC3E}">
        <p14:creationId xmlns:p14="http://schemas.microsoft.com/office/powerpoint/2010/main" val="408286998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program type analysis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07995633"/>
              </p:ext>
            </p:extLst>
          </p:nvPr>
        </p:nvGraphicFramePr>
        <p:xfrm>
          <a:off x="457200" y="1524000"/>
          <a:ext cx="8229600" cy="331216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r>
                        <a:rPr lang="en-US" sz="1800" dirty="0" smtClean="0">
                          <a:solidFill>
                            <a:schemeClr val="tx1"/>
                          </a:solidFill>
                        </a:rPr>
                        <a:t>Program Type</a:t>
                      </a:r>
                      <a:endParaRPr lang="en-US" sz="1800" dirty="0">
                        <a:solidFill>
                          <a:schemeClr val="tx1"/>
                        </a:solidFill>
                      </a:endParaRPr>
                    </a:p>
                  </a:txBody>
                  <a:tcPr/>
                </a:tc>
                <a:tc>
                  <a:txBody>
                    <a:bodyPr/>
                    <a:lstStyle/>
                    <a:p>
                      <a:r>
                        <a:rPr lang="en-US" sz="1800" dirty="0" smtClean="0">
                          <a:solidFill>
                            <a:schemeClr val="tx1"/>
                          </a:solidFill>
                        </a:rPr>
                        <a:t>Average number of measures in the set</a:t>
                      </a:r>
                      <a:endParaRPr lang="en-US" sz="1800" dirty="0">
                        <a:solidFill>
                          <a:schemeClr val="tx1"/>
                        </a:solidFill>
                      </a:endParaRPr>
                    </a:p>
                  </a:txBody>
                  <a:tcPr/>
                </a:tc>
                <a:tc>
                  <a:txBody>
                    <a:bodyPr/>
                    <a:lstStyle/>
                    <a:p>
                      <a:r>
                        <a:rPr lang="en-US" sz="1800" dirty="0" smtClean="0">
                          <a:solidFill>
                            <a:schemeClr val="tx1"/>
                          </a:solidFill>
                        </a:rPr>
                        <a:t>Number of  distinct measures</a:t>
                      </a:r>
                      <a:endParaRPr lang="en-US" sz="18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Percent of distinct measures NQF- endorsed</a:t>
                      </a:r>
                    </a:p>
                  </a:txBody>
                  <a:tcPr/>
                </a:tc>
              </a:tr>
              <a:tr h="370840">
                <a:tc>
                  <a:txBody>
                    <a:bodyPr/>
                    <a:lstStyle/>
                    <a:p>
                      <a:r>
                        <a:rPr lang="en-US" sz="1800" dirty="0" smtClean="0"/>
                        <a:t>All</a:t>
                      </a:r>
                      <a:r>
                        <a:rPr lang="en-US" sz="1800" baseline="0" dirty="0" smtClean="0"/>
                        <a:t> measures</a:t>
                      </a:r>
                      <a:endParaRPr lang="en-US" sz="1800" dirty="0"/>
                    </a:p>
                  </a:txBody>
                  <a:tcPr anchor="ctr"/>
                </a:tc>
                <a:tc>
                  <a:txBody>
                    <a:bodyPr/>
                    <a:lstStyle/>
                    <a:p>
                      <a:pPr algn="ctr"/>
                      <a:r>
                        <a:rPr lang="en-US" sz="1800" dirty="0" smtClean="0"/>
                        <a:t>29</a:t>
                      </a:r>
                      <a:endParaRPr lang="en-US" sz="1800" dirty="0"/>
                    </a:p>
                  </a:txBody>
                  <a:tcPr anchor="ctr"/>
                </a:tc>
                <a:tc>
                  <a:txBody>
                    <a:bodyPr/>
                    <a:lstStyle/>
                    <a:p>
                      <a:pPr algn="ctr"/>
                      <a:r>
                        <a:rPr lang="en-US" sz="1800" dirty="0" smtClean="0"/>
                        <a:t>509</a:t>
                      </a:r>
                      <a:endParaRPr lang="en-US" sz="1800" dirty="0"/>
                    </a:p>
                  </a:txBody>
                  <a:tcPr anchor="ctr"/>
                </a:tc>
                <a:tc>
                  <a:txBody>
                    <a:bodyPr/>
                    <a:lstStyle/>
                    <a:p>
                      <a:pPr algn="ctr"/>
                      <a:r>
                        <a:rPr lang="en-US" sz="1800" dirty="0" smtClean="0"/>
                        <a:t>32%</a:t>
                      </a:r>
                      <a:endParaRPr lang="en-US" sz="1800" dirty="0"/>
                    </a:p>
                  </a:txBody>
                  <a:tcPr anchor="ctr"/>
                </a:tc>
              </a:tr>
              <a:tr h="370840">
                <a:tc>
                  <a:txBody>
                    <a:bodyPr/>
                    <a:lstStyle/>
                    <a:p>
                      <a:r>
                        <a:rPr lang="en-US" sz="1800" dirty="0" smtClean="0"/>
                        <a:t>PCMH</a:t>
                      </a:r>
                      <a:endParaRPr lang="en-US" sz="1800" dirty="0"/>
                    </a:p>
                  </a:txBody>
                  <a:tcPr anchor="ctr"/>
                </a:tc>
                <a:tc>
                  <a:txBody>
                    <a:bodyPr/>
                    <a:lstStyle/>
                    <a:p>
                      <a:pPr algn="ctr"/>
                      <a:r>
                        <a:rPr lang="en-US" sz="1800" dirty="0" smtClean="0"/>
                        <a:t>20</a:t>
                      </a:r>
                      <a:endParaRPr lang="en-US" sz="1800" dirty="0"/>
                    </a:p>
                  </a:txBody>
                  <a:tcPr anchor="ctr"/>
                </a:tc>
                <a:tc>
                  <a:txBody>
                    <a:bodyPr/>
                    <a:lstStyle/>
                    <a:p>
                      <a:pPr algn="ctr"/>
                      <a:r>
                        <a:rPr lang="en-US" sz="1800" dirty="0" smtClean="0"/>
                        <a:t>116</a:t>
                      </a:r>
                      <a:endParaRPr lang="en-US" sz="1800" dirty="0"/>
                    </a:p>
                  </a:txBody>
                  <a:tcPr anchor="ctr"/>
                </a:tc>
                <a:tc>
                  <a:txBody>
                    <a:bodyPr/>
                    <a:lstStyle/>
                    <a:p>
                      <a:pPr algn="ctr"/>
                      <a:r>
                        <a:rPr lang="en-US" sz="1800" dirty="0" smtClean="0"/>
                        <a:t>41%</a:t>
                      </a:r>
                      <a:endParaRPr lang="en-US" sz="1800" dirty="0"/>
                    </a:p>
                  </a:txBody>
                  <a:tcPr anchor="ctr"/>
                </a:tc>
              </a:tr>
              <a:tr h="370840">
                <a:tc>
                  <a:txBody>
                    <a:bodyPr/>
                    <a:lstStyle/>
                    <a:p>
                      <a:r>
                        <a:rPr lang="en-US" sz="1800" dirty="0" smtClean="0"/>
                        <a:t>Medicaid MCO</a:t>
                      </a:r>
                      <a:endParaRPr lang="en-US" sz="1800" dirty="0"/>
                    </a:p>
                  </a:txBody>
                  <a:tcPr anchor="ctr"/>
                </a:tc>
                <a:tc>
                  <a:txBody>
                    <a:bodyPr/>
                    <a:lstStyle/>
                    <a:p>
                      <a:pPr algn="ctr"/>
                      <a:r>
                        <a:rPr lang="en-US" sz="1800" dirty="0" smtClean="0"/>
                        <a:t>19</a:t>
                      </a:r>
                      <a:endParaRPr lang="en-US" sz="1800" dirty="0"/>
                    </a:p>
                  </a:txBody>
                  <a:tcPr anchor="ctr"/>
                </a:tc>
                <a:tc>
                  <a:txBody>
                    <a:bodyPr/>
                    <a:lstStyle/>
                    <a:p>
                      <a:pPr algn="ctr"/>
                      <a:r>
                        <a:rPr lang="en-US" sz="1800" dirty="0" smtClean="0"/>
                        <a:t>42</a:t>
                      </a:r>
                      <a:endParaRPr lang="en-US" sz="1800" dirty="0"/>
                    </a:p>
                  </a:txBody>
                  <a:tcPr anchor="ctr"/>
                </a:tc>
                <a:tc>
                  <a:txBody>
                    <a:bodyPr/>
                    <a:lstStyle/>
                    <a:p>
                      <a:pPr algn="ctr"/>
                      <a:r>
                        <a:rPr lang="en-US" sz="1800" dirty="0" smtClean="0"/>
                        <a:t>55%</a:t>
                      </a:r>
                      <a:endParaRPr lang="en-US" sz="1800" dirty="0"/>
                    </a:p>
                  </a:txBody>
                  <a:tcPr anchor="ctr"/>
                </a:tc>
              </a:tr>
              <a:tr h="370840">
                <a:tc>
                  <a:txBody>
                    <a:bodyPr/>
                    <a:lstStyle/>
                    <a:p>
                      <a:r>
                        <a:rPr lang="en-US" sz="1800" dirty="0" smtClean="0"/>
                        <a:t>Other provider</a:t>
                      </a:r>
                      <a:endParaRPr lang="en-US" sz="1800" dirty="0"/>
                    </a:p>
                  </a:txBody>
                  <a:tcPr anchor="ctr"/>
                </a:tc>
                <a:tc>
                  <a:txBody>
                    <a:bodyPr/>
                    <a:lstStyle/>
                    <a:p>
                      <a:pPr algn="ctr"/>
                      <a:r>
                        <a:rPr lang="en-US" sz="1800" dirty="0" smtClean="0"/>
                        <a:t>46</a:t>
                      </a:r>
                      <a:endParaRPr lang="en-US" sz="1800" dirty="0"/>
                    </a:p>
                  </a:txBody>
                  <a:tcPr anchor="ctr"/>
                </a:tc>
                <a:tc>
                  <a:txBody>
                    <a:bodyPr/>
                    <a:lstStyle/>
                    <a:p>
                      <a:pPr algn="ctr"/>
                      <a:r>
                        <a:rPr lang="en-US" sz="1800" dirty="0" smtClean="0"/>
                        <a:t>222</a:t>
                      </a:r>
                      <a:endParaRPr lang="en-US" sz="1800" dirty="0"/>
                    </a:p>
                  </a:txBody>
                  <a:tcPr anchor="ctr"/>
                </a:tc>
                <a:tc>
                  <a:txBody>
                    <a:bodyPr/>
                    <a:lstStyle/>
                    <a:p>
                      <a:pPr algn="ctr"/>
                      <a:r>
                        <a:rPr lang="en-US" sz="1800" dirty="0" smtClean="0"/>
                        <a:t>49%</a:t>
                      </a:r>
                      <a:endParaRPr lang="en-US" sz="1800" dirty="0"/>
                    </a:p>
                  </a:txBody>
                  <a:tcPr anchor="ctr"/>
                </a:tc>
              </a:tr>
              <a:tr h="370840">
                <a:tc>
                  <a:txBody>
                    <a:bodyPr/>
                    <a:lstStyle/>
                    <a:p>
                      <a:r>
                        <a:rPr lang="en-US" sz="1800" dirty="0" smtClean="0"/>
                        <a:t>Regional collaborative</a:t>
                      </a:r>
                      <a:endParaRPr lang="en-US" sz="1800" dirty="0"/>
                    </a:p>
                  </a:txBody>
                  <a:tcPr anchor="ctr"/>
                </a:tc>
                <a:tc>
                  <a:txBody>
                    <a:bodyPr/>
                    <a:lstStyle/>
                    <a:p>
                      <a:pPr algn="ctr"/>
                      <a:r>
                        <a:rPr lang="en-US" sz="1800" dirty="0" smtClean="0"/>
                        <a:t>25</a:t>
                      </a:r>
                      <a:endParaRPr lang="en-US" sz="1800" dirty="0"/>
                    </a:p>
                  </a:txBody>
                  <a:tcPr anchor="ctr"/>
                </a:tc>
                <a:tc>
                  <a:txBody>
                    <a:bodyPr/>
                    <a:lstStyle/>
                    <a:p>
                      <a:pPr algn="ctr"/>
                      <a:r>
                        <a:rPr lang="en-US" sz="1800" dirty="0" smtClean="0"/>
                        <a:t>56</a:t>
                      </a:r>
                      <a:endParaRPr lang="en-US" sz="1800" dirty="0"/>
                    </a:p>
                  </a:txBody>
                  <a:tcPr anchor="ctr"/>
                </a:tc>
                <a:tc>
                  <a:txBody>
                    <a:bodyPr/>
                    <a:lstStyle/>
                    <a:p>
                      <a:pPr algn="ctr"/>
                      <a:r>
                        <a:rPr lang="en-US" sz="1800" dirty="0" smtClean="0"/>
                        <a:t>64%</a:t>
                      </a:r>
                      <a:endParaRPr lang="en-US" sz="1800" dirty="0"/>
                    </a:p>
                  </a:txBody>
                  <a:tcPr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66</a:t>
            </a:fld>
            <a:endParaRPr lang="en-US" dirty="0"/>
          </a:p>
        </p:txBody>
      </p:sp>
    </p:spTree>
    <p:extLst>
      <p:ext uri="{BB962C8B-B14F-4D97-AF65-F5344CB8AC3E}">
        <p14:creationId xmlns:p14="http://schemas.microsoft.com/office/powerpoint/2010/main" val="245581559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PCMH measures</a:t>
            </a:r>
            <a:endParaRPr lang="en-US" dirty="0"/>
          </a:p>
        </p:txBody>
      </p:sp>
      <p:sp>
        <p:nvSpPr>
          <p:cNvPr id="3" name="Content Placeholder 2"/>
          <p:cNvSpPr>
            <a:spLocks noGrp="1"/>
          </p:cNvSpPr>
          <p:nvPr>
            <p:ph idx="1"/>
          </p:nvPr>
        </p:nvSpPr>
        <p:spPr>
          <a:xfrm>
            <a:off x="381000" y="1524000"/>
            <a:ext cx="7769225" cy="4876800"/>
          </a:xfrm>
        </p:spPr>
        <p:txBody>
          <a:bodyPr/>
          <a:lstStyle/>
          <a:p>
            <a:r>
              <a:rPr lang="en-US" dirty="0" smtClean="0"/>
              <a:t>267 measures across 13 measure sets</a:t>
            </a:r>
          </a:p>
          <a:p>
            <a:pPr lvl="1"/>
            <a:r>
              <a:rPr lang="en-US" dirty="0" smtClean="0"/>
              <a:t>Average of 20 measures per set (range: 6-48)</a:t>
            </a:r>
          </a:p>
          <a:p>
            <a:pPr lvl="1"/>
            <a:r>
              <a:rPr lang="en-US" dirty="0"/>
              <a:t>All of the PCMH programs except for one modified at least one of </a:t>
            </a:r>
            <a:r>
              <a:rPr lang="en-US" dirty="0" smtClean="0"/>
              <a:t>its measures</a:t>
            </a:r>
          </a:p>
          <a:p>
            <a:pPr lvl="1"/>
            <a:endParaRPr lang="en-US" dirty="0" smtClean="0"/>
          </a:p>
          <a:p>
            <a:r>
              <a:rPr lang="en-US" dirty="0" smtClean="0"/>
              <a:t>116 distinct measures</a:t>
            </a:r>
          </a:p>
          <a:p>
            <a:endParaRPr lang="en-US" dirty="0" smtClean="0"/>
          </a:p>
          <a:p>
            <a:r>
              <a:rPr lang="en-US" dirty="0" smtClean="0"/>
              <a:t>13 programs located in the following states:</a:t>
            </a:r>
          </a:p>
          <a:p>
            <a:pPr lvl="1"/>
            <a:r>
              <a:rPr lang="en-US" dirty="0" smtClean="0"/>
              <a:t>Idaho, Massachusetts, Maryland,</a:t>
            </a:r>
            <a:r>
              <a:rPr lang="en-US" dirty="0"/>
              <a:t> </a:t>
            </a:r>
            <a:r>
              <a:rPr lang="en-US" dirty="0" smtClean="0"/>
              <a:t>Maine, Michigan, Minnesota, Missouri, Pennsylvania, Rhode Island, Washington</a:t>
            </a:r>
          </a:p>
          <a:p>
            <a:pPr lvl="1"/>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67</a:t>
            </a:fld>
            <a:endParaRPr lang="en-US" dirty="0"/>
          </a:p>
        </p:txBody>
      </p:sp>
    </p:spTree>
    <p:extLst>
      <p:ext uri="{BB962C8B-B14F-4D97-AF65-F5344CB8AC3E}">
        <p14:creationId xmlns:p14="http://schemas.microsoft.com/office/powerpoint/2010/main" val="765438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PCMH: </a:t>
            </a:r>
            <a:r>
              <a:rPr lang="en-US" dirty="0"/>
              <a:t>G</a:t>
            </a:r>
            <a:r>
              <a:rPr lang="en-US" dirty="0" smtClean="0"/>
              <a:t>reater percentage shared but still many used in only one set</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68</a:t>
            </a:fld>
            <a:endParaRPr lang="en-US" dirty="0"/>
          </a:p>
        </p:txBody>
      </p:sp>
      <p:graphicFrame>
        <p:nvGraphicFramePr>
          <p:cNvPr id="9" name="Chart 8"/>
          <p:cNvGraphicFramePr/>
          <p:nvPr>
            <p:extLst>
              <p:ext uri="{D42A27DB-BD31-4B8C-83A1-F6EECF244321}">
                <p14:modId xmlns:p14="http://schemas.microsoft.com/office/powerpoint/2010/main" val="2744158798"/>
              </p:ext>
            </p:extLst>
          </p:nvPr>
        </p:nvGraphicFramePr>
        <p:xfrm>
          <a:off x="152400" y="1066800"/>
          <a:ext cx="8991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2133600" y="5181600"/>
            <a:ext cx="4851399" cy="923330"/>
          </a:xfrm>
          <a:prstGeom prst="rect">
            <a:avLst/>
          </a:prstGeom>
          <a:noFill/>
        </p:spPr>
        <p:txBody>
          <a:bodyPr wrap="square" rtlCol="0">
            <a:spAutoFit/>
          </a:bodyPr>
          <a:lstStyle/>
          <a:p>
            <a:pPr algn="ctr"/>
            <a:r>
              <a:rPr lang="en-US" dirty="0" smtClean="0"/>
              <a:t>Number of distinct PCMH measures shared by multiple measure sets</a:t>
            </a:r>
          </a:p>
          <a:p>
            <a:pPr algn="ctr"/>
            <a:r>
              <a:rPr lang="en-US" i="1" dirty="0" smtClean="0"/>
              <a:t>n = 116</a:t>
            </a:r>
            <a:endParaRPr lang="en-US" i="1" dirty="0"/>
          </a:p>
        </p:txBody>
      </p:sp>
      <p:cxnSp>
        <p:nvCxnSpPr>
          <p:cNvPr id="18" name="Straight Connector 17"/>
          <p:cNvCxnSpPr/>
          <p:nvPr/>
        </p:nvCxnSpPr>
        <p:spPr bwMode="auto">
          <a:xfrm flipH="1">
            <a:off x="2590800"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152601459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1143000"/>
          </a:xfrm>
        </p:spPr>
        <p:txBody>
          <a:bodyPr/>
          <a:lstStyle/>
          <a:p>
            <a:r>
              <a:rPr lang="en-US" dirty="0" smtClean="0"/>
              <a:t>PCMH: Majority of measures implemented are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83907392"/>
              </p:ext>
            </p:extLst>
          </p:nvPr>
        </p:nvGraphicFramePr>
        <p:xfrm>
          <a:off x="139699" y="762000"/>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69</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total measures that are NQF- endorsed</a:t>
            </a:r>
          </a:p>
          <a:p>
            <a:pPr algn="ctr"/>
            <a:r>
              <a:rPr lang="en-US" i="1" dirty="0" smtClean="0"/>
              <a:t>n = 267</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36718477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en-US" dirty="0"/>
          </a:p>
        </p:txBody>
      </p:sp>
      <p:sp>
        <p:nvSpPr>
          <p:cNvPr id="3" name="Content Placeholder 2"/>
          <p:cNvSpPr>
            <a:spLocks noGrp="1"/>
          </p:cNvSpPr>
          <p:nvPr>
            <p:ph idx="1"/>
          </p:nvPr>
        </p:nvSpPr>
        <p:spPr>
          <a:xfrm>
            <a:off x="762000" y="990600"/>
            <a:ext cx="8153400" cy="5867400"/>
          </a:xfrm>
        </p:spPr>
        <p:txBody>
          <a:bodyPr/>
          <a:lstStyle/>
          <a:p>
            <a:r>
              <a:rPr lang="en-US" dirty="0" smtClean="0"/>
              <a:t>We used a convenience sample of measure sets from states, by requesting </a:t>
            </a:r>
            <a:r>
              <a:rPr lang="en-US" dirty="0"/>
              <a:t>assistance from our contacts in </a:t>
            </a:r>
            <a:r>
              <a:rPr lang="en-US" dirty="0" smtClean="0"/>
              <a:t>states and by:</a:t>
            </a:r>
            <a:endParaRPr lang="en-US" dirty="0"/>
          </a:p>
          <a:p>
            <a:pPr lvl="1"/>
            <a:r>
              <a:rPr lang="en-US" dirty="0" smtClean="0"/>
              <a:t>Obtaining sets through state websites:</a:t>
            </a:r>
          </a:p>
          <a:p>
            <a:pPr lvl="2"/>
            <a:r>
              <a:rPr lang="en-US" dirty="0" smtClean="0"/>
              <a:t>Patient-Centered Medical Home (PCMH) projects </a:t>
            </a:r>
          </a:p>
          <a:p>
            <a:pPr lvl="2"/>
            <a:r>
              <a:rPr lang="en-US" dirty="0" smtClean="0"/>
              <a:t>Accountable Care Organization (ACO) projects</a:t>
            </a:r>
          </a:p>
          <a:p>
            <a:pPr lvl="2"/>
            <a:r>
              <a:rPr lang="en-US" dirty="0" smtClean="0"/>
              <a:t>CMS’ Comprehensive Primary Care Initiative (CPCI)</a:t>
            </a:r>
          </a:p>
          <a:p>
            <a:pPr lvl="1"/>
            <a:r>
              <a:rPr lang="en-US" dirty="0" smtClean="0"/>
              <a:t>Soliciting sets from the Buying Value measures work group</a:t>
            </a:r>
          </a:p>
          <a:p>
            <a:r>
              <a:rPr lang="en-US" dirty="0"/>
              <a:t>We also included measure sets from specific regional collaboratives. </a:t>
            </a:r>
          </a:p>
          <a:p>
            <a:r>
              <a:rPr lang="en-US" dirty="0"/>
              <a:t>We have not surveyed every state, nor have we captured all of the sets used by the </a:t>
            </a:r>
            <a:r>
              <a:rPr lang="en-US" dirty="0" smtClean="0"/>
              <a:t>studied </a:t>
            </a:r>
            <a:r>
              <a:rPr lang="en-US" dirty="0"/>
              <a:t>states.</a:t>
            </a:r>
          </a:p>
          <a:p>
            <a:r>
              <a:rPr lang="en-US" dirty="0" smtClean="0"/>
              <a:t>We did not include any hospital measures sets in our analysis.</a:t>
            </a:r>
          </a:p>
          <a:p>
            <a:pPr lvl="1"/>
            <a:r>
              <a:rPr lang="en-US" dirty="0" smtClean="0"/>
              <a:t>Excluded 53 hospital measures from the analysis</a:t>
            </a:r>
          </a:p>
          <a:p>
            <a:pPr lvl="1"/>
            <a:endParaRPr lang="en-US" dirty="0" smtClean="0"/>
          </a:p>
          <a:p>
            <a:pPr lvl="2"/>
            <a:endParaRPr lang="en-US" dirty="0" smtClean="0"/>
          </a:p>
          <a:p>
            <a:pPr lvl="1"/>
            <a:endParaRPr lang="en-US" dirty="0" smtClean="0"/>
          </a:p>
          <a:p>
            <a:pPr lvl="1"/>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7</a:t>
            </a:fld>
            <a:endParaRPr lang="en-US" dirty="0"/>
          </a:p>
        </p:txBody>
      </p:sp>
    </p:spTree>
    <p:extLst>
      <p:ext uri="{BB962C8B-B14F-4D97-AF65-F5344CB8AC3E}">
        <p14:creationId xmlns:p14="http://schemas.microsoft.com/office/powerpoint/2010/main" val="77991329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1143000"/>
          </a:xfrm>
        </p:spPr>
        <p:txBody>
          <a:bodyPr/>
          <a:lstStyle/>
          <a:p>
            <a:r>
              <a:rPr lang="en-US" dirty="0" smtClean="0"/>
              <a:t>PCMH: But less than half of the distinct measures are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61797292"/>
              </p:ext>
            </p:extLst>
          </p:nvPr>
        </p:nvGraphicFramePr>
        <p:xfrm>
          <a:off x="139699" y="762000"/>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70</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distinct PCMH measures that are NQF-endorsed</a:t>
            </a:r>
          </a:p>
          <a:p>
            <a:pPr algn="ctr"/>
            <a:r>
              <a:rPr lang="en-US" i="1" dirty="0" smtClean="0"/>
              <a:t>n = 116</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176129504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frequently used PCMH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167577396"/>
              </p:ext>
            </p:extLst>
          </p:nvPr>
        </p:nvGraphicFramePr>
        <p:xfrm>
          <a:off x="228600" y="1066800"/>
          <a:ext cx="8610602" cy="4932680"/>
        </p:xfrm>
        <a:graphic>
          <a:graphicData uri="http://schemas.openxmlformats.org/drawingml/2006/table">
            <a:tbl>
              <a:tblPr firstRow="1" bandRow="1">
                <a:tableStyleId>{5C22544A-7EE6-4342-B048-85BDC9FD1C3A}</a:tableStyleId>
              </a:tblPr>
              <a:tblGrid>
                <a:gridCol w="1240510"/>
                <a:gridCol w="4920523"/>
                <a:gridCol w="1410357"/>
                <a:gridCol w="1039212"/>
              </a:tblGrid>
              <a:tr h="370840">
                <a:tc>
                  <a:txBody>
                    <a:bodyPr/>
                    <a:lstStyle/>
                    <a:p>
                      <a:r>
                        <a:rPr lang="en-US" sz="1400" dirty="0" smtClean="0">
                          <a:solidFill>
                            <a:schemeClr val="tx1"/>
                          </a:solidFill>
                        </a:rPr>
                        <a:t>#</a:t>
                      </a:r>
                      <a:r>
                        <a:rPr lang="en-US" sz="1400" baseline="0" dirty="0" smtClean="0">
                          <a:solidFill>
                            <a:schemeClr val="tx1"/>
                          </a:solidFill>
                        </a:rPr>
                        <a:t> p</a:t>
                      </a:r>
                      <a:r>
                        <a:rPr lang="en-US" sz="1400" dirty="0" smtClean="0">
                          <a:solidFill>
                            <a:schemeClr val="tx1"/>
                          </a:solidFill>
                        </a:rPr>
                        <a:t>rograms modifying the measure</a:t>
                      </a:r>
                      <a:endParaRPr lang="en-US" sz="1400" dirty="0">
                        <a:solidFill>
                          <a:schemeClr val="tx1"/>
                        </a:solidFill>
                      </a:endParaRPr>
                    </a:p>
                  </a:txBody>
                  <a:tcPr/>
                </a:tc>
                <a:tc>
                  <a:txBody>
                    <a:bodyPr/>
                    <a:lstStyle/>
                    <a:p>
                      <a:r>
                        <a:rPr lang="en-US" sz="1400" dirty="0" smtClean="0">
                          <a:solidFill>
                            <a:schemeClr val="tx1"/>
                          </a:solidFill>
                        </a:rPr>
                        <a:t>Measure</a:t>
                      </a:r>
                      <a:r>
                        <a:rPr lang="en-US" sz="1400" baseline="0" dirty="0" smtClean="0">
                          <a:solidFill>
                            <a:schemeClr val="tx1"/>
                          </a:solidFill>
                        </a:rPr>
                        <a:t> Name</a:t>
                      </a:r>
                      <a:endParaRPr lang="en-US" sz="1400" dirty="0">
                        <a:solidFill>
                          <a:schemeClr val="tx1"/>
                        </a:solidFill>
                      </a:endParaRPr>
                    </a:p>
                  </a:txBody>
                  <a:tcPr/>
                </a:tc>
                <a:tc>
                  <a:txBody>
                    <a:bodyPr/>
                    <a:lstStyle/>
                    <a:p>
                      <a:r>
                        <a:rPr lang="en-US" sz="1400" dirty="0" smtClean="0">
                          <a:solidFill>
                            <a:schemeClr val="tx1"/>
                          </a:solidFill>
                        </a:rPr>
                        <a:t>Steward</a:t>
                      </a:r>
                      <a:endParaRPr lang="en-US" sz="1400" dirty="0">
                        <a:solidFill>
                          <a:schemeClr val="tx1"/>
                        </a:solidFill>
                      </a:endParaRPr>
                    </a:p>
                  </a:txBody>
                  <a:tcPr/>
                </a:tc>
                <a:tc>
                  <a:txBody>
                    <a:bodyPr/>
                    <a:lstStyle/>
                    <a:p>
                      <a:r>
                        <a:rPr lang="en-US" sz="1400" dirty="0" smtClean="0">
                          <a:solidFill>
                            <a:schemeClr val="tx1"/>
                          </a:solidFill>
                        </a:rPr>
                        <a:t>NQF #</a:t>
                      </a:r>
                      <a:endParaRPr lang="en-US" sz="1400" dirty="0">
                        <a:solidFill>
                          <a:schemeClr val="tx1"/>
                        </a:solidFill>
                      </a:endParaRPr>
                    </a:p>
                  </a:txBody>
                  <a:tcPr/>
                </a:tc>
              </a:tr>
              <a:tr h="370840">
                <a:tc>
                  <a:txBody>
                    <a:bodyPr/>
                    <a:lstStyle/>
                    <a:p>
                      <a:pPr algn="ctr" fontAlgn="t"/>
                      <a:r>
                        <a:rPr lang="en-US" sz="1600" b="0" i="0" u="none" strike="noStrike" dirty="0">
                          <a:solidFill>
                            <a:srgbClr val="000000"/>
                          </a:solidFill>
                          <a:effectLst/>
                          <a:latin typeface="Arial"/>
                        </a:rPr>
                        <a:t>9</a:t>
                      </a:r>
                    </a:p>
                  </a:txBody>
                  <a:tcPr marL="0" marR="0" marT="0" marB="0" anchor="ctr"/>
                </a:tc>
                <a:tc>
                  <a:txBody>
                    <a:bodyPr/>
                    <a:lstStyle/>
                    <a:p>
                      <a:pPr algn="l" fontAlgn="t"/>
                      <a:r>
                        <a:rPr lang="en-US" sz="1600" b="0" i="0" u="none" strike="noStrike" dirty="0">
                          <a:solidFill>
                            <a:srgbClr val="000000"/>
                          </a:solidFill>
                          <a:effectLst/>
                          <a:latin typeface="Arial"/>
                        </a:rPr>
                        <a:t>CDC: Hemoglobin A1c (HbA1c) Poor Control (&gt;9.0%)</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59</a:t>
                      </a:r>
                    </a:p>
                  </a:txBody>
                  <a:tcPr marL="0" marR="0" marT="0" marB="0" anchor="ctr"/>
                </a:tc>
              </a:tr>
              <a:tr h="269240">
                <a:tc>
                  <a:txBody>
                    <a:bodyPr/>
                    <a:lstStyle/>
                    <a:p>
                      <a:pPr algn="ctr" fontAlgn="t"/>
                      <a:r>
                        <a:rPr lang="en-US" sz="1600" b="0" i="0" u="none" strike="noStrike" dirty="0">
                          <a:solidFill>
                            <a:srgbClr val="000000"/>
                          </a:solidFill>
                          <a:effectLst/>
                          <a:latin typeface="Arial"/>
                        </a:rPr>
                        <a:t>9</a:t>
                      </a:r>
                    </a:p>
                  </a:txBody>
                  <a:tcPr marL="0" marR="0" marT="0" marB="0" anchor="ctr"/>
                </a:tc>
                <a:tc>
                  <a:txBody>
                    <a:bodyPr/>
                    <a:lstStyle/>
                    <a:p>
                      <a:pPr algn="l" fontAlgn="t"/>
                      <a:r>
                        <a:rPr lang="en-US" sz="1600" b="0" i="0" u="none" strike="noStrike" dirty="0">
                          <a:solidFill>
                            <a:srgbClr val="000000"/>
                          </a:solidFill>
                          <a:effectLst/>
                          <a:latin typeface="Arial"/>
                        </a:rPr>
                        <a:t>Controlling High Blood Pressure</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18</a:t>
                      </a:r>
                    </a:p>
                  </a:txBody>
                  <a:tcPr marL="0" marR="0" marT="0" marB="0" anchor="ctr"/>
                </a:tc>
              </a:tr>
              <a:tr h="370840">
                <a:tc>
                  <a:txBody>
                    <a:bodyPr/>
                    <a:lstStyle/>
                    <a:p>
                      <a:pPr algn="ctr" fontAlgn="t"/>
                      <a:r>
                        <a:rPr lang="en-US" sz="1600" b="0" i="0" u="none" strike="noStrike" dirty="0">
                          <a:solidFill>
                            <a:srgbClr val="000000"/>
                          </a:solidFill>
                          <a:effectLst/>
                          <a:latin typeface="Calibri"/>
                        </a:rPr>
                        <a:t>9</a:t>
                      </a:r>
                    </a:p>
                  </a:txBody>
                  <a:tcPr marL="0" marR="0" marT="0" marB="0" anchor="ctr"/>
                </a:tc>
                <a:tc>
                  <a:txBody>
                    <a:bodyPr/>
                    <a:lstStyle/>
                    <a:p>
                      <a:pPr algn="l" fontAlgn="t"/>
                      <a:r>
                        <a:rPr lang="en-US" sz="1600" b="0" i="0" u="none" strike="noStrike" dirty="0">
                          <a:solidFill>
                            <a:srgbClr val="000000"/>
                          </a:solidFill>
                          <a:effectLst/>
                          <a:latin typeface="Arial"/>
                        </a:rPr>
                        <a:t>Tobacco Use: Screening &amp; Cessation Intervention</a:t>
                      </a:r>
                    </a:p>
                  </a:txBody>
                  <a:tcPr marL="0" marR="0" marT="0" marB="0" anchor="ctr"/>
                </a:tc>
                <a:tc>
                  <a:txBody>
                    <a:bodyPr/>
                    <a:lstStyle/>
                    <a:p>
                      <a:pPr algn="l" fontAlgn="t"/>
                      <a:r>
                        <a:rPr lang="en-US" sz="1600" b="0" i="0" u="none" strike="noStrike" dirty="0">
                          <a:solidFill>
                            <a:srgbClr val="000000"/>
                          </a:solidFill>
                          <a:effectLst/>
                          <a:latin typeface="+mn-lt"/>
                        </a:rPr>
                        <a:t>AMA</a:t>
                      </a:r>
                    </a:p>
                  </a:txBody>
                  <a:tcPr marL="0" marR="0" marT="0" marB="0" anchor="ctr"/>
                </a:tc>
                <a:tc>
                  <a:txBody>
                    <a:bodyPr/>
                    <a:lstStyle/>
                    <a:p>
                      <a:pPr algn="ctr" fontAlgn="t"/>
                      <a:r>
                        <a:rPr lang="en-US" sz="1600" b="0" i="0" u="none" strike="noStrike" dirty="0">
                          <a:solidFill>
                            <a:srgbClr val="000000"/>
                          </a:solidFill>
                          <a:effectLst/>
                          <a:latin typeface="+mn-lt"/>
                        </a:rPr>
                        <a:t>28</a:t>
                      </a:r>
                    </a:p>
                  </a:txBody>
                  <a:tcPr marL="0" marR="0" marT="0" marB="0" anchor="ctr"/>
                </a:tc>
              </a:tr>
              <a:tr h="370840">
                <a:tc>
                  <a:txBody>
                    <a:bodyPr/>
                    <a:lstStyle/>
                    <a:p>
                      <a:pPr algn="ctr" fontAlgn="t"/>
                      <a:r>
                        <a:rPr lang="en-US" sz="1600" b="0" i="0" u="none" strike="noStrike" dirty="0">
                          <a:solidFill>
                            <a:srgbClr val="000000"/>
                          </a:solidFill>
                          <a:effectLst/>
                          <a:latin typeface="Arial"/>
                        </a:rPr>
                        <a:t>8</a:t>
                      </a:r>
                    </a:p>
                  </a:txBody>
                  <a:tcPr marL="0" marR="0" marT="0" marB="0" anchor="ctr"/>
                </a:tc>
                <a:tc>
                  <a:txBody>
                    <a:bodyPr/>
                    <a:lstStyle/>
                    <a:p>
                      <a:pPr algn="l" fontAlgn="t"/>
                      <a:r>
                        <a:rPr lang="en-US" sz="1600" b="0" i="0" u="none" strike="noStrike" dirty="0">
                          <a:solidFill>
                            <a:srgbClr val="000000"/>
                          </a:solidFill>
                          <a:effectLst/>
                          <a:latin typeface="Arial"/>
                        </a:rPr>
                        <a:t>Body Mass Index (BMI) Screening and Follow-Up</a:t>
                      </a:r>
                    </a:p>
                  </a:txBody>
                  <a:tcPr marL="0" marR="0" marT="0" marB="0" anchor="ctr"/>
                </a:tc>
                <a:tc>
                  <a:txBody>
                    <a:bodyPr/>
                    <a:lstStyle/>
                    <a:p>
                      <a:pPr algn="l" fontAlgn="t"/>
                      <a:r>
                        <a:rPr lang="en-US" sz="1600" b="0" i="0" u="none" strike="noStrike" dirty="0">
                          <a:solidFill>
                            <a:srgbClr val="000000"/>
                          </a:solidFill>
                          <a:effectLst/>
                          <a:latin typeface="Arial"/>
                        </a:rPr>
                        <a:t>CMS</a:t>
                      </a:r>
                    </a:p>
                  </a:txBody>
                  <a:tcPr marL="0" marR="0" marT="0" marB="0" anchor="ctr"/>
                </a:tc>
                <a:tc>
                  <a:txBody>
                    <a:bodyPr/>
                    <a:lstStyle/>
                    <a:p>
                      <a:pPr algn="ctr" fontAlgn="t"/>
                      <a:r>
                        <a:rPr lang="en-US" sz="1600" b="0" i="0" u="none" strike="noStrike" dirty="0">
                          <a:solidFill>
                            <a:srgbClr val="000000"/>
                          </a:solidFill>
                          <a:effectLst/>
                          <a:latin typeface="Arial"/>
                        </a:rPr>
                        <a:t>421</a:t>
                      </a:r>
                    </a:p>
                  </a:txBody>
                  <a:tcPr marL="0" marR="0" marT="0" marB="0" anchor="ctr"/>
                </a:tc>
              </a:tr>
              <a:tr h="370840">
                <a:tc>
                  <a:txBody>
                    <a:bodyPr/>
                    <a:lstStyle/>
                    <a:p>
                      <a:pPr algn="ctr" fontAlgn="t"/>
                      <a:r>
                        <a:rPr lang="en-US" sz="1600" b="0" i="0" u="none" strike="noStrike" dirty="0">
                          <a:solidFill>
                            <a:srgbClr val="000000"/>
                          </a:solidFill>
                          <a:effectLst/>
                          <a:latin typeface="Arial"/>
                        </a:rPr>
                        <a:t>8</a:t>
                      </a:r>
                    </a:p>
                  </a:txBody>
                  <a:tcPr marL="0" marR="0" marT="0" marB="0" anchor="ctr"/>
                </a:tc>
                <a:tc>
                  <a:txBody>
                    <a:bodyPr/>
                    <a:lstStyle/>
                    <a:p>
                      <a:pPr algn="l" fontAlgn="t"/>
                      <a:r>
                        <a:rPr lang="en-US" sz="1600" b="0" i="0" u="none" strike="noStrike" dirty="0">
                          <a:solidFill>
                            <a:srgbClr val="000000"/>
                          </a:solidFill>
                          <a:effectLst/>
                          <a:latin typeface="Arial"/>
                        </a:rPr>
                        <a:t>Cardiovascular Disease: Blood Pressure Management &lt;140/90 mmHg</a:t>
                      </a:r>
                    </a:p>
                  </a:txBody>
                  <a:tcPr marL="0" marR="0" marT="0" marB="0" anchor="ctr"/>
                </a:tc>
                <a:tc>
                  <a:txBody>
                    <a:bodyPr/>
                    <a:lstStyle/>
                    <a:p>
                      <a:pPr algn="l" fontAlgn="t"/>
                      <a:r>
                        <a:rPr lang="en-US" sz="1600" b="0" i="0" u="none" strike="noStrike" dirty="0">
                          <a:solidFill>
                            <a:srgbClr val="000000"/>
                          </a:solidFill>
                          <a:effectLst/>
                          <a:latin typeface="Arial"/>
                        </a:rPr>
                        <a:t>NCQA (HEDIS)</a:t>
                      </a:r>
                    </a:p>
                  </a:txBody>
                  <a:tcPr marL="0" marR="0" marT="0" marB="0" anchor="ctr"/>
                </a:tc>
                <a:tc>
                  <a:txBody>
                    <a:bodyPr/>
                    <a:lstStyle/>
                    <a:p>
                      <a:pPr algn="ctr" fontAlgn="t"/>
                      <a:r>
                        <a:rPr lang="en-US" sz="1600" b="0" i="0" u="none" strike="noStrike" dirty="0">
                          <a:solidFill>
                            <a:srgbClr val="000000"/>
                          </a:solidFill>
                          <a:effectLst/>
                          <a:latin typeface="Arial"/>
                        </a:rPr>
                        <a:t>61</a:t>
                      </a:r>
                    </a:p>
                  </a:txBody>
                  <a:tcPr marL="0" marR="0" marT="0" marB="0" anchor="ctr"/>
                </a:tc>
              </a:tr>
              <a:tr h="370840">
                <a:tc>
                  <a:txBody>
                    <a:bodyPr/>
                    <a:lstStyle/>
                    <a:p>
                      <a:pPr algn="ctr" fontAlgn="t"/>
                      <a:r>
                        <a:rPr lang="en-US" sz="1600" b="0" i="0" u="none" strike="noStrike" dirty="0">
                          <a:solidFill>
                            <a:srgbClr val="000000"/>
                          </a:solidFill>
                          <a:effectLst/>
                          <a:latin typeface="Arial"/>
                        </a:rPr>
                        <a:t>8</a:t>
                      </a:r>
                    </a:p>
                  </a:txBody>
                  <a:tcPr marL="0" marR="0" marT="0" marB="0" anchor="ctr"/>
                </a:tc>
                <a:tc>
                  <a:txBody>
                    <a:bodyPr/>
                    <a:lstStyle/>
                    <a:p>
                      <a:pPr algn="l" fontAlgn="t"/>
                      <a:r>
                        <a:rPr lang="en-US" sz="1600" b="0" i="0" u="none" strike="noStrike" dirty="0">
                          <a:solidFill>
                            <a:srgbClr val="000000"/>
                          </a:solidFill>
                          <a:effectLst/>
                          <a:latin typeface="Arial"/>
                        </a:rPr>
                        <a:t>CDC: HbA1c Control (&lt;8.0%)</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575</a:t>
                      </a:r>
                    </a:p>
                  </a:txBody>
                  <a:tcPr marL="0" marR="0" marT="0" marB="0" anchor="ctr"/>
                </a:tc>
              </a:tr>
              <a:tr h="370840">
                <a:tc>
                  <a:txBody>
                    <a:bodyPr/>
                    <a:lstStyle/>
                    <a:p>
                      <a:pPr algn="ctr" fontAlgn="t"/>
                      <a:r>
                        <a:rPr lang="en-US" sz="1600" b="0" i="0" u="none" strike="noStrike" dirty="0">
                          <a:solidFill>
                            <a:srgbClr val="000000"/>
                          </a:solidFill>
                          <a:effectLst/>
                          <a:latin typeface="Arial"/>
                        </a:rPr>
                        <a:t>8</a:t>
                      </a:r>
                    </a:p>
                  </a:txBody>
                  <a:tcPr marL="0" marR="0" marT="0" marB="0" anchor="ctr"/>
                </a:tc>
                <a:tc>
                  <a:txBody>
                    <a:bodyPr/>
                    <a:lstStyle/>
                    <a:p>
                      <a:pPr algn="l" fontAlgn="t"/>
                      <a:r>
                        <a:rPr lang="en-US" sz="1600" b="0" i="0" u="none" strike="noStrike" dirty="0">
                          <a:solidFill>
                            <a:srgbClr val="000000"/>
                          </a:solidFill>
                          <a:effectLst/>
                          <a:latin typeface="Arial"/>
                        </a:rPr>
                        <a:t>Colorectal Cancer Screening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34</a:t>
                      </a:r>
                    </a:p>
                  </a:txBody>
                  <a:tcPr marL="0" marR="0" marT="0" marB="0" anchor="ctr"/>
                </a:tc>
              </a:tr>
              <a:tr h="370840">
                <a:tc>
                  <a:txBody>
                    <a:bodyPr/>
                    <a:lstStyle/>
                    <a:p>
                      <a:pPr algn="ctr" fontAlgn="t"/>
                      <a:r>
                        <a:rPr lang="en-US" sz="1600" b="0" i="0" u="none" strike="noStrike" dirty="0">
                          <a:solidFill>
                            <a:srgbClr val="000000"/>
                          </a:solidFill>
                          <a:effectLst/>
                          <a:latin typeface="Arial"/>
                        </a:rPr>
                        <a:t>8</a:t>
                      </a:r>
                    </a:p>
                  </a:txBody>
                  <a:tcPr marL="0" marR="0" marT="0" marB="0" anchor="ctr"/>
                </a:tc>
                <a:tc>
                  <a:txBody>
                    <a:bodyPr/>
                    <a:lstStyle/>
                    <a:p>
                      <a:pPr algn="l" fontAlgn="t"/>
                      <a:r>
                        <a:rPr lang="en-US" sz="1600" b="0" i="0" u="none" strike="noStrike" dirty="0">
                          <a:solidFill>
                            <a:srgbClr val="000000"/>
                          </a:solidFill>
                          <a:effectLst/>
                          <a:latin typeface="Arial"/>
                        </a:rPr>
                        <a:t>Use of Appropriate Medications for Asthma</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36</a:t>
                      </a:r>
                    </a:p>
                  </a:txBody>
                  <a:tcPr marL="0" marR="0" marT="0" marB="0" anchor="ctr"/>
                </a:tc>
              </a:tr>
              <a:tr h="370840">
                <a:tc>
                  <a:txBody>
                    <a:bodyPr/>
                    <a:lstStyle/>
                    <a:p>
                      <a:pPr algn="ctr" fontAlgn="t"/>
                      <a:r>
                        <a:rPr lang="en-US" sz="1600" b="0" i="0" u="none" strike="noStrike" dirty="0">
                          <a:solidFill>
                            <a:srgbClr val="000000"/>
                          </a:solidFill>
                          <a:effectLst/>
                          <a:latin typeface="Arial"/>
                        </a:rPr>
                        <a:t>7</a:t>
                      </a:r>
                    </a:p>
                  </a:txBody>
                  <a:tcPr marL="0" marR="0" marT="0" marB="0" anchor="ctr"/>
                </a:tc>
                <a:tc>
                  <a:txBody>
                    <a:bodyPr/>
                    <a:lstStyle/>
                    <a:p>
                      <a:pPr algn="l" fontAlgn="t"/>
                      <a:r>
                        <a:rPr lang="en-US" sz="1600" b="0" i="0" u="none" strike="noStrike" dirty="0">
                          <a:solidFill>
                            <a:srgbClr val="000000"/>
                          </a:solidFill>
                          <a:effectLst/>
                          <a:latin typeface="Arial"/>
                        </a:rPr>
                        <a:t>Breast Cancer Screening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31 (no longer endorsed)</a:t>
                      </a:r>
                    </a:p>
                  </a:txBody>
                  <a:tcPr marL="0" marR="0" marT="0" marB="0" anchor="ctr"/>
                </a:tc>
              </a:tr>
              <a:tr h="370840">
                <a:tc>
                  <a:txBody>
                    <a:bodyPr/>
                    <a:lstStyle/>
                    <a:p>
                      <a:pPr algn="ctr" fontAlgn="t"/>
                      <a:r>
                        <a:rPr lang="en-US" sz="1600" b="0" i="0" u="none" strike="noStrike" dirty="0">
                          <a:solidFill>
                            <a:srgbClr val="000000"/>
                          </a:solidFill>
                          <a:effectLst/>
                          <a:latin typeface="Arial"/>
                        </a:rPr>
                        <a:t>7</a:t>
                      </a:r>
                    </a:p>
                  </a:txBody>
                  <a:tcPr marL="0" marR="0" marT="0" marB="0" anchor="ctr"/>
                </a:tc>
                <a:tc>
                  <a:txBody>
                    <a:bodyPr/>
                    <a:lstStyle/>
                    <a:p>
                      <a:pPr algn="l" fontAlgn="t"/>
                      <a:r>
                        <a:rPr lang="en-US" sz="1600" b="0" i="0" u="none" strike="noStrike" dirty="0">
                          <a:solidFill>
                            <a:srgbClr val="000000"/>
                          </a:solidFill>
                          <a:effectLst/>
                          <a:latin typeface="Arial"/>
                        </a:rPr>
                        <a:t>Cardiovascular Disease: LDL Cholesterol Management &lt;100 mg/dl (CMC)</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64</a:t>
                      </a:r>
                    </a:p>
                  </a:txBody>
                  <a:tcPr marL="0" marR="0" marT="0"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71</a:t>
            </a:fld>
            <a:endParaRPr lang="en-US" dirty="0"/>
          </a:p>
        </p:txBody>
      </p:sp>
    </p:spTree>
    <p:extLst>
      <p:ext uri="{BB962C8B-B14F-4D97-AF65-F5344CB8AC3E}">
        <p14:creationId xmlns:p14="http://schemas.microsoft.com/office/powerpoint/2010/main" val="216970937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Medicaid Managed Care Organization (MCO) measures</a:t>
            </a:r>
            <a:endParaRPr lang="en-US" dirty="0"/>
          </a:p>
        </p:txBody>
      </p:sp>
      <p:sp>
        <p:nvSpPr>
          <p:cNvPr id="3" name="Content Placeholder 2"/>
          <p:cNvSpPr>
            <a:spLocks noGrp="1"/>
          </p:cNvSpPr>
          <p:nvPr>
            <p:ph idx="1"/>
          </p:nvPr>
        </p:nvSpPr>
        <p:spPr>
          <a:xfrm>
            <a:off x="917575" y="1066800"/>
            <a:ext cx="7769225" cy="4953000"/>
          </a:xfrm>
        </p:spPr>
        <p:txBody>
          <a:bodyPr/>
          <a:lstStyle/>
          <a:p>
            <a:r>
              <a:rPr lang="en-US" dirty="0" smtClean="0"/>
              <a:t>111 measures across 6 measure sets</a:t>
            </a:r>
          </a:p>
          <a:p>
            <a:pPr lvl="1"/>
            <a:r>
              <a:rPr lang="en-US" dirty="0" smtClean="0"/>
              <a:t>Average of 19 measures per set (range: 6-42)</a:t>
            </a:r>
          </a:p>
          <a:p>
            <a:endParaRPr lang="en-US" dirty="0" smtClean="0"/>
          </a:p>
          <a:p>
            <a:r>
              <a:rPr lang="en-US" dirty="0" smtClean="0"/>
              <a:t>42 distinct measures</a:t>
            </a:r>
          </a:p>
          <a:p>
            <a:pPr lvl="1"/>
            <a:r>
              <a:rPr lang="en-US" dirty="0" smtClean="0"/>
              <a:t>All except for 3 homegrown measures come from HEDIS</a:t>
            </a:r>
            <a:endParaRPr lang="en-US" dirty="0"/>
          </a:p>
          <a:p>
            <a:endParaRPr lang="en-US" dirty="0" smtClean="0"/>
          </a:p>
          <a:p>
            <a:r>
              <a:rPr lang="en-US" dirty="0" smtClean="0"/>
              <a:t>All except one program modified measures</a:t>
            </a:r>
          </a:p>
          <a:p>
            <a:endParaRPr lang="en-US" dirty="0" smtClean="0"/>
          </a:p>
          <a:p>
            <a:r>
              <a:rPr lang="en-US" dirty="0" smtClean="0"/>
              <a:t>6 </a:t>
            </a:r>
            <a:r>
              <a:rPr lang="en-US" dirty="0"/>
              <a:t>Medicaid MCO programs included in analysis:</a:t>
            </a:r>
          </a:p>
          <a:p>
            <a:pPr lvl="1"/>
            <a:r>
              <a:rPr lang="en-US" dirty="0"/>
              <a:t>California, California (specialty plans), Florida, Illinois, Massachusetts, Pennsylvania</a:t>
            </a:r>
          </a:p>
          <a:p>
            <a:pPr marL="457200" lvl="1" indent="0">
              <a:buNone/>
            </a:pPr>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72</a:t>
            </a:fld>
            <a:endParaRPr lang="en-US" dirty="0"/>
          </a:p>
        </p:txBody>
      </p:sp>
    </p:spTree>
    <p:extLst>
      <p:ext uri="{BB962C8B-B14F-4D97-AF65-F5344CB8AC3E}">
        <p14:creationId xmlns:p14="http://schemas.microsoft.com/office/powerpoint/2010/main" val="410163772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763000" cy="1143000"/>
          </a:xfrm>
        </p:spPr>
        <p:txBody>
          <a:bodyPr/>
          <a:lstStyle/>
          <a:p>
            <a:r>
              <a:rPr lang="en-US" dirty="0" smtClean="0"/>
              <a:t>Medicaid MCO: Share more measures than they don’t share</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73</a:t>
            </a:fld>
            <a:endParaRPr lang="en-US" dirty="0"/>
          </a:p>
        </p:txBody>
      </p:sp>
      <p:graphicFrame>
        <p:nvGraphicFramePr>
          <p:cNvPr id="9" name="Chart 8"/>
          <p:cNvGraphicFramePr/>
          <p:nvPr>
            <p:extLst>
              <p:ext uri="{D42A27DB-BD31-4B8C-83A1-F6EECF244321}">
                <p14:modId xmlns:p14="http://schemas.microsoft.com/office/powerpoint/2010/main" val="3121458177"/>
              </p:ext>
            </p:extLst>
          </p:nvPr>
        </p:nvGraphicFramePr>
        <p:xfrm>
          <a:off x="152400" y="1066800"/>
          <a:ext cx="8991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2133600" y="5181600"/>
            <a:ext cx="4851399" cy="923330"/>
          </a:xfrm>
          <a:prstGeom prst="rect">
            <a:avLst/>
          </a:prstGeom>
          <a:noFill/>
        </p:spPr>
        <p:txBody>
          <a:bodyPr wrap="square" rtlCol="0">
            <a:spAutoFit/>
          </a:bodyPr>
          <a:lstStyle/>
          <a:p>
            <a:pPr algn="ctr"/>
            <a:r>
              <a:rPr lang="en-US" dirty="0" smtClean="0"/>
              <a:t>Number of distinct Medicaid MCO measures  shared by multiple measure sets</a:t>
            </a:r>
          </a:p>
          <a:p>
            <a:pPr algn="ctr"/>
            <a:r>
              <a:rPr lang="en-US" i="1" dirty="0" smtClean="0"/>
              <a:t>n = 42</a:t>
            </a:r>
            <a:endParaRPr lang="en-US" i="1" dirty="0"/>
          </a:p>
        </p:txBody>
      </p:sp>
      <p:cxnSp>
        <p:nvCxnSpPr>
          <p:cNvPr id="18" name="Straight Connector 17"/>
          <p:cNvCxnSpPr/>
          <p:nvPr/>
        </p:nvCxnSpPr>
        <p:spPr bwMode="auto">
          <a:xfrm flipH="1">
            <a:off x="2578099"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382447506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1143000"/>
          </a:xfrm>
        </p:spPr>
        <p:txBody>
          <a:bodyPr/>
          <a:lstStyle/>
          <a:p>
            <a:r>
              <a:rPr lang="en-US" dirty="0" smtClean="0"/>
              <a:t>Medicaid MCO: Most of the measures implemented are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79713573"/>
              </p:ext>
            </p:extLst>
          </p:nvPr>
        </p:nvGraphicFramePr>
        <p:xfrm>
          <a:off x="152400" y="991063"/>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74</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Medicaid MCO measures that are NQF-endorsed</a:t>
            </a:r>
          </a:p>
          <a:p>
            <a:pPr algn="ctr"/>
            <a:r>
              <a:rPr lang="en-US" i="1" dirty="0" smtClean="0"/>
              <a:t>n = 111</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416140987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1143000"/>
          </a:xfrm>
        </p:spPr>
        <p:txBody>
          <a:bodyPr/>
          <a:lstStyle/>
          <a:p>
            <a:r>
              <a:rPr lang="en-US" dirty="0" smtClean="0"/>
              <a:t>Medicaid MCO: Majority of distinct measures are also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77180544"/>
              </p:ext>
            </p:extLst>
          </p:nvPr>
        </p:nvGraphicFramePr>
        <p:xfrm>
          <a:off x="139699" y="762000"/>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75</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distinct Medicaid measures that are NQF-endorsed</a:t>
            </a:r>
          </a:p>
          <a:p>
            <a:pPr algn="ctr"/>
            <a:r>
              <a:rPr lang="en-US" i="1" dirty="0" smtClean="0"/>
              <a:t>n = 42</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259672057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frequently used Medicaid MCO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09845803"/>
              </p:ext>
            </p:extLst>
          </p:nvPr>
        </p:nvGraphicFramePr>
        <p:xfrm>
          <a:off x="152400" y="1066800"/>
          <a:ext cx="8839201" cy="4638040"/>
        </p:xfrm>
        <a:graphic>
          <a:graphicData uri="http://schemas.openxmlformats.org/drawingml/2006/table">
            <a:tbl>
              <a:tblPr firstRow="1" bandRow="1">
                <a:tableStyleId>{5C22544A-7EE6-4342-B048-85BDC9FD1C3A}</a:tableStyleId>
              </a:tblPr>
              <a:tblGrid>
                <a:gridCol w="1273444"/>
                <a:gridCol w="5051156"/>
                <a:gridCol w="1447800"/>
                <a:gridCol w="1066801"/>
              </a:tblGrid>
              <a:tr h="370840">
                <a:tc>
                  <a:txBody>
                    <a:bodyPr/>
                    <a:lstStyle/>
                    <a:p>
                      <a:r>
                        <a:rPr lang="en-US" sz="1600" dirty="0" smtClean="0">
                          <a:solidFill>
                            <a:schemeClr val="tx1"/>
                          </a:solidFill>
                        </a:rPr>
                        <a:t>#</a:t>
                      </a:r>
                      <a:r>
                        <a:rPr lang="en-US" sz="1600" baseline="0" dirty="0" smtClean="0">
                          <a:solidFill>
                            <a:schemeClr val="tx1"/>
                          </a:solidFill>
                        </a:rPr>
                        <a:t> p</a:t>
                      </a:r>
                      <a:r>
                        <a:rPr lang="en-US" sz="1600" dirty="0" smtClean="0">
                          <a:solidFill>
                            <a:schemeClr val="tx1"/>
                          </a:solidFill>
                        </a:rPr>
                        <a:t>rograms modifying the measure</a:t>
                      </a:r>
                      <a:endParaRPr lang="en-US" sz="1600" dirty="0">
                        <a:solidFill>
                          <a:schemeClr val="tx1"/>
                        </a:solidFill>
                      </a:endParaRPr>
                    </a:p>
                  </a:txBody>
                  <a:tcPr/>
                </a:tc>
                <a:tc>
                  <a:txBody>
                    <a:bodyPr/>
                    <a:lstStyle/>
                    <a:p>
                      <a:r>
                        <a:rPr lang="en-US" sz="1600" dirty="0" smtClean="0">
                          <a:solidFill>
                            <a:schemeClr val="tx1"/>
                          </a:solidFill>
                        </a:rPr>
                        <a:t>Measure</a:t>
                      </a:r>
                      <a:r>
                        <a:rPr lang="en-US" sz="1600" baseline="0" dirty="0" smtClean="0">
                          <a:solidFill>
                            <a:schemeClr val="tx1"/>
                          </a:solidFill>
                        </a:rPr>
                        <a:t> Name</a:t>
                      </a:r>
                      <a:endParaRPr lang="en-US" sz="1600" dirty="0">
                        <a:solidFill>
                          <a:schemeClr val="tx1"/>
                        </a:solidFill>
                      </a:endParaRPr>
                    </a:p>
                  </a:txBody>
                  <a:tcPr/>
                </a:tc>
                <a:tc>
                  <a:txBody>
                    <a:bodyPr/>
                    <a:lstStyle/>
                    <a:p>
                      <a:r>
                        <a:rPr lang="en-US" sz="1600" dirty="0" smtClean="0">
                          <a:solidFill>
                            <a:schemeClr val="tx1"/>
                          </a:solidFill>
                        </a:rPr>
                        <a:t>Steward</a:t>
                      </a:r>
                      <a:endParaRPr lang="en-US" sz="1600" dirty="0">
                        <a:solidFill>
                          <a:schemeClr val="tx1"/>
                        </a:solidFill>
                      </a:endParaRPr>
                    </a:p>
                  </a:txBody>
                  <a:tcPr/>
                </a:tc>
                <a:tc>
                  <a:txBody>
                    <a:bodyPr/>
                    <a:lstStyle/>
                    <a:p>
                      <a:r>
                        <a:rPr lang="en-US" sz="1600" dirty="0" smtClean="0">
                          <a:solidFill>
                            <a:schemeClr val="tx1"/>
                          </a:solidFill>
                        </a:rPr>
                        <a:t>NQF #</a:t>
                      </a:r>
                      <a:endParaRPr lang="en-US" sz="1600" dirty="0">
                        <a:solidFill>
                          <a:schemeClr val="tx1"/>
                        </a:solidFill>
                      </a:endParaRPr>
                    </a:p>
                  </a:txBody>
                  <a:tcPr/>
                </a:tc>
              </a:tr>
              <a:tr h="370840">
                <a:tc>
                  <a:txBody>
                    <a:bodyPr/>
                    <a:lstStyle/>
                    <a:p>
                      <a:pPr algn="ctr" fontAlgn="t"/>
                      <a:r>
                        <a:rPr lang="en-US" sz="1600" b="0" i="0" u="none" strike="noStrike" dirty="0">
                          <a:solidFill>
                            <a:srgbClr val="000000"/>
                          </a:solidFill>
                          <a:effectLst/>
                          <a:latin typeface="+mn-lt"/>
                        </a:rPr>
                        <a:t>5</a:t>
                      </a:r>
                    </a:p>
                  </a:txBody>
                  <a:tcPr marL="0" marR="0" marT="0" marB="0" anchor="ctr"/>
                </a:tc>
                <a:tc>
                  <a:txBody>
                    <a:bodyPr/>
                    <a:lstStyle/>
                    <a:p>
                      <a:pPr algn="l" fontAlgn="t"/>
                      <a:r>
                        <a:rPr lang="en-US" sz="1600" b="0" i="0" u="none" strike="noStrike" dirty="0">
                          <a:solidFill>
                            <a:srgbClr val="000000"/>
                          </a:solidFill>
                          <a:effectLst/>
                          <a:latin typeface="+mn-lt"/>
                        </a:rPr>
                        <a:t>Controlling High Blood Pressure</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18</a:t>
                      </a:r>
                    </a:p>
                  </a:txBody>
                  <a:tcPr marL="0" marR="0" marT="0" marB="0" anchor="ctr"/>
                </a:tc>
              </a:tr>
              <a:tr h="370840">
                <a:tc>
                  <a:txBody>
                    <a:bodyPr/>
                    <a:lstStyle/>
                    <a:p>
                      <a:pPr algn="ctr" fontAlgn="t"/>
                      <a:r>
                        <a:rPr lang="en-US" sz="1600" b="0" i="0" u="none" strike="noStrike" dirty="0">
                          <a:solidFill>
                            <a:srgbClr val="000000"/>
                          </a:solidFill>
                          <a:effectLst/>
                          <a:latin typeface="+mn-lt"/>
                        </a:rPr>
                        <a:t>4</a:t>
                      </a:r>
                    </a:p>
                  </a:txBody>
                  <a:tcPr marL="0" marR="0" marT="0" marB="0" anchor="ctr"/>
                </a:tc>
                <a:tc>
                  <a:txBody>
                    <a:bodyPr/>
                    <a:lstStyle/>
                    <a:p>
                      <a:pPr algn="l" fontAlgn="t"/>
                      <a:r>
                        <a:rPr lang="en-US" sz="1600" b="0" i="0" u="none" strike="noStrike" dirty="0">
                          <a:solidFill>
                            <a:srgbClr val="000000"/>
                          </a:solidFill>
                          <a:effectLst/>
                          <a:latin typeface="+mn-lt"/>
                        </a:rPr>
                        <a:t>Adolescent Well-Care Visits</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NA</a:t>
                      </a:r>
                    </a:p>
                  </a:txBody>
                  <a:tcPr marL="0" marR="0" marT="0" marB="0" anchor="ctr"/>
                </a:tc>
              </a:tr>
              <a:tr h="370840">
                <a:tc>
                  <a:txBody>
                    <a:bodyPr/>
                    <a:lstStyle/>
                    <a:p>
                      <a:pPr algn="ctr" fontAlgn="t"/>
                      <a:r>
                        <a:rPr lang="en-US" sz="1600" b="0" i="0" u="none" strike="noStrike" dirty="0">
                          <a:solidFill>
                            <a:srgbClr val="000000"/>
                          </a:solidFill>
                          <a:effectLst/>
                          <a:latin typeface="+mn-lt"/>
                        </a:rPr>
                        <a:t>4</a:t>
                      </a:r>
                    </a:p>
                  </a:txBody>
                  <a:tcPr marL="0" marR="0" marT="0" marB="0" anchor="ctr"/>
                </a:tc>
                <a:tc>
                  <a:txBody>
                    <a:bodyPr/>
                    <a:lstStyle/>
                    <a:p>
                      <a:pPr algn="l" fontAlgn="t"/>
                      <a:r>
                        <a:rPr lang="en-US" sz="1600" b="0" i="0" u="none" strike="noStrike" dirty="0">
                          <a:solidFill>
                            <a:srgbClr val="000000"/>
                          </a:solidFill>
                          <a:effectLst/>
                          <a:latin typeface="+mn-lt"/>
                        </a:rPr>
                        <a:t>Breast Cancer Screening</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31 (no longer endorsed)</a:t>
                      </a:r>
                    </a:p>
                  </a:txBody>
                  <a:tcPr marL="0" marR="0" marT="0" marB="0" anchor="ctr"/>
                </a:tc>
              </a:tr>
              <a:tr h="370840">
                <a:tc>
                  <a:txBody>
                    <a:bodyPr/>
                    <a:lstStyle/>
                    <a:p>
                      <a:pPr algn="ctr" fontAlgn="t"/>
                      <a:r>
                        <a:rPr lang="en-US" sz="1600" b="0" i="0" u="none" strike="noStrike" dirty="0">
                          <a:solidFill>
                            <a:srgbClr val="000000"/>
                          </a:solidFill>
                          <a:effectLst/>
                          <a:latin typeface="+mn-lt"/>
                        </a:rPr>
                        <a:t>4</a:t>
                      </a:r>
                    </a:p>
                  </a:txBody>
                  <a:tcPr marL="0" marR="0" marT="0" marB="0" anchor="ctr"/>
                </a:tc>
                <a:tc>
                  <a:txBody>
                    <a:bodyPr/>
                    <a:lstStyle/>
                    <a:p>
                      <a:pPr algn="l" fontAlgn="t"/>
                      <a:r>
                        <a:rPr lang="en-US" sz="1600" b="0" i="0" u="none" strike="noStrike" dirty="0">
                          <a:solidFill>
                            <a:srgbClr val="000000"/>
                          </a:solidFill>
                          <a:effectLst/>
                          <a:latin typeface="+mn-lt"/>
                        </a:rPr>
                        <a:t>CDC: Hemoglobin A1c (HbA1c) Poor Control (&gt;9.0%)</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59</a:t>
                      </a:r>
                    </a:p>
                  </a:txBody>
                  <a:tcPr marL="0" marR="0" marT="0" marB="0" anchor="ctr"/>
                </a:tc>
              </a:tr>
              <a:tr h="370840">
                <a:tc>
                  <a:txBody>
                    <a:bodyPr/>
                    <a:lstStyle/>
                    <a:p>
                      <a:pPr algn="ctr" fontAlgn="t"/>
                      <a:r>
                        <a:rPr lang="en-US" sz="1600" b="0" i="0" u="none" strike="noStrike" dirty="0">
                          <a:solidFill>
                            <a:srgbClr val="000000"/>
                          </a:solidFill>
                          <a:effectLst/>
                          <a:latin typeface="+mn-lt"/>
                        </a:rPr>
                        <a:t>4</a:t>
                      </a:r>
                    </a:p>
                  </a:txBody>
                  <a:tcPr marL="0" marR="0" marT="0" marB="0" anchor="ctr"/>
                </a:tc>
                <a:tc>
                  <a:txBody>
                    <a:bodyPr/>
                    <a:lstStyle/>
                    <a:p>
                      <a:pPr algn="l" fontAlgn="t"/>
                      <a:r>
                        <a:rPr lang="en-US" sz="1600" b="0" i="0" u="none" strike="noStrike" dirty="0">
                          <a:solidFill>
                            <a:srgbClr val="000000"/>
                          </a:solidFill>
                          <a:effectLst/>
                          <a:latin typeface="+mn-lt"/>
                        </a:rPr>
                        <a:t>CDC: LDL-C Control &lt;100 mg/dL</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64</a:t>
                      </a:r>
                    </a:p>
                  </a:txBody>
                  <a:tcPr marL="0" marR="0" marT="0" marB="0" anchor="ctr"/>
                </a:tc>
              </a:tr>
              <a:tr h="370840">
                <a:tc>
                  <a:txBody>
                    <a:bodyPr/>
                    <a:lstStyle/>
                    <a:p>
                      <a:pPr algn="ctr" fontAlgn="t"/>
                      <a:r>
                        <a:rPr lang="en-US" sz="1600" b="0" i="0" u="none" strike="noStrike" dirty="0">
                          <a:solidFill>
                            <a:srgbClr val="000000"/>
                          </a:solidFill>
                          <a:effectLst/>
                          <a:latin typeface="+mn-lt"/>
                        </a:rPr>
                        <a:t>4</a:t>
                      </a:r>
                    </a:p>
                  </a:txBody>
                  <a:tcPr marL="0" marR="0" marT="0" marB="0" anchor="ctr"/>
                </a:tc>
                <a:tc>
                  <a:txBody>
                    <a:bodyPr/>
                    <a:lstStyle/>
                    <a:p>
                      <a:pPr algn="l" fontAlgn="t"/>
                      <a:r>
                        <a:rPr lang="en-US" sz="1600" b="0" i="0" u="none" strike="noStrike" dirty="0">
                          <a:solidFill>
                            <a:srgbClr val="000000"/>
                          </a:solidFill>
                          <a:effectLst/>
                          <a:latin typeface="+mn-lt"/>
                        </a:rPr>
                        <a:t>Childhood Immunization Status</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38</a:t>
                      </a:r>
                    </a:p>
                  </a:txBody>
                  <a:tcPr marL="0" marR="0" marT="0" marB="0" anchor="ctr"/>
                </a:tc>
              </a:tr>
              <a:tr h="370840">
                <a:tc>
                  <a:txBody>
                    <a:bodyPr/>
                    <a:lstStyle/>
                    <a:p>
                      <a:pPr algn="ctr" fontAlgn="t"/>
                      <a:r>
                        <a:rPr lang="en-US" sz="1600" b="0" i="0" u="none" strike="noStrike" dirty="0">
                          <a:solidFill>
                            <a:srgbClr val="000000"/>
                          </a:solidFill>
                          <a:effectLst/>
                          <a:latin typeface="+mn-lt"/>
                        </a:rPr>
                        <a:t>4</a:t>
                      </a:r>
                    </a:p>
                  </a:txBody>
                  <a:tcPr marL="0" marR="0" marT="0" marB="0" anchor="ctr"/>
                </a:tc>
                <a:tc>
                  <a:txBody>
                    <a:bodyPr/>
                    <a:lstStyle/>
                    <a:p>
                      <a:pPr algn="l" fontAlgn="t"/>
                      <a:r>
                        <a:rPr lang="en-US" sz="1600" b="0" i="0" u="none" strike="noStrike" dirty="0">
                          <a:solidFill>
                            <a:srgbClr val="000000"/>
                          </a:solidFill>
                          <a:effectLst/>
                          <a:latin typeface="+mn-lt"/>
                        </a:rPr>
                        <a:t>Prenatal and Postpartum </a:t>
                      </a:r>
                      <a:r>
                        <a:rPr lang="en-US" sz="1600" b="0" i="0" u="none" strike="noStrike" dirty="0" smtClean="0">
                          <a:solidFill>
                            <a:srgbClr val="000000"/>
                          </a:solidFill>
                          <a:effectLst/>
                          <a:latin typeface="+mn-lt"/>
                        </a:rPr>
                        <a:t>Care</a:t>
                      </a:r>
                      <a:endParaRPr lang="en-US" sz="1600" b="0" i="0" u="none" strike="noStrike" dirty="0">
                        <a:solidFill>
                          <a:srgbClr val="000000"/>
                        </a:solidFill>
                        <a:effectLst/>
                        <a:latin typeface="+mn-lt"/>
                      </a:endParaRP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1517</a:t>
                      </a:r>
                    </a:p>
                  </a:txBody>
                  <a:tcPr marL="0" marR="0" marT="0" marB="0" anchor="ctr"/>
                </a:tc>
              </a:tr>
              <a:tr h="370840">
                <a:tc>
                  <a:txBody>
                    <a:bodyPr/>
                    <a:lstStyle/>
                    <a:p>
                      <a:pPr algn="ctr" fontAlgn="t"/>
                      <a:r>
                        <a:rPr lang="en-US" sz="1600" b="0" i="0" u="none" strike="noStrike" dirty="0">
                          <a:solidFill>
                            <a:srgbClr val="000000"/>
                          </a:solidFill>
                          <a:effectLst/>
                          <a:latin typeface="+mn-lt"/>
                        </a:rPr>
                        <a:t>4</a:t>
                      </a:r>
                    </a:p>
                  </a:txBody>
                  <a:tcPr marL="0" marR="0" marT="0" marB="0" anchor="ctr"/>
                </a:tc>
                <a:tc>
                  <a:txBody>
                    <a:bodyPr/>
                    <a:lstStyle/>
                    <a:p>
                      <a:pPr algn="l" fontAlgn="t"/>
                      <a:r>
                        <a:rPr lang="en-US" sz="1600" b="0" i="0" u="none" strike="noStrike" dirty="0">
                          <a:solidFill>
                            <a:srgbClr val="000000"/>
                          </a:solidFill>
                          <a:effectLst/>
                          <a:latin typeface="+mn-lt"/>
                        </a:rPr>
                        <a:t>Well-Child Visits in the 3rd, 4th, 5th, &amp; 6th Years of Life</a:t>
                      </a:r>
                    </a:p>
                  </a:txBody>
                  <a:tcPr marL="0" marR="0" marT="0" marB="0" anchor="ctr"/>
                </a:tc>
                <a:tc>
                  <a:txBody>
                    <a:bodyPr/>
                    <a:lstStyle/>
                    <a:p>
                      <a:pPr algn="l" fontAlgn="t"/>
                      <a:r>
                        <a:rPr lang="en-US" sz="1600" b="0" i="0" u="none" strike="noStrike" dirty="0" smtClean="0">
                          <a:solidFill>
                            <a:srgbClr val="000000"/>
                          </a:solidFill>
                          <a:effectLst/>
                          <a:latin typeface="+mn-lt"/>
                        </a:rPr>
                        <a:t>NCQA (HEDIS)</a:t>
                      </a:r>
                      <a:endParaRPr lang="en-US" sz="1600" b="0" i="0" u="none" strike="noStrike" dirty="0">
                        <a:solidFill>
                          <a:srgbClr val="000000"/>
                        </a:solidFill>
                        <a:effectLst/>
                        <a:latin typeface="+mn-lt"/>
                      </a:endParaRPr>
                    </a:p>
                  </a:txBody>
                  <a:tcPr marL="0" marR="0" marT="0" marB="0" anchor="ctr"/>
                </a:tc>
                <a:tc>
                  <a:txBody>
                    <a:bodyPr/>
                    <a:lstStyle/>
                    <a:p>
                      <a:pPr algn="ctr" fontAlgn="t"/>
                      <a:r>
                        <a:rPr lang="en-US" sz="1600" b="0" i="0" u="none" strike="noStrike" dirty="0">
                          <a:solidFill>
                            <a:srgbClr val="000000"/>
                          </a:solidFill>
                          <a:effectLst/>
                          <a:latin typeface="+mn-lt"/>
                        </a:rPr>
                        <a:t>1516</a:t>
                      </a:r>
                    </a:p>
                  </a:txBody>
                  <a:tcPr marL="0" marR="0" marT="0"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76</a:t>
            </a:fld>
            <a:endParaRPr lang="en-US" dirty="0"/>
          </a:p>
        </p:txBody>
      </p:sp>
    </p:spTree>
    <p:extLst>
      <p:ext uri="{BB962C8B-B14F-4D97-AF65-F5344CB8AC3E}">
        <p14:creationId xmlns:p14="http://schemas.microsoft.com/office/powerpoint/2010/main" val="40950983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provider </a:t>
            </a:r>
            <a:r>
              <a:rPr lang="en-US" dirty="0"/>
              <a:t>m</a:t>
            </a:r>
            <a:r>
              <a:rPr lang="en-US" dirty="0" smtClean="0"/>
              <a:t>easures</a:t>
            </a:r>
            <a:endParaRPr lang="en-US" dirty="0"/>
          </a:p>
        </p:txBody>
      </p:sp>
      <p:sp>
        <p:nvSpPr>
          <p:cNvPr id="3" name="Content Placeholder 2"/>
          <p:cNvSpPr>
            <a:spLocks noGrp="1"/>
          </p:cNvSpPr>
          <p:nvPr>
            <p:ph idx="1"/>
          </p:nvPr>
        </p:nvSpPr>
        <p:spPr>
          <a:xfrm>
            <a:off x="765175" y="1143000"/>
            <a:ext cx="7769225" cy="4114800"/>
          </a:xfrm>
        </p:spPr>
        <p:txBody>
          <a:bodyPr/>
          <a:lstStyle/>
          <a:p>
            <a:r>
              <a:rPr lang="en-US" dirty="0" smtClean="0"/>
              <a:t>276 measures across 6 measure sets</a:t>
            </a:r>
          </a:p>
          <a:p>
            <a:pPr lvl="1"/>
            <a:r>
              <a:rPr lang="en-US" dirty="0" smtClean="0"/>
              <a:t>Average of 46 measures per set (range: 5-108)</a:t>
            </a:r>
          </a:p>
          <a:p>
            <a:endParaRPr lang="en-US" dirty="0" smtClean="0"/>
          </a:p>
          <a:p>
            <a:r>
              <a:rPr lang="en-US" dirty="0" smtClean="0"/>
              <a:t>222 distinct measures</a:t>
            </a:r>
          </a:p>
          <a:p>
            <a:endParaRPr lang="en-US" dirty="0"/>
          </a:p>
          <a:p>
            <a:r>
              <a:rPr lang="en-US" dirty="0" smtClean="0"/>
              <a:t>All of the provider programs modified at least one of its measures</a:t>
            </a:r>
          </a:p>
          <a:p>
            <a:endParaRPr lang="en-US" dirty="0"/>
          </a:p>
          <a:p>
            <a:r>
              <a:rPr lang="en-US" dirty="0"/>
              <a:t>6 </a:t>
            </a:r>
            <a:r>
              <a:rPr lang="en-US" dirty="0" smtClean="0"/>
              <a:t>Other provider programs </a:t>
            </a:r>
            <a:r>
              <a:rPr lang="en-US" dirty="0"/>
              <a:t>included in analysis</a:t>
            </a:r>
            <a:r>
              <a:rPr lang="en-US" dirty="0" smtClean="0"/>
              <a:t>:</a:t>
            </a:r>
          </a:p>
          <a:p>
            <a:pPr lvl="1"/>
            <a:r>
              <a:rPr lang="en-US" dirty="0" smtClean="0"/>
              <a:t>California, Massachusetts GIC, Massachusetts PCPRI, PA provider </a:t>
            </a:r>
            <a:r>
              <a:rPr lang="en-US" dirty="0"/>
              <a:t>P4P program, TX Delivery System Reform Incentive Program, and </a:t>
            </a:r>
            <a:r>
              <a:rPr lang="en-US" dirty="0" smtClean="0"/>
              <a:t>Utah’s Department </a:t>
            </a:r>
            <a:r>
              <a:rPr lang="en-US" dirty="0"/>
              <a:t>of </a:t>
            </a:r>
            <a:r>
              <a:rPr lang="en-US" dirty="0" smtClean="0"/>
              <a:t>Health reporting system</a:t>
            </a:r>
            <a:endParaRPr lang="en-US" dirty="0"/>
          </a:p>
          <a:p>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77</a:t>
            </a:fld>
            <a:endParaRPr lang="en-US" dirty="0"/>
          </a:p>
        </p:txBody>
      </p:sp>
    </p:spTree>
    <p:extLst>
      <p:ext uri="{BB962C8B-B14F-4D97-AF65-F5344CB8AC3E}">
        <p14:creationId xmlns:p14="http://schemas.microsoft.com/office/powerpoint/2010/main" val="170324037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provider: Very small percentage shared</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78</a:t>
            </a:fld>
            <a:endParaRPr lang="en-US" dirty="0"/>
          </a:p>
        </p:txBody>
      </p:sp>
      <p:graphicFrame>
        <p:nvGraphicFramePr>
          <p:cNvPr id="9" name="Chart 8"/>
          <p:cNvGraphicFramePr/>
          <p:nvPr>
            <p:extLst>
              <p:ext uri="{D42A27DB-BD31-4B8C-83A1-F6EECF244321}">
                <p14:modId xmlns:p14="http://schemas.microsoft.com/office/powerpoint/2010/main" val="4113408877"/>
              </p:ext>
            </p:extLst>
          </p:nvPr>
        </p:nvGraphicFramePr>
        <p:xfrm>
          <a:off x="152400" y="1066800"/>
          <a:ext cx="8991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2133600" y="5181600"/>
            <a:ext cx="4851399" cy="923330"/>
          </a:xfrm>
          <a:prstGeom prst="rect">
            <a:avLst/>
          </a:prstGeom>
          <a:noFill/>
        </p:spPr>
        <p:txBody>
          <a:bodyPr wrap="square" rtlCol="0">
            <a:spAutoFit/>
          </a:bodyPr>
          <a:lstStyle/>
          <a:p>
            <a:pPr algn="ctr"/>
            <a:r>
              <a:rPr lang="en-US" dirty="0" smtClean="0"/>
              <a:t>Number of distinct provider measures shared by multiple measure sets</a:t>
            </a:r>
          </a:p>
          <a:p>
            <a:pPr algn="ctr"/>
            <a:r>
              <a:rPr lang="en-US" i="1" dirty="0" smtClean="0"/>
              <a:t>n = 222</a:t>
            </a:r>
            <a:endParaRPr lang="en-US" i="1" dirty="0"/>
          </a:p>
        </p:txBody>
      </p:sp>
      <p:cxnSp>
        <p:nvCxnSpPr>
          <p:cNvPr id="18" name="Straight Connector 17"/>
          <p:cNvCxnSpPr/>
          <p:nvPr/>
        </p:nvCxnSpPr>
        <p:spPr bwMode="auto">
          <a:xfrm flipH="1">
            <a:off x="2590800"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323513539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1143000"/>
          </a:xfrm>
        </p:spPr>
        <p:txBody>
          <a:bodyPr/>
          <a:lstStyle/>
          <a:p>
            <a:r>
              <a:rPr lang="en-US" dirty="0" smtClean="0"/>
              <a:t>Other provider: Most of the measures implemented are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13183126"/>
              </p:ext>
            </p:extLst>
          </p:nvPr>
        </p:nvGraphicFramePr>
        <p:xfrm>
          <a:off x="-152400" y="991063"/>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79</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Medicaid measures that are NQF-endorsed</a:t>
            </a:r>
          </a:p>
          <a:p>
            <a:pPr algn="ctr"/>
            <a:r>
              <a:rPr lang="en-US" i="1" dirty="0" smtClean="0"/>
              <a:t>n = 276</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27818071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Methodology (cont’d)</a:t>
            </a:r>
          </a:p>
        </p:txBody>
      </p:sp>
      <p:sp>
        <p:nvSpPr>
          <p:cNvPr id="3" name="Content Placeholder 2"/>
          <p:cNvSpPr>
            <a:spLocks noGrp="1"/>
          </p:cNvSpPr>
          <p:nvPr>
            <p:ph idx="1"/>
          </p:nvPr>
        </p:nvSpPr>
        <p:spPr>
          <a:xfrm>
            <a:off x="609600" y="990600"/>
            <a:ext cx="8382000" cy="5638800"/>
          </a:xfrm>
        </p:spPr>
        <p:txBody>
          <a:bodyPr/>
          <a:lstStyle/>
          <a:p>
            <a:r>
              <a:rPr lang="en-US" dirty="0" smtClean="0"/>
              <a:t>Organized the measures by:</a:t>
            </a:r>
          </a:p>
          <a:p>
            <a:pPr lvl="1"/>
            <a:r>
              <a:rPr lang="en-US" dirty="0" smtClean="0"/>
              <a:t>Measure steward</a:t>
            </a:r>
          </a:p>
          <a:p>
            <a:pPr lvl="1"/>
            <a:r>
              <a:rPr lang="en-US" dirty="0" smtClean="0"/>
              <a:t>NQF status/ number</a:t>
            </a:r>
          </a:p>
          <a:p>
            <a:pPr lvl="1"/>
            <a:r>
              <a:rPr lang="en-US" dirty="0" smtClean="0"/>
              <a:t>Age of the population of interest</a:t>
            </a:r>
          </a:p>
          <a:p>
            <a:pPr lvl="1"/>
            <a:r>
              <a:rPr lang="en-US" dirty="0" smtClean="0"/>
              <a:t>Program type (e.g., ACO, PCMH, health home)</a:t>
            </a:r>
          </a:p>
          <a:p>
            <a:pPr lvl="1"/>
            <a:r>
              <a:rPr lang="en-US" dirty="0" smtClean="0"/>
              <a:t>Program purpose (</a:t>
            </a:r>
            <a:r>
              <a:rPr lang="en-US" dirty="0"/>
              <a:t>e.g., </a:t>
            </a:r>
            <a:r>
              <a:rPr lang="en-US" dirty="0" smtClean="0"/>
              <a:t>payment or reporting)</a:t>
            </a:r>
          </a:p>
          <a:p>
            <a:pPr lvl="1"/>
            <a:r>
              <a:rPr lang="en-US" dirty="0" smtClean="0"/>
              <a:t>Domain (used </a:t>
            </a:r>
            <a:r>
              <a:rPr lang="en-US" dirty="0"/>
              <a:t>the NQS tagging </a:t>
            </a:r>
            <a:r>
              <a:rPr lang="en-US" dirty="0" smtClean="0"/>
              <a:t>taxonomy)</a:t>
            </a:r>
          </a:p>
          <a:p>
            <a:pPr lvl="1"/>
            <a:r>
              <a:rPr lang="en-US" dirty="0" smtClean="0"/>
              <a:t>Clinical areas of interest (used NQF taxonomy detail)</a:t>
            </a:r>
            <a:endParaRPr lang="en-US" dirty="0"/>
          </a:p>
          <a:p>
            <a:pPr lvl="1"/>
            <a:endParaRPr lang="en-US" sz="1000" dirty="0" smtClean="0"/>
          </a:p>
          <a:p>
            <a:r>
              <a:rPr lang="en-US" dirty="0" smtClean="0"/>
              <a:t>Unduplicated the total measures list to identify the “distinct” measures</a:t>
            </a:r>
          </a:p>
          <a:p>
            <a:pPr marL="463550" lvl="1" indent="-63500"/>
            <a:r>
              <a:rPr lang="en-US" dirty="0"/>
              <a:t>If a measure showed up in multiple measure sets, we only counted it once.</a:t>
            </a:r>
          </a:p>
          <a:p>
            <a:pPr marL="463550" lvl="1" indent="-63500"/>
            <a:r>
              <a:rPr lang="en-US" dirty="0"/>
              <a:t> If a program used a measure multiple times (variations on a theme) we also only counted it once.</a:t>
            </a:r>
          </a:p>
          <a:p>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8</a:t>
            </a:fld>
            <a:endParaRPr lang="en-US" dirty="0"/>
          </a:p>
        </p:txBody>
      </p:sp>
    </p:spTree>
    <p:extLst>
      <p:ext uri="{BB962C8B-B14F-4D97-AF65-F5344CB8AC3E}">
        <p14:creationId xmlns:p14="http://schemas.microsoft.com/office/powerpoint/2010/main" val="427727260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1143000"/>
          </a:xfrm>
        </p:spPr>
        <p:txBody>
          <a:bodyPr/>
          <a:lstStyle/>
          <a:p>
            <a:r>
              <a:rPr lang="en-US" dirty="0"/>
              <a:t>Other provider: Just </a:t>
            </a:r>
            <a:r>
              <a:rPr lang="en-US" dirty="0" smtClean="0"/>
              <a:t>under half of the distinct measures are NQF-endorsed </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262031780"/>
              </p:ext>
            </p:extLst>
          </p:nvPr>
        </p:nvGraphicFramePr>
        <p:xfrm>
          <a:off x="139699" y="762000"/>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80</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distinct provider measures that are NQF-endorsed</a:t>
            </a:r>
          </a:p>
          <a:p>
            <a:pPr algn="ctr"/>
            <a:r>
              <a:rPr lang="en-US" i="1" dirty="0" smtClean="0"/>
              <a:t>n = 222</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259719491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provider: Most </a:t>
            </a:r>
            <a:r>
              <a:rPr lang="en-US" dirty="0" smtClean="0"/>
              <a:t>frequently used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17921005"/>
              </p:ext>
            </p:extLst>
          </p:nvPr>
        </p:nvGraphicFramePr>
        <p:xfrm>
          <a:off x="304800" y="1066800"/>
          <a:ext cx="8534400" cy="5181600"/>
        </p:xfrm>
        <a:graphic>
          <a:graphicData uri="http://schemas.openxmlformats.org/drawingml/2006/table">
            <a:tbl>
              <a:tblPr firstRow="1" bandRow="1">
                <a:tableStyleId>{5C22544A-7EE6-4342-B048-85BDC9FD1C3A}</a:tableStyleId>
              </a:tblPr>
              <a:tblGrid>
                <a:gridCol w="1229532"/>
                <a:gridCol w="4876978"/>
                <a:gridCol w="1397876"/>
                <a:gridCol w="1030014"/>
              </a:tblGrid>
              <a:tr h="762000">
                <a:tc>
                  <a:txBody>
                    <a:bodyPr/>
                    <a:lstStyle/>
                    <a:p>
                      <a:r>
                        <a:rPr lang="en-US" sz="1400" dirty="0" smtClean="0">
                          <a:solidFill>
                            <a:schemeClr val="tx1"/>
                          </a:solidFill>
                        </a:rPr>
                        <a:t>#</a:t>
                      </a:r>
                      <a:r>
                        <a:rPr lang="en-US" sz="1400" baseline="0" dirty="0" smtClean="0">
                          <a:solidFill>
                            <a:schemeClr val="tx1"/>
                          </a:solidFill>
                        </a:rPr>
                        <a:t> p</a:t>
                      </a:r>
                      <a:r>
                        <a:rPr lang="en-US" sz="1400" dirty="0" smtClean="0">
                          <a:solidFill>
                            <a:schemeClr val="tx1"/>
                          </a:solidFill>
                        </a:rPr>
                        <a:t>rograms modifying the measure</a:t>
                      </a:r>
                      <a:endParaRPr lang="en-US" sz="1400" dirty="0">
                        <a:solidFill>
                          <a:schemeClr val="tx1"/>
                        </a:solidFill>
                      </a:endParaRPr>
                    </a:p>
                  </a:txBody>
                  <a:tcPr/>
                </a:tc>
                <a:tc>
                  <a:txBody>
                    <a:bodyPr/>
                    <a:lstStyle/>
                    <a:p>
                      <a:r>
                        <a:rPr lang="en-US" sz="1400" dirty="0" smtClean="0">
                          <a:solidFill>
                            <a:schemeClr val="tx1"/>
                          </a:solidFill>
                        </a:rPr>
                        <a:t>Measure</a:t>
                      </a:r>
                      <a:r>
                        <a:rPr lang="en-US" sz="1400" baseline="0" dirty="0" smtClean="0">
                          <a:solidFill>
                            <a:schemeClr val="tx1"/>
                          </a:solidFill>
                        </a:rPr>
                        <a:t> Name</a:t>
                      </a:r>
                      <a:endParaRPr lang="en-US" sz="1400" dirty="0">
                        <a:solidFill>
                          <a:schemeClr val="tx1"/>
                        </a:solidFill>
                      </a:endParaRPr>
                    </a:p>
                  </a:txBody>
                  <a:tcPr/>
                </a:tc>
                <a:tc>
                  <a:txBody>
                    <a:bodyPr/>
                    <a:lstStyle/>
                    <a:p>
                      <a:r>
                        <a:rPr lang="en-US" sz="1400" dirty="0" smtClean="0">
                          <a:solidFill>
                            <a:schemeClr val="tx1"/>
                          </a:solidFill>
                        </a:rPr>
                        <a:t>Steward</a:t>
                      </a:r>
                      <a:endParaRPr lang="en-US" sz="1400" dirty="0">
                        <a:solidFill>
                          <a:schemeClr val="tx1"/>
                        </a:solidFill>
                      </a:endParaRPr>
                    </a:p>
                  </a:txBody>
                  <a:tcPr/>
                </a:tc>
                <a:tc>
                  <a:txBody>
                    <a:bodyPr/>
                    <a:lstStyle/>
                    <a:p>
                      <a:r>
                        <a:rPr lang="en-US" sz="1400" dirty="0" smtClean="0">
                          <a:solidFill>
                            <a:schemeClr val="tx1"/>
                          </a:solidFill>
                        </a:rPr>
                        <a:t>NQF #</a:t>
                      </a:r>
                      <a:endParaRPr lang="en-US" sz="1400" dirty="0">
                        <a:solidFill>
                          <a:schemeClr val="tx1"/>
                        </a:solidFill>
                      </a:endParaRPr>
                    </a:p>
                  </a:txBody>
                  <a:tcPr/>
                </a:tc>
              </a:tr>
              <a:tr h="370840">
                <a:tc>
                  <a:txBody>
                    <a:bodyPr/>
                    <a:lstStyle/>
                    <a:p>
                      <a:pPr algn="ctr" fontAlgn="t"/>
                      <a:r>
                        <a:rPr lang="en-US" sz="1600" b="0" i="0" u="none" strike="noStrike" dirty="0">
                          <a:solidFill>
                            <a:srgbClr val="000000"/>
                          </a:solidFill>
                          <a:effectLst/>
                          <a:latin typeface="Calibri"/>
                        </a:rPr>
                        <a:t>6</a:t>
                      </a:r>
                    </a:p>
                  </a:txBody>
                  <a:tcPr marL="0" marR="0" marT="0" marB="0" anchor="ctr"/>
                </a:tc>
                <a:tc>
                  <a:txBody>
                    <a:bodyPr/>
                    <a:lstStyle/>
                    <a:p>
                      <a:pPr algn="l" fontAlgn="t"/>
                      <a:r>
                        <a:rPr lang="en-US" sz="1600" b="0" i="0" u="none" strike="noStrike" dirty="0">
                          <a:solidFill>
                            <a:srgbClr val="000000"/>
                          </a:solidFill>
                          <a:effectLst/>
                          <a:latin typeface="Arial"/>
                        </a:rPr>
                        <a:t>Breast Cancer Screening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31 (no longer endorsed)</a:t>
                      </a:r>
                    </a:p>
                  </a:txBody>
                  <a:tcPr marL="0" marR="0" marT="0" marB="0" anchor="ctr"/>
                </a:tc>
              </a:tr>
              <a:tr h="370840">
                <a:tc>
                  <a:txBody>
                    <a:bodyPr/>
                    <a:lstStyle/>
                    <a:p>
                      <a:pPr algn="ctr" fontAlgn="t"/>
                      <a:r>
                        <a:rPr lang="en-US" sz="1600" b="0" i="0" u="none" strike="noStrike" dirty="0">
                          <a:solidFill>
                            <a:srgbClr val="000000"/>
                          </a:solidFill>
                          <a:effectLst/>
                          <a:latin typeface="Arial"/>
                        </a:rPr>
                        <a:t>5</a:t>
                      </a:r>
                    </a:p>
                  </a:txBody>
                  <a:tcPr marL="0" marR="0" marT="0" marB="0" anchor="ctr"/>
                </a:tc>
                <a:tc>
                  <a:txBody>
                    <a:bodyPr/>
                    <a:lstStyle/>
                    <a:p>
                      <a:pPr algn="l" fontAlgn="t"/>
                      <a:r>
                        <a:rPr lang="en-US" sz="1600" b="0" i="0" u="none" strike="noStrike" dirty="0">
                          <a:solidFill>
                            <a:srgbClr val="000000"/>
                          </a:solidFill>
                          <a:effectLst/>
                          <a:latin typeface="Arial"/>
                        </a:rPr>
                        <a:t>Cervical Cancer Screening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32</a:t>
                      </a:r>
                    </a:p>
                  </a:txBody>
                  <a:tcPr marL="0" marR="0" marT="0" marB="0" anchor="ctr"/>
                </a:tc>
              </a:tr>
              <a:tr h="370840">
                <a:tc>
                  <a:txBody>
                    <a:bodyPr/>
                    <a:lstStyle/>
                    <a:p>
                      <a:pPr algn="ctr" fontAlgn="t"/>
                      <a:r>
                        <a:rPr lang="en-US" sz="1600" b="0" i="0" u="none" strike="noStrike" dirty="0">
                          <a:solidFill>
                            <a:srgbClr val="000000"/>
                          </a:solidFill>
                          <a:effectLst/>
                          <a:latin typeface="Arial"/>
                        </a:rPr>
                        <a:t>4</a:t>
                      </a:r>
                    </a:p>
                  </a:txBody>
                  <a:tcPr marL="0" marR="0" marT="0" marB="0" anchor="ctr"/>
                </a:tc>
                <a:tc>
                  <a:txBody>
                    <a:bodyPr/>
                    <a:lstStyle/>
                    <a:p>
                      <a:pPr algn="l" fontAlgn="t"/>
                      <a:r>
                        <a:rPr lang="en-US" sz="1600" b="0" i="0" u="none" strike="noStrike" dirty="0">
                          <a:solidFill>
                            <a:srgbClr val="000000"/>
                          </a:solidFill>
                          <a:effectLst/>
                          <a:latin typeface="Arial"/>
                        </a:rPr>
                        <a:t>CDC: HbA1c Testing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57</a:t>
                      </a:r>
                    </a:p>
                  </a:txBody>
                  <a:tcPr marL="0" marR="0" marT="0" marB="0" anchor="ctr"/>
                </a:tc>
              </a:tr>
              <a:tr h="370840">
                <a:tc>
                  <a:txBody>
                    <a:bodyPr/>
                    <a:lstStyle/>
                    <a:p>
                      <a:pPr algn="ctr" fontAlgn="t"/>
                      <a:r>
                        <a:rPr lang="en-US" sz="1600" b="0" i="0" u="none" strike="noStrike" dirty="0">
                          <a:solidFill>
                            <a:srgbClr val="000000"/>
                          </a:solidFill>
                          <a:effectLst/>
                          <a:latin typeface="Arial"/>
                        </a:rPr>
                        <a:t>4</a:t>
                      </a:r>
                    </a:p>
                  </a:txBody>
                  <a:tcPr marL="0" marR="0" marT="0" marB="0" anchor="ctr"/>
                </a:tc>
                <a:tc>
                  <a:txBody>
                    <a:bodyPr/>
                    <a:lstStyle/>
                    <a:p>
                      <a:pPr algn="l" fontAlgn="t"/>
                      <a:r>
                        <a:rPr lang="en-US" sz="1600" b="0" i="0" u="none" strike="noStrike" dirty="0">
                          <a:solidFill>
                            <a:srgbClr val="000000"/>
                          </a:solidFill>
                          <a:effectLst/>
                          <a:latin typeface="Arial"/>
                        </a:rPr>
                        <a:t>CDC: Medical Attention for Nephropathy</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62</a:t>
                      </a:r>
                    </a:p>
                  </a:txBody>
                  <a:tcPr marL="0" marR="0" marT="0" marB="0" anchor="ctr"/>
                </a:tc>
              </a:tr>
              <a:tr h="370840">
                <a:tc>
                  <a:txBody>
                    <a:bodyPr/>
                    <a:lstStyle/>
                    <a:p>
                      <a:pPr algn="ctr" fontAlgn="t"/>
                      <a:r>
                        <a:rPr lang="en-US" sz="1600" b="0" i="0" u="none" strike="noStrike" dirty="0">
                          <a:solidFill>
                            <a:srgbClr val="000000"/>
                          </a:solidFill>
                          <a:effectLst/>
                          <a:latin typeface="Calibri"/>
                        </a:rPr>
                        <a:t>3</a:t>
                      </a:r>
                    </a:p>
                  </a:txBody>
                  <a:tcPr marL="0" marR="0" marT="0" marB="0" anchor="ctr"/>
                </a:tc>
                <a:tc>
                  <a:txBody>
                    <a:bodyPr/>
                    <a:lstStyle/>
                    <a:p>
                      <a:pPr algn="l" fontAlgn="t"/>
                      <a:r>
                        <a:rPr lang="en-US" sz="1600" b="0" i="0" u="none" strike="noStrike" dirty="0">
                          <a:solidFill>
                            <a:srgbClr val="000000"/>
                          </a:solidFill>
                          <a:effectLst/>
                          <a:latin typeface="Arial"/>
                        </a:rPr>
                        <a:t>Controlling High Blood Pressure</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18</a:t>
                      </a:r>
                    </a:p>
                  </a:txBody>
                  <a:tcPr marL="0" marR="0" marT="0" marB="0" anchor="ctr"/>
                </a:tc>
              </a:tr>
              <a:tr h="370840">
                <a:tc>
                  <a:txBody>
                    <a:bodyPr/>
                    <a:lstStyle/>
                    <a:p>
                      <a:pPr algn="ctr" fontAlgn="t"/>
                      <a:r>
                        <a:rPr lang="en-US" sz="1600" b="0" i="0" u="none" strike="noStrike" dirty="0">
                          <a:solidFill>
                            <a:srgbClr val="000000"/>
                          </a:solidFill>
                          <a:effectLst/>
                          <a:latin typeface="Arial"/>
                        </a:rPr>
                        <a:t>3</a:t>
                      </a:r>
                    </a:p>
                  </a:txBody>
                  <a:tcPr marL="0" marR="0" marT="0" marB="0" anchor="ctr"/>
                </a:tc>
                <a:tc>
                  <a:txBody>
                    <a:bodyPr/>
                    <a:lstStyle/>
                    <a:p>
                      <a:pPr algn="l" fontAlgn="t"/>
                      <a:r>
                        <a:rPr lang="en-US" sz="1600" b="0" i="0" u="none" strike="noStrike" dirty="0">
                          <a:solidFill>
                            <a:srgbClr val="000000"/>
                          </a:solidFill>
                          <a:effectLst/>
                          <a:latin typeface="Arial"/>
                        </a:rPr>
                        <a:t>Chlamydia Screening in Women</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33</a:t>
                      </a:r>
                    </a:p>
                  </a:txBody>
                  <a:tcPr marL="0" marR="0" marT="0" marB="0" anchor="ctr"/>
                </a:tc>
              </a:tr>
              <a:tr h="370840">
                <a:tc>
                  <a:txBody>
                    <a:bodyPr/>
                    <a:lstStyle/>
                    <a:p>
                      <a:pPr algn="ctr" fontAlgn="t"/>
                      <a:r>
                        <a:rPr lang="en-US" sz="1600" b="0" i="0" u="none" strike="noStrike" dirty="0">
                          <a:solidFill>
                            <a:srgbClr val="000000"/>
                          </a:solidFill>
                          <a:effectLst/>
                          <a:latin typeface="Arial"/>
                        </a:rPr>
                        <a:t>3</a:t>
                      </a:r>
                    </a:p>
                  </a:txBody>
                  <a:tcPr marL="0" marR="0" marT="0" marB="0" anchor="ctr"/>
                </a:tc>
                <a:tc>
                  <a:txBody>
                    <a:bodyPr/>
                    <a:lstStyle/>
                    <a:p>
                      <a:pPr algn="l" fontAlgn="t"/>
                      <a:r>
                        <a:rPr lang="en-US" sz="1600" b="0" i="0" u="none" strike="noStrike" dirty="0">
                          <a:solidFill>
                            <a:srgbClr val="000000"/>
                          </a:solidFill>
                          <a:effectLst/>
                          <a:latin typeface="Arial"/>
                        </a:rPr>
                        <a:t>CDC: LDL-C Screening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63</a:t>
                      </a:r>
                    </a:p>
                  </a:txBody>
                  <a:tcPr marL="0" marR="0" marT="0" marB="0" anchor="ctr"/>
                </a:tc>
              </a:tr>
              <a:tr h="370840">
                <a:tc>
                  <a:txBody>
                    <a:bodyPr/>
                    <a:lstStyle/>
                    <a:p>
                      <a:pPr algn="ctr" fontAlgn="t"/>
                      <a:r>
                        <a:rPr lang="en-US" sz="1600" b="0" i="0" u="none" strike="noStrike" dirty="0">
                          <a:solidFill>
                            <a:srgbClr val="000000"/>
                          </a:solidFill>
                          <a:effectLst/>
                          <a:latin typeface="Calibri"/>
                        </a:rPr>
                        <a:t>3</a:t>
                      </a:r>
                    </a:p>
                  </a:txBody>
                  <a:tcPr marL="0" marR="0" marT="0" marB="0" anchor="ctr"/>
                </a:tc>
                <a:tc>
                  <a:txBody>
                    <a:bodyPr/>
                    <a:lstStyle/>
                    <a:p>
                      <a:pPr algn="l" fontAlgn="t"/>
                      <a:r>
                        <a:rPr lang="en-US" sz="1600" b="0" i="0" u="none" strike="noStrike" dirty="0">
                          <a:solidFill>
                            <a:srgbClr val="000000"/>
                          </a:solidFill>
                          <a:effectLst/>
                          <a:latin typeface="Arial"/>
                        </a:rPr>
                        <a:t>Annual Monitoring for Patients on Persistent Medications</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21 (no longer endorsed)</a:t>
                      </a:r>
                    </a:p>
                  </a:txBody>
                  <a:tcPr marL="0" marR="0" marT="0" marB="0" anchor="ctr"/>
                </a:tc>
              </a:tr>
              <a:tr h="370840">
                <a:tc>
                  <a:txBody>
                    <a:bodyPr/>
                    <a:lstStyle/>
                    <a:p>
                      <a:pPr algn="ctr" fontAlgn="t"/>
                      <a:r>
                        <a:rPr lang="en-US" sz="1600" b="0" i="0" u="none" strike="noStrike" dirty="0">
                          <a:solidFill>
                            <a:srgbClr val="000000"/>
                          </a:solidFill>
                          <a:effectLst/>
                          <a:latin typeface="Calibri"/>
                        </a:rPr>
                        <a:t>3</a:t>
                      </a:r>
                    </a:p>
                  </a:txBody>
                  <a:tcPr marL="0" marR="0" marT="0" marB="0" anchor="ctr"/>
                </a:tc>
                <a:tc>
                  <a:txBody>
                    <a:bodyPr/>
                    <a:lstStyle/>
                    <a:p>
                      <a:pPr algn="l" fontAlgn="t"/>
                      <a:r>
                        <a:rPr lang="en-US" sz="1600" b="0" i="0" u="none" strike="noStrike" dirty="0">
                          <a:solidFill>
                            <a:srgbClr val="000000"/>
                          </a:solidFill>
                          <a:effectLst/>
                          <a:latin typeface="Arial"/>
                        </a:rPr>
                        <a:t>Cholesterol Management for Patients with Cardiovascular Conditions (LDL-C Screening &amp; LDL-C Control (&lt; 100 mg/dL))</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NA</a:t>
                      </a:r>
                    </a:p>
                  </a:txBody>
                  <a:tcPr marL="0" marR="0" marT="0"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81</a:t>
            </a:fld>
            <a:endParaRPr lang="en-US" dirty="0"/>
          </a:p>
        </p:txBody>
      </p:sp>
    </p:spTree>
    <p:extLst>
      <p:ext uri="{BB962C8B-B14F-4D97-AF65-F5344CB8AC3E}">
        <p14:creationId xmlns:p14="http://schemas.microsoft.com/office/powerpoint/2010/main" val="81283174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Regional collaborative measures</a:t>
            </a:r>
            <a:endParaRPr lang="en-US" dirty="0"/>
          </a:p>
        </p:txBody>
      </p:sp>
      <p:sp>
        <p:nvSpPr>
          <p:cNvPr id="3" name="Content Placeholder 2"/>
          <p:cNvSpPr>
            <a:spLocks noGrp="1"/>
          </p:cNvSpPr>
          <p:nvPr>
            <p:ph idx="1"/>
          </p:nvPr>
        </p:nvSpPr>
        <p:spPr/>
        <p:txBody>
          <a:bodyPr/>
          <a:lstStyle/>
          <a:p>
            <a:r>
              <a:rPr lang="en-US" dirty="0" smtClean="0"/>
              <a:t>75 measures across only 3 studied measure sets</a:t>
            </a:r>
          </a:p>
          <a:p>
            <a:pPr lvl="1"/>
            <a:r>
              <a:rPr lang="en-US" dirty="0" smtClean="0"/>
              <a:t>Average of 25 measures per set (range: 10-37)</a:t>
            </a:r>
          </a:p>
          <a:p>
            <a:endParaRPr lang="en-US" dirty="0" smtClean="0"/>
          </a:p>
          <a:p>
            <a:r>
              <a:rPr lang="en-US" dirty="0" smtClean="0"/>
              <a:t>56 distinct measures</a:t>
            </a:r>
          </a:p>
          <a:p>
            <a:endParaRPr lang="en-US" dirty="0"/>
          </a:p>
          <a:p>
            <a:r>
              <a:rPr lang="en-US" dirty="0" smtClean="0"/>
              <a:t>Two out of the three collaboratives modified at least one of its measures</a:t>
            </a:r>
          </a:p>
          <a:p>
            <a:endParaRPr lang="en-US" dirty="0"/>
          </a:p>
          <a:p>
            <a:r>
              <a:rPr lang="en-US" dirty="0" smtClean="0"/>
              <a:t>3 Regional collaboratives included in the analysis:</a:t>
            </a:r>
          </a:p>
          <a:p>
            <a:pPr lvl="1"/>
            <a:r>
              <a:rPr lang="en-US" dirty="0"/>
              <a:t>Maine Health Management Coalition, HealthInsight </a:t>
            </a:r>
            <a:r>
              <a:rPr lang="en-US" dirty="0" smtClean="0"/>
              <a:t>Utah, Wisconsin Collaborative for Healthcare Quality</a:t>
            </a:r>
          </a:p>
        </p:txBody>
      </p:sp>
      <p:sp>
        <p:nvSpPr>
          <p:cNvPr id="4" name="Slide Number Placeholder 3"/>
          <p:cNvSpPr>
            <a:spLocks noGrp="1"/>
          </p:cNvSpPr>
          <p:nvPr>
            <p:ph type="sldNum" sz="quarter" idx="10"/>
          </p:nvPr>
        </p:nvSpPr>
        <p:spPr/>
        <p:txBody>
          <a:bodyPr/>
          <a:lstStyle/>
          <a:p>
            <a:fld id="{6CDFDD91-9DC5-443A-B5D4-A4D827708E68}" type="slidenum">
              <a:rPr lang="en-US" smtClean="0"/>
              <a:pPr/>
              <a:t>82</a:t>
            </a:fld>
            <a:endParaRPr lang="en-US" dirty="0"/>
          </a:p>
        </p:txBody>
      </p:sp>
    </p:spTree>
    <p:extLst>
      <p:ext uri="{BB962C8B-B14F-4D97-AF65-F5344CB8AC3E}">
        <p14:creationId xmlns:p14="http://schemas.microsoft.com/office/powerpoint/2010/main" val="212975701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Regional collaborative: </a:t>
            </a:r>
            <a:r>
              <a:rPr lang="en-US" dirty="0"/>
              <a:t>V</a:t>
            </a:r>
            <a:r>
              <a:rPr lang="en-US" dirty="0" smtClean="0"/>
              <a:t>ery small percentage shared</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83</a:t>
            </a:fld>
            <a:endParaRPr lang="en-US" dirty="0"/>
          </a:p>
        </p:txBody>
      </p:sp>
      <p:graphicFrame>
        <p:nvGraphicFramePr>
          <p:cNvPr id="9" name="Chart 8"/>
          <p:cNvGraphicFramePr/>
          <p:nvPr>
            <p:extLst>
              <p:ext uri="{D42A27DB-BD31-4B8C-83A1-F6EECF244321}">
                <p14:modId xmlns:p14="http://schemas.microsoft.com/office/powerpoint/2010/main" val="3620014784"/>
              </p:ext>
            </p:extLst>
          </p:nvPr>
        </p:nvGraphicFramePr>
        <p:xfrm>
          <a:off x="152400" y="1066800"/>
          <a:ext cx="8991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2133600" y="5181600"/>
            <a:ext cx="4851399" cy="923330"/>
          </a:xfrm>
          <a:prstGeom prst="rect">
            <a:avLst/>
          </a:prstGeom>
          <a:noFill/>
        </p:spPr>
        <p:txBody>
          <a:bodyPr wrap="square" rtlCol="0">
            <a:spAutoFit/>
          </a:bodyPr>
          <a:lstStyle/>
          <a:p>
            <a:pPr algn="ctr"/>
            <a:r>
              <a:rPr lang="en-US" dirty="0" smtClean="0"/>
              <a:t>Number of distinct regional collaborative measures shared by multiple measure sets</a:t>
            </a:r>
          </a:p>
          <a:p>
            <a:pPr algn="ctr"/>
            <a:r>
              <a:rPr lang="en-US" i="1" dirty="0" smtClean="0"/>
              <a:t>n = 56</a:t>
            </a:r>
            <a:endParaRPr lang="en-US" i="1" dirty="0"/>
          </a:p>
        </p:txBody>
      </p:sp>
      <p:cxnSp>
        <p:nvCxnSpPr>
          <p:cNvPr id="18" name="Straight Connector 17"/>
          <p:cNvCxnSpPr/>
          <p:nvPr/>
        </p:nvCxnSpPr>
        <p:spPr bwMode="auto">
          <a:xfrm flipH="1">
            <a:off x="2590800"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222987510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1143000"/>
          </a:xfrm>
        </p:spPr>
        <p:txBody>
          <a:bodyPr/>
          <a:lstStyle/>
          <a:p>
            <a:r>
              <a:rPr lang="en-US" dirty="0" smtClean="0"/>
              <a:t>Regional collaborative: </a:t>
            </a:r>
            <a:r>
              <a:rPr lang="en-US" dirty="0"/>
              <a:t>M</a:t>
            </a:r>
            <a:r>
              <a:rPr lang="en-US" dirty="0" smtClean="0"/>
              <a:t>ost of the measures implemented are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53647230"/>
              </p:ext>
            </p:extLst>
          </p:nvPr>
        </p:nvGraphicFramePr>
        <p:xfrm>
          <a:off x="152400" y="991063"/>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84</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regional collaborative measures that are NQF-endorsed</a:t>
            </a:r>
          </a:p>
          <a:p>
            <a:pPr algn="ctr"/>
            <a:r>
              <a:rPr lang="en-US" i="1" dirty="0" smtClean="0"/>
              <a:t>n = 75</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343367566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1143000"/>
          </a:xfrm>
        </p:spPr>
        <p:txBody>
          <a:bodyPr/>
          <a:lstStyle/>
          <a:p>
            <a:r>
              <a:rPr lang="en-US" dirty="0" smtClean="0"/>
              <a:t>Regional collaborative: </a:t>
            </a:r>
            <a:r>
              <a:rPr lang="en-US" dirty="0"/>
              <a:t>M</a:t>
            </a:r>
            <a:r>
              <a:rPr lang="en-US" dirty="0" smtClean="0"/>
              <a:t>ost distinct measures are NQF-endorsed </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588347959"/>
              </p:ext>
            </p:extLst>
          </p:nvPr>
        </p:nvGraphicFramePr>
        <p:xfrm>
          <a:off x="139699" y="762000"/>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85</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distinct regional collaborative measures that are NQF-endorsed</a:t>
            </a:r>
          </a:p>
          <a:p>
            <a:pPr algn="ctr"/>
            <a:r>
              <a:rPr lang="en-US" i="1" dirty="0" smtClean="0"/>
              <a:t>n = 56</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381729770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 shared regional collaborative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48078774"/>
              </p:ext>
            </p:extLst>
          </p:nvPr>
        </p:nvGraphicFramePr>
        <p:xfrm>
          <a:off x="304800" y="1066800"/>
          <a:ext cx="8534400" cy="3657600"/>
        </p:xfrm>
        <a:graphic>
          <a:graphicData uri="http://schemas.openxmlformats.org/drawingml/2006/table">
            <a:tbl>
              <a:tblPr firstRow="1" bandRow="1">
                <a:tableStyleId>{5C22544A-7EE6-4342-B048-85BDC9FD1C3A}</a:tableStyleId>
              </a:tblPr>
              <a:tblGrid>
                <a:gridCol w="1229532"/>
                <a:gridCol w="4876978"/>
                <a:gridCol w="1397876"/>
                <a:gridCol w="1030014"/>
              </a:tblGrid>
              <a:tr h="762000">
                <a:tc>
                  <a:txBody>
                    <a:bodyPr/>
                    <a:lstStyle/>
                    <a:p>
                      <a:r>
                        <a:rPr lang="en-US" sz="1400" dirty="0" smtClean="0">
                          <a:solidFill>
                            <a:schemeClr val="tx1"/>
                          </a:solidFill>
                        </a:rPr>
                        <a:t>#</a:t>
                      </a:r>
                      <a:r>
                        <a:rPr lang="en-US" sz="1400" baseline="0" dirty="0" smtClean="0">
                          <a:solidFill>
                            <a:schemeClr val="tx1"/>
                          </a:solidFill>
                        </a:rPr>
                        <a:t> p</a:t>
                      </a:r>
                      <a:r>
                        <a:rPr lang="en-US" sz="1400" dirty="0" smtClean="0">
                          <a:solidFill>
                            <a:schemeClr val="tx1"/>
                          </a:solidFill>
                        </a:rPr>
                        <a:t>rograms modifying the measure</a:t>
                      </a:r>
                      <a:endParaRPr lang="en-US" sz="1400" dirty="0">
                        <a:solidFill>
                          <a:schemeClr val="tx1"/>
                        </a:solidFill>
                      </a:endParaRPr>
                    </a:p>
                  </a:txBody>
                  <a:tcPr/>
                </a:tc>
                <a:tc>
                  <a:txBody>
                    <a:bodyPr/>
                    <a:lstStyle/>
                    <a:p>
                      <a:r>
                        <a:rPr lang="en-US" sz="1400" dirty="0" smtClean="0">
                          <a:solidFill>
                            <a:schemeClr val="tx1"/>
                          </a:solidFill>
                        </a:rPr>
                        <a:t>Measure</a:t>
                      </a:r>
                      <a:r>
                        <a:rPr lang="en-US" sz="1400" baseline="0" dirty="0" smtClean="0">
                          <a:solidFill>
                            <a:schemeClr val="tx1"/>
                          </a:solidFill>
                        </a:rPr>
                        <a:t> Name</a:t>
                      </a:r>
                      <a:endParaRPr lang="en-US" sz="1400" dirty="0">
                        <a:solidFill>
                          <a:schemeClr val="tx1"/>
                        </a:solidFill>
                      </a:endParaRPr>
                    </a:p>
                  </a:txBody>
                  <a:tcPr/>
                </a:tc>
                <a:tc>
                  <a:txBody>
                    <a:bodyPr/>
                    <a:lstStyle/>
                    <a:p>
                      <a:r>
                        <a:rPr lang="en-US" sz="1400" dirty="0" smtClean="0">
                          <a:solidFill>
                            <a:schemeClr val="tx1"/>
                          </a:solidFill>
                        </a:rPr>
                        <a:t>Steward</a:t>
                      </a:r>
                      <a:endParaRPr lang="en-US" sz="1400" dirty="0">
                        <a:solidFill>
                          <a:schemeClr val="tx1"/>
                        </a:solidFill>
                      </a:endParaRPr>
                    </a:p>
                  </a:txBody>
                  <a:tcPr/>
                </a:tc>
                <a:tc>
                  <a:txBody>
                    <a:bodyPr/>
                    <a:lstStyle/>
                    <a:p>
                      <a:r>
                        <a:rPr lang="en-US" sz="1400" dirty="0" smtClean="0">
                          <a:solidFill>
                            <a:schemeClr val="tx1"/>
                          </a:solidFill>
                        </a:rPr>
                        <a:t>NQF #</a:t>
                      </a:r>
                      <a:endParaRPr lang="en-US" sz="1400" dirty="0">
                        <a:solidFill>
                          <a:schemeClr val="tx1"/>
                        </a:solidFill>
                      </a:endParaRPr>
                    </a:p>
                  </a:txBody>
                  <a:tcPr/>
                </a:tc>
              </a:tr>
              <a:tr h="370840">
                <a:tc>
                  <a:txBody>
                    <a:bodyPr/>
                    <a:lstStyle/>
                    <a:p>
                      <a:pPr algn="ctr" fontAlgn="t"/>
                      <a:r>
                        <a:rPr lang="en-US" sz="1600" b="0" i="0" u="none" strike="noStrike" dirty="0">
                          <a:solidFill>
                            <a:srgbClr val="000000"/>
                          </a:solidFill>
                          <a:effectLst/>
                          <a:latin typeface="Calibri"/>
                        </a:rPr>
                        <a:t>2</a:t>
                      </a:r>
                    </a:p>
                  </a:txBody>
                  <a:tcPr marL="0" marR="0" marT="0" marB="0" anchor="ctr"/>
                </a:tc>
                <a:tc>
                  <a:txBody>
                    <a:bodyPr/>
                    <a:lstStyle/>
                    <a:p>
                      <a:pPr algn="l" fontAlgn="t"/>
                      <a:r>
                        <a:rPr lang="en-US" sz="1600" b="0" i="0" u="none" strike="noStrike" dirty="0">
                          <a:solidFill>
                            <a:srgbClr val="000000"/>
                          </a:solidFill>
                          <a:effectLst/>
                          <a:latin typeface="Arial"/>
                        </a:rPr>
                        <a:t>CDC: </a:t>
                      </a:r>
                      <a:r>
                        <a:rPr lang="en-US" sz="1600" b="0" i="0" u="none" strike="noStrike" dirty="0" smtClean="0">
                          <a:solidFill>
                            <a:srgbClr val="000000"/>
                          </a:solidFill>
                          <a:effectLst/>
                          <a:latin typeface="Arial"/>
                        </a:rPr>
                        <a:t>Blood </a:t>
                      </a:r>
                      <a:r>
                        <a:rPr lang="en-US" sz="1600" b="0" i="0" u="none" strike="noStrike" dirty="0">
                          <a:solidFill>
                            <a:srgbClr val="000000"/>
                          </a:solidFill>
                          <a:effectLst/>
                          <a:latin typeface="Arial"/>
                        </a:rPr>
                        <a:t>Pressure Control (&lt;140/90 mm Hg)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61</a:t>
                      </a:r>
                    </a:p>
                  </a:txBody>
                  <a:tcPr marL="0" marR="0" marT="0" marB="0" anchor="ctr"/>
                </a:tc>
              </a:tr>
              <a:tr h="370840">
                <a:tc>
                  <a:txBody>
                    <a:bodyPr/>
                    <a:lstStyle/>
                    <a:p>
                      <a:pPr algn="ctr" fontAlgn="t"/>
                      <a:r>
                        <a:rPr lang="en-US" sz="1600" b="0" i="0" u="none" strike="noStrike" dirty="0">
                          <a:solidFill>
                            <a:srgbClr val="000000"/>
                          </a:solidFill>
                          <a:effectLst/>
                          <a:latin typeface="Calibri"/>
                        </a:rPr>
                        <a:t>2</a:t>
                      </a:r>
                    </a:p>
                  </a:txBody>
                  <a:tcPr marL="0" marR="0" marT="0" marB="0" anchor="ctr"/>
                </a:tc>
                <a:tc>
                  <a:txBody>
                    <a:bodyPr/>
                    <a:lstStyle/>
                    <a:p>
                      <a:pPr algn="l" fontAlgn="t"/>
                      <a:r>
                        <a:rPr lang="en-US" sz="1600" b="0" i="0" u="none" strike="noStrike" dirty="0">
                          <a:solidFill>
                            <a:srgbClr val="000000"/>
                          </a:solidFill>
                          <a:effectLst/>
                          <a:latin typeface="Arial"/>
                        </a:rPr>
                        <a:t>CDC: HbA1c Control (&lt;8.0%)</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575</a:t>
                      </a:r>
                    </a:p>
                  </a:txBody>
                  <a:tcPr marL="0" marR="0" marT="0" marB="0" anchor="ctr"/>
                </a:tc>
              </a:tr>
              <a:tr h="370840">
                <a:tc>
                  <a:txBody>
                    <a:bodyPr/>
                    <a:lstStyle/>
                    <a:p>
                      <a:pPr algn="ctr" fontAlgn="t"/>
                      <a:r>
                        <a:rPr lang="en-US" sz="1600" b="0" i="0" u="none" strike="noStrike" dirty="0">
                          <a:solidFill>
                            <a:srgbClr val="000000"/>
                          </a:solidFill>
                          <a:effectLst/>
                          <a:latin typeface="Arial"/>
                        </a:rPr>
                        <a:t>2</a:t>
                      </a:r>
                    </a:p>
                  </a:txBody>
                  <a:tcPr marL="0" marR="0" marT="0" marB="0" anchor="ctr"/>
                </a:tc>
                <a:tc>
                  <a:txBody>
                    <a:bodyPr/>
                    <a:lstStyle/>
                    <a:p>
                      <a:pPr algn="l" fontAlgn="t"/>
                      <a:r>
                        <a:rPr lang="en-US" sz="1600" b="0" i="0" u="none" strike="noStrike" dirty="0">
                          <a:solidFill>
                            <a:srgbClr val="000000"/>
                          </a:solidFill>
                          <a:effectLst/>
                          <a:latin typeface="Arial"/>
                        </a:rPr>
                        <a:t>CDC: Hemoglobin-A1c Testing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57</a:t>
                      </a:r>
                    </a:p>
                  </a:txBody>
                  <a:tcPr marL="0" marR="0" marT="0" marB="0" anchor="ctr"/>
                </a:tc>
              </a:tr>
              <a:tr h="370840">
                <a:tc>
                  <a:txBody>
                    <a:bodyPr/>
                    <a:lstStyle/>
                    <a:p>
                      <a:pPr algn="ctr" fontAlgn="t"/>
                      <a:r>
                        <a:rPr lang="en-US" sz="1600" b="0" i="0" u="none" strike="noStrike" dirty="0">
                          <a:solidFill>
                            <a:srgbClr val="000000"/>
                          </a:solidFill>
                          <a:effectLst/>
                          <a:latin typeface="Calibri"/>
                        </a:rPr>
                        <a:t>2</a:t>
                      </a:r>
                    </a:p>
                  </a:txBody>
                  <a:tcPr marL="0" marR="0" marT="0" marB="0" anchor="ctr"/>
                </a:tc>
                <a:tc>
                  <a:txBody>
                    <a:bodyPr/>
                    <a:lstStyle/>
                    <a:p>
                      <a:pPr algn="l" fontAlgn="t"/>
                      <a:r>
                        <a:rPr lang="en-US" sz="1600" b="0" i="0" u="none" strike="noStrike" dirty="0">
                          <a:solidFill>
                            <a:srgbClr val="000000"/>
                          </a:solidFill>
                          <a:effectLst/>
                          <a:latin typeface="Arial"/>
                        </a:rPr>
                        <a:t>CDC: LDL-C Control &lt;100 mg/dL</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64</a:t>
                      </a:r>
                    </a:p>
                  </a:txBody>
                  <a:tcPr marL="0" marR="0" marT="0" marB="0" anchor="ctr"/>
                </a:tc>
              </a:tr>
              <a:tr h="370840">
                <a:tc>
                  <a:txBody>
                    <a:bodyPr/>
                    <a:lstStyle/>
                    <a:p>
                      <a:pPr algn="ctr" fontAlgn="t"/>
                      <a:r>
                        <a:rPr lang="en-US" sz="1600" b="0" i="0" u="none" strike="noStrike" dirty="0">
                          <a:solidFill>
                            <a:srgbClr val="000000"/>
                          </a:solidFill>
                          <a:effectLst/>
                          <a:latin typeface="Calibri"/>
                        </a:rPr>
                        <a:t>2</a:t>
                      </a:r>
                    </a:p>
                  </a:txBody>
                  <a:tcPr marL="0" marR="0" marT="0" marB="0" anchor="ctr"/>
                </a:tc>
                <a:tc>
                  <a:txBody>
                    <a:bodyPr/>
                    <a:lstStyle/>
                    <a:p>
                      <a:pPr algn="l" fontAlgn="t"/>
                      <a:r>
                        <a:rPr lang="en-US" sz="1600" b="0" i="0" u="none" strike="noStrike" dirty="0">
                          <a:solidFill>
                            <a:srgbClr val="000000"/>
                          </a:solidFill>
                          <a:effectLst/>
                          <a:latin typeface="Arial"/>
                        </a:rPr>
                        <a:t>CDC: LDL-C Screening</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63</a:t>
                      </a:r>
                    </a:p>
                  </a:txBody>
                  <a:tcPr marL="0" marR="0" marT="0" marB="0" anchor="ctr"/>
                </a:tc>
              </a:tr>
              <a:tr h="370840">
                <a:tc>
                  <a:txBody>
                    <a:bodyPr/>
                    <a:lstStyle/>
                    <a:p>
                      <a:pPr algn="ctr" fontAlgn="t"/>
                      <a:r>
                        <a:rPr lang="en-US" sz="1600" b="0" i="0" u="none" strike="noStrike" dirty="0">
                          <a:solidFill>
                            <a:srgbClr val="000000"/>
                          </a:solidFill>
                          <a:effectLst/>
                          <a:latin typeface="Calibri"/>
                        </a:rPr>
                        <a:t>2</a:t>
                      </a:r>
                    </a:p>
                  </a:txBody>
                  <a:tcPr marL="0" marR="0" marT="0" marB="0" anchor="ctr"/>
                </a:tc>
                <a:tc>
                  <a:txBody>
                    <a:bodyPr/>
                    <a:lstStyle/>
                    <a:p>
                      <a:pPr algn="l" fontAlgn="t"/>
                      <a:r>
                        <a:rPr lang="en-US" sz="1600" b="0" i="0" u="none" strike="noStrike" dirty="0">
                          <a:solidFill>
                            <a:srgbClr val="000000"/>
                          </a:solidFill>
                          <a:effectLst/>
                          <a:latin typeface="Arial"/>
                        </a:rPr>
                        <a:t>CDC: Medical Attention for Nephropathy</a:t>
                      </a:r>
                    </a:p>
                  </a:txBody>
                  <a:tcPr marL="0" marR="0" marT="0"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0" marR="0" marT="0" marB="0" anchor="ctr"/>
                </a:tc>
                <a:tc>
                  <a:txBody>
                    <a:bodyPr/>
                    <a:lstStyle/>
                    <a:p>
                      <a:pPr algn="ctr" fontAlgn="t"/>
                      <a:r>
                        <a:rPr lang="en-US" sz="1600" b="0" i="0" u="none" strike="noStrike" dirty="0">
                          <a:solidFill>
                            <a:srgbClr val="000000"/>
                          </a:solidFill>
                          <a:effectLst/>
                          <a:latin typeface="Arial"/>
                        </a:rPr>
                        <a:t>62</a:t>
                      </a:r>
                    </a:p>
                  </a:txBody>
                  <a:tcPr marL="0" marR="0" marT="0" marB="0" anchor="ctr"/>
                </a:tc>
              </a:tr>
              <a:tr h="670560">
                <a:tc>
                  <a:txBody>
                    <a:bodyPr/>
                    <a:lstStyle/>
                    <a:p>
                      <a:pPr algn="ctr" fontAlgn="t"/>
                      <a:r>
                        <a:rPr lang="en-US" sz="1600" b="0" i="0" u="none" strike="noStrike" dirty="0">
                          <a:solidFill>
                            <a:srgbClr val="000000"/>
                          </a:solidFill>
                          <a:effectLst/>
                          <a:latin typeface="Calibri"/>
                        </a:rPr>
                        <a:t>2</a:t>
                      </a:r>
                    </a:p>
                  </a:txBody>
                  <a:tcPr marL="0" marR="0" marT="0" marB="0" anchor="ctr"/>
                </a:tc>
                <a:tc>
                  <a:txBody>
                    <a:bodyPr/>
                    <a:lstStyle/>
                    <a:p>
                      <a:pPr algn="l" fontAlgn="t"/>
                      <a:r>
                        <a:rPr lang="en-US" sz="1600" b="0" i="0" u="none" strike="noStrike" dirty="0">
                          <a:solidFill>
                            <a:srgbClr val="000000"/>
                          </a:solidFill>
                          <a:effectLst/>
                          <a:latin typeface="Arial"/>
                        </a:rPr>
                        <a:t>Preventive Care &amp; Screening: Tobacco Use: Screening &amp; Cessation Intervention</a:t>
                      </a:r>
                    </a:p>
                  </a:txBody>
                  <a:tcPr marL="0" marR="0" marT="0" marB="0" anchor="ctr"/>
                </a:tc>
                <a:tc>
                  <a:txBody>
                    <a:bodyPr/>
                    <a:lstStyle/>
                    <a:p>
                      <a:pPr algn="l" fontAlgn="t"/>
                      <a:r>
                        <a:rPr lang="en-US" sz="1600" b="0" i="0" u="none" strike="noStrike" dirty="0">
                          <a:solidFill>
                            <a:srgbClr val="000000"/>
                          </a:solidFill>
                          <a:effectLst/>
                          <a:latin typeface="Arial"/>
                        </a:rPr>
                        <a:t>AMA-PCPI</a:t>
                      </a:r>
                    </a:p>
                  </a:txBody>
                  <a:tcPr marL="0" marR="0" marT="0" marB="0" anchor="ctr"/>
                </a:tc>
                <a:tc>
                  <a:txBody>
                    <a:bodyPr/>
                    <a:lstStyle/>
                    <a:p>
                      <a:pPr algn="ctr" fontAlgn="t"/>
                      <a:r>
                        <a:rPr lang="en-US" sz="1600" b="0" i="0" u="none" strike="noStrike" dirty="0">
                          <a:solidFill>
                            <a:srgbClr val="000000"/>
                          </a:solidFill>
                          <a:effectLst/>
                          <a:latin typeface="Arial"/>
                        </a:rPr>
                        <a:t>28</a:t>
                      </a:r>
                    </a:p>
                  </a:txBody>
                  <a:tcPr marL="0" marR="0" marT="0"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86</a:t>
            </a:fld>
            <a:endParaRPr lang="en-US" dirty="0"/>
          </a:p>
        </p:txBody>
      </p:sp>
    </p:spTree>
    <p:extLst>
      <p:ext uri="{BB962C8B-B14F-4D97-AF65-F5344CB8AC3E}">
        <p14:creationId xmlns:p14="http://schemas.microsoft.com/office/powerpoint/2010/main" val="237009662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from measure-type analysis</a:t>
            </a:r>
            <a:endParaRPr lang="en-US" dirty="0"/>
          </a:p>
        </p:txBody>
      </p:sp>
      <p:sp>
        <p:nvSpPr>
          <p:cNvPr id="3" name="Content Placeholder 2"/>
          <p:cNvSpPr>
            <a:spLocks noGrp="1"/>
          </p:cNvSpPr>
          <p:nvPr>
            <p:ph idx="1"/>
          </p:nvPr>
        </p:nvSpPr>
        <p:spPr>
          <a:xfrm>
            <a:off x="765175" y="1143000"/>
            <a:ext cx="7769225" cy="5029200"/>
          </a:xfrm>
        </p:spPr>
        <p:txBody>
          <a:bodyPr/>
          <a:lstStyle/>
          <a:p>
            <a:r>
              <a:rPr lang="en-US" dirty="0" smtClean="0"/>
              <a:t>Surprised that there is not more overlap of measures within measure set type</a:t>
            </a:r>
          </a:p>
          <a:p>
            <a:r>
              <a:rPr lang="en-US" dirty="0" smtClean="0"/>
              <a:t>Medicaid MCOs are the exception and share far more measures than any other type of program. </a:t>
            </a:r>
          </a:p>
          <a:p>
            <a:pPr lvl="1"/>
            <a:r>
              <a:rPr lang="en-US" dirty="0" smtClean="0"/>
              <a:t>This is partially because they rely almost exclusively on the HEDIS measures.</a:t>
            </a:r>
          </a:p>
          <a:p>
            <a:r>
              <a:rPr lang="en-US" dirty="0" smtClean="0"/>
              <a:t>The “other provider” focused measures sets tend to be larger on average and there is less sharing across the provider measure sets </a:t>
            </a:r>
          </a:p>
          <a:p>
            <a:r>
              <a:rPr lang="en-US" dirty="0" smtClean="0"/>
              <a:t>The interest in modifying was not limited to one type</a:t>
            </a:r>
          </a:p>
          <a:p>
            <a:r>
              <a:rPr lang="en-US" dirty="0" smtClean="0"/>
              <a:t>While most of the implemented measures are NQF- endorsed, many of the distinct measures used are not endorsed</a:t>
            </a:r>
          </a:p>
          <a:p>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87</a:t>
            </a:fld>
            <a:endParaRPr lang="en-US" dirty="0"/>
          </a:p>
        </p:txBody>
      </p:sp>
    </p:spTree>
    <p:extLst>
      <p:ext uri="{BB962C8B-B14F-4D97-AF65-F5344CB8AC3E}">
        <p14:creationId xmlns:p14="http://schemas.microsoft.com/office/powerpoint/2010/main" val="324506918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dirty="0" smtClean="0"/>
              <a:t>Table of contents</a:t>
            </a:r>
          </a:p>
        </p:txBody>
      </p:sp>
      <p:sp>
        <p:nvSpPr>
          <p:cNvPr id="4099"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87DF93A4-C68F-4B88-A62C-67E2BA4A257A}" type="slidenum">
              <a:rPr lang="en-US" sz="1400" smtClean="0"/>
              <a:pPr/>
              <a:t>88</a:t>
            </a:fld>
            <a:endParaRPr lang="en-US" sz="1400" dirty="0" smtClean="0"/>
          </a:p>
        </p:txBody>
      </p:sp>
      <p:sp>
        <p:nvSpPr>
          <p:cNvPr id="4100" name="Rectangle 6"/>
          <p:cNvSpPr>
            <a:spLocks noChangeArrowheads="1"/>
          </p:cNvSpPr>
          <p:nvPr/>
        </p:nvSpPr>
        <p:spPr bwMode="auto">
          <a:xfrm>
            <a:off x="2019300" y="1066800"/>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1. Overview of measure </a:t>
            </a:r>
            <a:r>
              <a:rPr lang="en-US" sz="2000" dirty="0"/>
              <a:t>s</a:t>
            </a:r>
            <a:r>
              <a:rPr lang="en-US" sz="2000" dirty="0" smtClean="0"/>
              <a:t>ets</a:t>
            </a:r>
            <a:endParaRPr lang="en-US" sz="2000" dirty="0"/>
          </a:p>
        </p:txBody>
      </p:sp>
      <p:sp>
        <p:nvSpPr>
          <p:cNvPr id="11" name="Rectangle 6"/>
          <p:cNvSpPr>
            <a:spLocks noChangeArrowheads="1"/>
          </p:cNvSpPr>
          <p:nvPr/>
        </p:nvSpPr>
        <p:spPr bwMode="auto">
          <a:xfrm>
            <a:off x="2019300" y="1785257"/>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2. Overview of measures</a:t>
            </a:r>
            <a:endParaRPr lang="en-US" sz="2000" dirty="0"/>
          </a:p>
        </p:txBody>
      </p:sp>
      <p:sp>
        <p:nvSpPr>
          <p:cNvPr id="12" name="Rectangle 6"/>
          <p:cNvSpPr>
            <a:spLocks noChangeArrowheads="1"/>
          </p:cNvSpPr>
          <p:nvPr/>
        </p:nvSpPr>
        <p:spPr bwMode="auto">
          <a:xfrm>
            <a:off x="2019300" y="2503714"/>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3. Non-standard </a:t>
            </a:r>
            <a:r>
              <a:rPr lang="en-US" sz="2000" dirty="0"/>
              <a:t>m</a:t>
            </a:r>
            <a:r>
              <a:rPr lang="en-US" sz="2000" dirty="0" smtClean="0"/>
              <a:t>easures</a:t>
            </a:r>
            <a:endParaRPr lang="en-US" sz="2000" dirty="0"/>
          </a:p>
        </p:txBody>
      </p:sp>
      <p:sp>
        <p:nvSpPr>
          <p:cNvPr id="13" name="Rectangle 6"/>
          <p:cNvSpPr>
            <a:spLocks noChangeArrowheads="1"/>
          </p:cNvSpPr>
          <p:nvPr/>
        </p:nvSpPr>
        <p:spPr bwMode="auto">
          <a:xfrm>
            <a:off x="2019300" y="3222171"/>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4. Analysis by measure </a:t>
            </a:r>
            <a:r>
              <a:rPr lang="en-US" sz="2000" dirty="0"/>
              <a:t>s</a:t>
            </a:r>
            <a:r>
              <a:rPr lang="en-US" sz="2000" dirty="0" smtClean="0"/>
              <a:t>et </a:t>
            </a:r>
            <a:r>
              <a:rPr lang="en-US" sz="2000" dirty="0"/>
              <a:t>t</a:t>
            </a:r>
            <a:r>
              <a:rPr lang="en-US" sz="2000" dirty="0" smtClean="0"/>
              <a:t>ype</a:t>
            </a:r>
            <a:endParaRPr lang="en-US" sz="2000" dirty="0"/>
          </a:p>
        </p:txBody>
      </p:sp>
      <p:sp>
        <p:nvSpPr>
          <p:cNvPr id="14" name="Rectangle 6"/>
          <p:cNvSpPr>
            <a:spLocks noChangeArrowheads="1"/>
          </p:cNvSpPr>
          <p:nvPr/>
        </p:nvSpPr>
        <p:spPr bwMode="auto">
          <a:xfrm>
            <a:off x="2019300" y="3940628"/>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b="1" dirty="0" smtClean="0"/>
              <a:t>5. Analysis </a:t>
            </a:r>
            <a:r>
              <a:rPr lang="en-US" sz="2000" b="1" dirty="0"/>
              <a:t>by m</a:t>
            </a:r>
            <a:r>
              <a:rPr lang="en-US" sz="2000" b="1" dirty="0" smtClean="0"/>
              <a:t>easure </a:t>
            </a:r>
            <a:r>
              <a:rPr lang="en-US" sz="2000" b="1" dirty="0"/>
              <a:t>s</a:t>
            </a:r>
            <a:r>
              <a:rPr lang="en-US" sz="2000" b="1" dirty="0" smtClean="0"/>
              <a:t>et purpose</a:t>
            </a:r>
            <a:endParaRPr lang="en-US" sz="2000" b="1" dirty="0"/>
          </a:p>
        </p:txBody>
      </p:sp>
      <p:sp>
        <p:nvSpPr>
          <p:cNvPr id="15" name="Rectangle 6"/>
          <p:cNvSpPr>
            <a:spLocks noChangeArrowheads="1"/>
          </p:cNvSpPr>
          <p:nvPr/>
        </p:nvSpPr>
        <p:spPr bwMode="auto">
          <a:xfrm>
            <a:off x="2019300" y="4659085"/>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6. Analysis </a:t>
            </a:r>
            <a:r>
              <a:rPr lang="en-US" sz="2000" dirty="0"/>
              <a:t>by m</a:t>
            </a:r>
            <a:r>
              <a:rPr lang="en-US" sz="2000" dirty="0" smtClean="0"/>
              <a:t>easure domain/clinical area</a:t>
            </a:r>
            <a:endParaRPr lang="en-US" sz="2000" dirty="0"/>
          </a:p>
        </p:txBody>
      </p:sp>
      <p:sp>
        <p:nvSpPr>
          <p:cNvPr id="16" name="Rectangle 6"/>
          <p:cNvSpPr>
            <a:spLocks noChangeArrowheads="1"/>
          </p:cNvSpPr>
          <p:nvPr/>
        </p:nvSpPr>
        <p:spPr bwMode="auto">
          <a:xfrm>
            <a:off x="2019300" y="5377542"/>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7. Intrastate analysis of CA and MA</a:t>
            </a:r>
            <a:endParaRPr lang="en-US" sz="2000" dirty="0"/>
          </a:p>
        </p:txBody>
      </p:sp>
      <p:sp>
        <p:nvSpPr>
          <p:cNvPr id="17" name="Rectangle 6"/>
          <p:cNvSpPr>
            <a:spLocks noChangeArrowheads="1"/>
          </p:cNvSpPr>
          <p:nvPr/>
        </p:nvSpPr>
        <p:spPr bwMode="auto">
          <a:xfrm>
            <a:off x="2019300" y="6096000"/>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8. </a:t>
            </a:r>
            <a:r>
              <a:rPr lang="en-US" sz="2000" dirty="0"/>
              <a:t>Conclusions / recommendations </a:t>
            </a:r>
          </a:p>
        </p:txBody>
      </p:sp>
    </p:spTree>
    <p:extLst>
      <p:ext uri="{BB962C8B-B14F-4D97-AF65-F5344CB8AC3E}">
        <p14:creationId xmlns:p14="http://schemas.microsoft.com/office/powerpoint/2010/main" val="3045205816"/>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763000" cy="1143000"/>
          </a:xfrm>
        </p:spPr>
        <p:txBody>
          <a:bodyPr/>
          <a:lstStyle/>
          <a:p>
            <a:r>
              <a:rPr lang="en-US" dirty="0" smtClean="0"/>
              <a:t>5. Analyzing the measures by program purpose</a:t>
            </a:r>
            <a:endParaRPr lang="en-US" dirty="0"/>
          </a:p>
        </p:txBody>
      </p:sp>
      <p:sp>
        <p:nvSpPr>
          <p:cNvPr id="3" name="Content Placeholder 2"/>
          <p:cNvSpPr>
            <a:spLocks noGrp="1"/>
          </p:cNvSpPr>
          <p:nvPr>
            <p:ph idx="1"/>
          </p:nvPr>
        </p:nvSpPr>
        <p:spPr>
          <a:xfrm>
            <a:off x="381000" y="1066800"/>
            <a:ext cx="8305800" cy="5410200"/>
          </a:xfrm>
        </p:spPr>
        <p:txBody>
          <a:bodyPr/>
          <a:lstStyle/>
          <a:p>
            <a:pPr marL="0" indent="0">
              <a:buNone/>
            </a:pPr>
            <a:r>
              <a:rPr lang="en-US" b="1" dirty="0" smtClean="0"/>
              <a:t>Goals: </a:t>
            </a:r>
          </a:p>
          <a:p>
            <a:r>
              <a:rPr lang="en-US" dirty="0" smtClean="0"/>
              <a:t>To analyze the measures by provider purpose and answer the following questions:</a:t>
            </a:r>
          </a:p>
          <a:p>
            <a:pPr marL="914400" lvl="1" indent="-457200">
              <a:buFont typeface="+mj-lt"/>
              <a:buAutoNum type="arabicPeriod"/>
            </a:pPr>
            <a:r>
              <a:rPr lang="en-US" dirty="0" smtClean="0"/>
              <a:t>What is the average size of the measure sets by program purpose?</a:t>
            </a:r>
          </a:p>
          <a:p>
            <a:pPr marL="914400" lvl="1" indent="-457200">
              <a:buFont typeface="+mj-lt"/>
              <a:buAutoNum type="arabicPeriod"/>
            </a:pPr>
            <a:r>
              <a:rPr lang="en-US" dirty="0" smtClean="0"/>
              <a:t>To what extent do programs designed for the same purpose use the same measures?</a:t>
            </a:r>
          </a:p>
          <a:p>
            <a:pPr marL="914400" lvl="1" indent="-457200">
              <a:buFont typeface="+mj-lt"/>
              <a:buAutoNum type="arabicPeriod"/>
            </a:pPr>
            <a:r>
              <a:rPr lang="en-US" dirty="0" smtClean="0"/>
              <a:t>To what extent are the measures NQF endorsed?</a:t>
            </a:r>
          </a:p>
          <a:p>
            <a:pPr marL="914400" lvl="1" indent="-457200">
              <a:buFont typeface="+mj-lt"/>
              <a:buAutoNum type="arabicPeriod"/>
            </a:pPr>
            <a:r>
              <a:rPr lang="en-US" dirty="0" smtClean="0"/>
              <a:t>What are the most frequently used measures within each program purpose?</a:t>
            </a:r>
          </a:p>
          <a:p>
            <a:pPr marL="914400" lvl="1" indent="-457200">
              <a:buFont typeface="+mj-lt"/>
              <a:buAutoNum type="arabicPeriod"/>
            </a:pPr>
            <a:endParaRPr lang="en-US" dirty="0"/>
          </a:p>
          <a:p>
            <a:pPr marL="914400" lvl="1" indent="-457200">
              <a:buFont typeface="+mj-lt"/>
              <a:buAutoNum type="arabicPeriod"/>
            </a:pPr>
            <a:endParaRPr lang="en-US" dirty="0" smtClean="0"/>
          </a:p>
          <a:p>
            <a:pPr marL="914400" lvl="1" indent="-457200">
              <a:buFont typeface="+mj-lt"/>
              <a:buAutoNum type="arabicPeriod"/>
            </a:pPr>
            <a:endParaRPr lang="en-US" dirty="0"/>
          </a:p>
          <a:p>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89</a:t>
            </a:fld>
            <a:endParaRPr lang="en-US" dirty="0"/>
          </a:p>
        </p:txBody>
      </p:sp>
    </p:spTree>
    <p:extLst>
      <p:ext uri="{BB962C8B-B14F-4D97-AF65-F5344CB8AC3E}">
        <p14:creationId xmlns:p14="http://schemas.microsoft.com/office/powerpoint/2010/main" val="38078213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Methodology (cont’d</a:t>
            </a:r>
            <a:r>
              <a:rPr lang="en-US" dirty="0" smtClean="0"/>
              <a:t>)</a:t>
            </a:r>
            <a:endParaRPr lang="en-US" dirty="0"/>
          </a:p>
        </p:txBody>
      </p:sp>
      <p:sp>
        <p:nvSpPr>
          <p:cNvPr id="3" name="Content Placeholder 2"/>
          <p:cNvSpPr>
            <a:spLocks noGrp="1"/>
          </p:cNvSpPr>
          <p:nvPr>
            <p:ph idx="1"/>
          </p:nvPr>
        </p:nvSpPr>
        <p:spPr>
          <a:xfrm>
            <a:off x="381000" y="1219200"/>
            <a:ext cx="8305800" cy="4800600"/>
          </a:xfrm>
        </p:spPr>
        <p:txBody>
          <a:bodyPr/>
          <a:lstStyle/>
          <a:p>
            <a:r>
              <a:rPr lang="en-US" dirty="0" smtClean="0"/>
              <a:t>Assessed whether the measure is standard, modified, homegrown or undetermined. </a:t>
            </a:r>
          </a:p>
          <a:p>
            <a:pPr lvl="2"/>
            <a:r>
              <a:rPr lang="en-US" sz="2000" dirty="0" smtClean="0"/>
              <a:t>If we did not have access to the specifications, but the measure appeared to be standard through combination of steward and title or NQF#, we considered it to be a “</a:t>
            </a:r>
            <a:r>
              <a:rPr lang="en-US" sz="2000" b="1" dirty="0" smtClean="0"/>
              <a:t>standard</a:t>
            </a:r>
            <a:r>
              <a:rPr lang="en-US" sz="2000" dirty="0" smtClean="0"/>
              <a:t>”</a:t>
            </a:r>
            <a:r>
              <a:rPr lang="en-US" sz="2000" b="1" dirty="0" smtClean="0"/>
              <a:t> </a:t>
            </a:r>
            <a:r>
              <a:rPr lang="en-US" sz="2000" dirty="0" smtClean="0"/>
              <a:t>measure. This approach is likely to underestimate the number of modified measures.</a:t>
            </a:r>
          </a:p>
          <a:p>
            <a:pPr lvl="2"/>
            <a:r>
              <a:rPr lang="en-US" sz="2000" dirty="0" smtClean="0"/>
              <a:t>We labeled measures “</a:t>
            </a:r>
            <a:r>
              <a:rPr lang="en-US" sz="2000" b="1" dirty="0" smtClean="0"/>
              <a:t>modified</a:t>
            </a:r>
            <a:r>
              <a:rPr lang="en-US" sz="2000" dirty="0" smtClean="0"/>
              <a:t>”</a:t>
            </a:r>
            <a:r>
              <a:rPr lang="en-US" sz="2000" b="1" dirty="0" smtClean="0"/>
              <a:t> </a:t>
            </a:r>
            <a:r>
              <a:rPr lang="en-US" sz="2000" dirty="0" smtClean="0"/>
              <a:t>if they were standard </a:t>
            </a:r>
            <a:r>
              <a:rPr lang="en-US" sz="2000" dirty="0"/>
              <a:t>measures with a change to the </a:t>
            </a:r>
            <a:r>
              <a:rPr lang="en-US" sz="2000" dirty="0" smtClean="0"/>
              <a:t>traditional specifications.</a:t>
            </a:r>
          </a:p>
          <a:p>
            <a:pPr lvl="2"/>
            <a:r>
              <a:rPr lang="en-US" sz="2000" dirty="0"/>
              <a:t>We labeled </a:t>
            </a:r>
            <a:r>
              <a:rPr lang="en-US" sz="2000" dirty="0" smtClean="0"/>
              <a:t>measures “</a:t>
            </a:r>
            <a:r>
              <a:rPr lang="en-US" sz="2000" b="1" dirty="0" smtClean="0"/>
              <a:t>homegrown</a:t>
            </a:r>
            <a:r>
              <a:rPr lang="en-US" sz="2000" dirty="0" smtClean="0"/>
              <a:t>” if they were </a:t>
            </a:r>
            <a:r>
              <a:rPr lang="en-US" sz="2000" dirty="0"/>
              <a:t>were indicated on the source document as having been created by the developer of the measure set</a:t>
            </a:r>
            <a:r>
              <a:rPr lang="en-US" sz="2000" dirty="0" smtClean="0"/>
              <a:t>.</a:t>
            </a:r>
          </a:p>
          <a:p>
            <a:pPr lvl="2"/>
            <a:r>
              <a:rPr lang="en-US" sz="2000" dirty="0" smtClean="0"/>
              <a:t>We labeled measures “</a:t>
            </a:r>
            <a:r>
              <a:rPr lang="en-US" sz="2000" b="1" dirty="0" smtClean="0"/>
              <a:t>undetermined</a:t>
            </a:r>
            <a:r>
              <a:rPr lang="en-US" sz="2000" dirty="0" smtClean="0"/>
              <a:t>” if the source of the measure was unclear. Some of these measures may be “homegrown” while others may be drawn from niche sources.</a:t>
            </a:r>
          </a:p>
          <a:p>
            <a:pPr lvl="1"/>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9</a:t>
            </a:fld>
            <a:endParaRPr lang="en-US" dirty="0"/>
          </a:p>
        </p:txBody>
      </p:sp>
    </p:spTree>
    <p:extLst>
      <p:ext uri="{BB962C8B-B14F-4D97-AF65-F5344CB8AC3E}">
        <p14:creationId xmlns:p14="http://schemas.microsoft.com/office/powerpoint/2010/main" val="40336216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839200" cy="1143000"/>
          </a:xfrm>
        </p:spPr>
        <p:txBody>
          <a:bodyPr/>
          <a:lstStyle/>
          <a:p>
            <a:r>
              <a:rPr lang="en-US" dirty="0" smtClean="0"/>
              <a:t>Selected two measure set purposes for analysis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55126995"/>
              </p:ext>
            </p:extLst>
          </p:nvPr>
        </p:nvGraphicFramePr>
        <p:xfrm>
          <a:off x="304800" y="1219200"/>
          <a:ext cx="861060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90</a:t>
            </a:fld>
            <a:endParaRPr lang="en-US" dirty="0"/>
          </a:p>
        </p:txBody>
      </p:sp>
      <p:sp>
        <p:nvSpPr>
          <p:cNvPr id="3" name="Oval 2"/>
          <p:cNvSpPr/>
          <p:nvPr/>
        </p:nvSpPr>
        <p:spPr bwMode="auto">
          <a:xfrm>
            <a:off x="685800" y="914400"/>
            <a:ext cx="4343400" cy="556260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Tree>
    <p:extLst>
      <p:ext uri="{BB962C8B-B14F-4D97-AF65-F5344CB8AC3E}">
        <p14:creationId xmlns:p14="http://schemas.microsoft.com/office/powerpoint/2010/main" val="4191692365"/>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More sharing within reporting programs than in payment</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52221696"/>
              </p:ext>
            </p:extLst>
          </p:nvPr>
        </p:nvGraphicFramePr>
        <p:xfrm>
          <a:off x="152400" y="1371600"/>
          <a:ext cx="5257800"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91</a:t>
            </a:fld>
            <a:endParaRPr lang="en-US" dirty="0"/>
          </a:p>
        </p:txBody>
      </p:sp>
      <p:sp>
        <p:nvSpPr>
          <p:cNvPr id="6" name="Content Placeholder 2"/>
          <p:cNvSpPr txBox="1">
            <a:spLocks/>
          </p:cNvSpPr>
          <p:nvPr/>
        </p:nvSpPr>
        <p:spPr bwMode="auto">
          <a:xfrm>
            <a:off x="5410200" y="1676400"/>
            <a:ext cx="3276600" cy="3810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57768E"/>
              </a:buClr>
              <a:buFont typeface="Wingdings" pitchFamily="16" charset="2"/>
              <a:buChar char="§"/>
              <a:defRPr sz="2400">
                <a:solidFill>
                  <a:srgbClr val="25325B"/>
                </a:solidFill>
                <a:latin typeface="+mn-lt"/>
                <a:ea typeface="+mn-ea"/>
                <a:cs typeface="+mn-cs"/>
              </a:defRPr>
            </a:lvl1pPr>
            <a:lvl2pPr marL="742950" indent="-285750" algn="l" rtl="0" eaLnBrk="1" fontAlgn="base" hangingPunct="1">
              <a:spcBef>
                <a:spcPct val="20000"/>
              </a:spcBef>
              <a:spcAft>
                <a:spcPct val="0"/>
              </a:spcAft>
              <a:buChar char="–"/>
              <a:defRPr sz="2000">
                <a:solidFill>
                  <a:srgbClr val="486176"/>
                </a:solidFill>
                <a:latin typeface="+mn-lt"/>
                <a:ea typeface="+mn-ea"/>
              </a:defRPr>
            </a:lvl2pPr>
            <a:lvl3pPr marL="1143000" indent="-228600" algn="l" rtl="0" eaLnBrk="1" fontAlgn="base" hangingPunct="1">
              <a:spcBef>
                <a:spcPct val="20000"/>
              </a:spcBef>
              <a:spcAft>
                <a:spcPct val="0"/>
              </a:spcAft>
              <a:buChar char="•"/>
              <a:defRPr>
                <a:solidFill>
                  <a:srgbClr val="25325B"/>
                </a:solidFill>
                <a:latin typeface="+mn-lt"/>
                <a:ea typeface="+mn-ea"/>
              </a:defRPr>
            </a:lvl3pPr>
            <a:lvl4pPr marL="1600200" indent="-228600" algn="l" rtl="0" eaLnBrk="1" fontAlgn="base" hangingPunct="1">
              <a:spcBef>
                <a:spcPct val="20000"/>
              </a:spcBef>
              <a:spcAft>
                <a:spcPct val="0"/>
              </a:spcAft>
              <a:buChar char="–"/>
              <a:defRPr sz="1400">
                <a:solidFill>
                  <a:srgbClr val="57768E"/>
                </a:solidFill>
                <a:latin typeface="+mn-lt"/>
                <a:ea typeface="+mn-ea"/>
              </a:defRPr>
            </a:lvl4pPr>
            <a:lvl5pPr marL="2057400" indent="-228600" algn="l" rtl="0" eaLnBrk="1" fontAlgn="base" hangingPunct="1">
              <a:spcBef>
                <a:spcPct val="20000"/>
              </a:spcBef>
              <a:spcAft>
                <a:spcPct val="0"/>
              </a:spcAft>
              <a:buChar char="»"/>
              <a:defRPr sz="1200">
                <a:solidFill>
                  <a:srgbClr val="25325B"/>
                </a:solidFill>
                <a:latin typeface="+mn-lt"/>
                <a:ea typeface="+mn-ea"/>
              </a:defRPr>
            </a:lvl5pPr>
            <a:lvl6pPr marL="2514600" indent="-228600" algn="l" rtl="0" eaLnBrk="1" fontAlgn="base" hangingPunct="1">
              <a:spcBef>
                <a:spcPct val="20000"/>
              </a:spcBef>
              <a:spcAft>
                <a:spcPct val="0"/>
              </a:spcAft>
              <a:buChar char="»"/>
              <a:defRPr sz="1200">
                <a:solidFill>
                  <a:srgbClr val="25325B"/>
                </a:solidFill>
                <a:latin typeface="+mn-lt"/>
                <a:ea typeface="+mn-ea"/>
              </a:defRPr>
            </a:lvl6pPr>
            <a:lvl7pPr marL="2971800" indent="-228600" algn="l" rtl="0" eaLnBrk="1" fontAlgn="base" hangingPunct="1">
              <a:spcBef>
                <a:spcPct val="20000"/>
              </a:spcBef>
              <a:spcAft>
                <a:spcPct val="0"/>
              </a:spcAft>
              <a:buChar char="»"/>
              <a:defRPr sz="1200">
                <a:solidFill>
                  <a:srgbClr val="25325B"/>
                </a:solidFill>
                <a:latin typeface="+mn-lt"/>
                <a:ea typeface="+mn-ea"/>
              </a:defRPr>
            </a:lvl7pPr>
            <a:lvl8pPr marL="3429000" indent="-228600" algn="l" rtl="0" eaLnBrk="1" fontAlgn="base" hangingPunct="1">
              <a:spcBef>
                <a:spcPct val="20000"/>
              </a:spcBef>
              <a:spcAft>
                <a:spcPct val="0"/>
              </a:spcAft>
              <a:buChar char="»"/>
              <a:defRPr sz="1200">
                <a:solidFill>
                  <a:srgbClr val="25325B"/>
                </a:solidFill>
                <a:latin typeface="+mn-lt"/>
                <a:ea typeface="+mn-ea"/>
              </a:defRPr>
            </a:lvl8pPr>
            <a:lvl9pPr marL="3886200" indent="-228600" algn="l" rtl="0" eaLnBrk="1" fontAlgn="base" hangingPunct="1">
              <a:spcBef>
                <a:spcPct val="20000"/>
              </a:spcBef>
              <a:spcAft>
                <a:spcPct val="0"/>
              </a:spcAft>
              <a:buChar char="»"/>
              <a:defRPr sz="1200">
                <a:solidFill>
                  <a:srgbClr val="25325B"/>
                </a:solidFill>
                <a:latin typeface="+mn-lt"/>
                <a:ea typeface="+mn-ea"/>
              </a:defRPr>
            </a:lvl9pPr>
          </a:lstStyle>
          <a:p>
            <a:r>
              <a:rPr lang="en-US" dirty="0" smtClean="0"/>
              <a:t>We had anticipated that the payment programs would use more similar measures, but we found that was not the case. </a:t>
            </a:r>
          </a:p>
          <a:p>
            <a:pPr marL="914400" lvl="1" indent="-457200">
              <a:buFont typeface="+mj-lt"/>
              <a:buAutoNum type="arabicPeriod"/>
            </a:pPr>
            <a:endParaRPr lang="en-US" dirty="0" smtClean="0"/>
          </a:p>
          <a:p>
            <a:pPr marL="914400" lvl="1" indent="-457200">
              <a:buFont typeface="+mj-lt"/>
              <a:buAutoNum type="arabicPeriod"/>
            </a:pPr>
            <a:endParaRPr lang="en-US" dirty="0" smtClean="0"/>
          </a:p>
          <a:p>
            <a:pPr marL="914400" lvl="1" indent="-457200">
              <a:buFont typeface="+mj-lt"/>
              <a:buAutoNum type="arabicPeriod"/>
            </a:pPr>
            <a:endParaRPr lang="en-US" dirty="0" smtClean="0"/>
          </a:p>
          <a:p>
            <a:endParaRPr lang="en-US" dirty="0"/>
          </a:p>
        </p:txBody>
      </p:sp>
    </p:spTree>
    <p:extLst>
      <p:ext uri="{BB962C8B-B14F-4D97-AF65-F5344CB8AC3E}">
        <p14:creationId xmlns:p14="http://schemas.microsoft.com/office/powerpoint/2010/main" val="266079116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Not as much use of NQF measures for payment as expected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366781049"/>
              </p:ext>
            </p:extLst>
          </p:nvPr>
        </p:nvGraphicFramePr>
        <p:xfrm>
          <a:off x="152400" y="1371600"/>
          <a:ext cx="5257800"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92</a:t>
            </a:fld>
            <a:endParaRPr lang="en-US" dirty="0"/>
          </a:p>
        </p:txBody>
      </p:sp>
      <p:sp>
        <p:nvSpPr>
          <p:cNvPr id="6" name="Content Placeholder 2"/>
          <p:cNvSpPr txBox="1">
            <a:spLocks/>
          </p:cNvSpPr>
          <p:nvPr/>
        </p:nvSpPr>
        <p:spPr bwMode="auto">
          <a:xfrm>
            <a:off x="5410200" y="1676400"/>
            <a:ext cx="3276600" cy="3810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57768E"/>
              </a:buClr>
              <a:buFont typeface="Wingdings" pitchFamily="16" charset="2"/>
              <a:buChar char="§"/>
              <a:defRPr sz="2400">
                <a:solidFill>
                  <a:srgbClr val="25325B"/>
                </a:solidFill>
                <a:latin typeface="+mn-lt"/>
                <a:ea typeface="+mn-ea"/>
                <a:cs typeface="+mn-cs"/>
              </a:defRPr>
            </a:lvl1pPr>
            <a:lvl2pPr marL="742950" indent="-285750" algn="l" rtl="0" eaLnBrk="1" fontAlgn="base" hangingPunct="1">
              <a:spcBef>
                <a:spcPct val="20000"/>
              </a:spcBef>
              <a:spcAft>
                <a:spcPct val="0"/>
              </a:spcAft>
              <a:buChar char="–"/>
              <a:defRPr sz="2000">
                <a:solidFill>
                  <a:srgbClr val="486176"/>
                </a:solidFill>
                <a:latin typeface="+mn-lt"/>
                <a:ea typeface="+mn-ea"/>
              </a:defRPr>
            </a:lvl2pPr>
            <a:lvl3pPr marL="1143000" indent="-228600" algn="l" rtl="0" eaLnBrk="1" fontAlgn="base" hangingPunct="1">
              <a:spcBef>
                <a:spcPct val="20000"/>
              </a:spcBef>
              <a:spcAft>
                <a:spcPct val="0"/>
              </a:spcAft>
              <a:buChar char="•"/>
              <a:defRPr>
                <a:solidFill>
                  <a:srgbClr val="25325B"/>
                </a:solidFill>
                <a:latin typeface="+mn-lt"/>
                <a:ea typeface="+mn-ea"/>
              </a:defRPr>
            </a:lvl3pPr>
            <a:lvl4pPr marL="1600200" indent="-228600" algn="l" rtl="0" eaLnBrk="1" fontAlgn="base" hangingPunct="1">
              <a:spcBef>
                <a:spcPct val="20000"/>
              </a:spcBef>
              <a:spcAft>
                <a:spcPct val="0"/>
              </a:spcAft>
              <a:buChar char="–"/>
              <a:defRPr sz="1400">
                <a:solidFill>
                  <a:srgbClr val="57768E"/>
                </a:solidFill>
                <a:latin typeface="+mn-lt"/>
                <a:ea typeface="+mn-ea"/>
              </a:defRPr>
            </a:lvl4pPr>
            <a:lvl5pPr marL="2057400" indent="-228600" algn="l" rtl="0" eaLnBrk="1" fontAlgn="base" hangingPunct="1">
              <a:spcBef>
                <a:spcPct val="20000"/>
              </a:spcBef>
              <a:spcAft>
                <a:spcPct val="0"/>
              </a:spcAft>
              <a:buChar char="»"/>
              <a:defRPr sz="1200">
                <a:solidFill>
                  <a:srgbClr val="25325B"/>
                </a:solidFill>
                <a:latin typeface="+mn-lt"/>
                <a:ea typeface="+mn-ea"/>
              </a:defRPr>
            </a:lvl5pPr>
            <a:lvl6pPr marL="2514600" indent="-228600" algn="l" rtl="0" eaLnBrk="1" fontAlgn="base" hangingPunct="1">
              <a:spcBef>
                <a:spcPct val="20000"/>
              </a:spcBef>
              <a:spcAft>
                <a:spcPct val="0"/>
              </a:spcAft>
              <a:buChar char="»"/>
              <a:defRPr sz="1200">
                <a:solidFill>
                  <a:srgbClr val="25325B"/>
                </a:solidFill>
                <a:latin typeface="+mn-lt"/>
                <a:ea typeface="+mn-ea"/>
              </a:defRPr>
            </a:lvl6pPr>
            <a:lvl7pPr marL="2971800" indent="-228600" algn="l" rtl="0" eaLnBrk="1" fontAlgn="base" hangingPunct="1">
              <a:spcBef>
                <a:spcPct val="20000"/>
              </a:spcBef>
              <a:spcAft>
                <a:spcPct val="0"/>
              </a:spcAft>
              <a:buChar char="»"/>
              <a:defRPr sz="1200">
                <a:solidFill>
                  <a:srgbClr val="25325B"/>
                </a:solidFill>
                <a:latin typeface="+mn-lt"/>
                <a:ea typeface="+mn-ea"/>
              </a:defRPr>
            </a:lvl7pPr>
            <a:lvl8pPr marL="3429000" indent="-228600" algn="l" rtl="0" eaLnBrk="1" fontAlgn="base" hangingPunct="1">
              <a:spcBef>
                <a:spcPct val="20000"/>
              </a:spcBef>
              <a:spcAft>
                <a:spcPct val="0"/>
              </a:spcAft>
              <a:buChar char="»"/>
              <a:defRPr sz="1200">
                <a:solidFill>
                  <a:srgbClr val="25325B"/>
                </a:solidFill>
                <a:latin typeface="+mn-lt"/>
                <a:ea typeface="+mn-ea"/>
              </a:defRPr>
            </a:lvl8pPr>
            <a:lvl9pPr marL="3886200" indent="-228600" algn="l" rtl="0" eaLnBrk="1" fontAlgn="base" hangingPunct="1">
              <a:spcBef>
                <a:spcPct val="20000"/>
              </a:spcBef>
              <a:spcAft>
                <a:spcPct val="0"/>
              </a:spcAft>
              <a:buChar char="»"/>
              <a:defRPr sz="1200">
                <a:solidFill>
                  <a:srgbClr val="25325B"/>
                </a:solidFill>
                <a:latin typeface="+mn-lt"/>
                <a:ea typeface="+mn-ea"/>
              </a:defRPr>
            </a:lvl9pPr>
          </a:lstStyle>
          <a:p>
            <a:r>
              <a:rPr lang="en-US" dirty="0" smtClean="0"/>
              <a:t>We had anticipated that the payment programs would use mostly NQF endorsed measures, but we found that was not the case. </a:t>
            </a:r>
          </a:p>
          <a:p>
            <a:pPr marL="914400" lvl="1" indent="-457200">
              <a:buFont typeface="+mj-lt"/>
              <a:buAutoNum type="arabicPeriod"/>
            </a:pPr>
            <a:endParaRPr lang="en-US" dirty="0" smtClean="0"/>
          </a:p>
          <a:p>
            <a:pPr marL="914400" lvl="1" indent="-457200">
              <a:buFont typeface="+mj-lt"/>
              <a:buAutoNum type="arabicPeriod"/>
            </a:pPr>
            <a:endParaRPr lang="en-US" dirty="0" smtClean="0"/>
          </a:p>
          <a:p>
            <a:pPr marL="914400" lvl="1" indent="-457200">
              <a:buFont typeface="+mj-lt"/>
              <a:buAutoNum type="arabicPeriod"/>
            </a:pPr>
            <a:endParaRPr lang="en-US" dirty="0" smtClean="0"/>
          </a:p>
          <a:p>
            <a:endParaRPr lang="en-US" dirty="0"/>
          </a:p>
        </p:txBody>
      </p:sp>
    </p:spTree>
    <p:extLst>
      <p:ext uri="{BB962C8B-B14F-4D97-AF65-F5344CB8AC3E}">
        <p14:creationId xmlns:p14="http://schemas.microsoft.com/office/powerpoint/2010/main" val="19979175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program purpose analysis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82909882"/>
              </p:ext>
            </p:extLst>
          </p:nvPr>
        </p:nvGraphicFramePr>
        <p:xfrm>
          <a:off x="457200" y="1524000"/>
          <a:ext cx="8229600" cy="311404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a:txBody>
                    <a:bodyPr/>
                    <a:lstStyle/>
                    <a:p>
                      <a:r>
                        <a:rPr lang="en-US" sz="1800" dirty="0" smtClean="0">
                          <a:solidFill>
                            <a:schemeClr val="tx1"/>
                          </a:solidFill>
                        </a:rPr>
                        <a:t>Program Type</a:t>
                      </a:r>
                      <a:endParaRPr lang="en-US" sz="1800" dirty="0">
                        <a:solidFill>
                          <a:schemeClr val="tx1"/>
                        </a:solidFill>
                      </a:endParaRPr>
                    </a:p>
                  </a:txBody>
                  <a:tcPr/>
                </a:tc>
                <a:tc>
                  <a:txBody>
                    <a:bodyPr/>
                    <a:lstStyle/>
                    <a:p>
                      <a:r>
                        <a:rPr lang="en-US" sz="1800" dirty="0" smtClean="0">
                          <a:solidFill>
                            <a:schemeClr val="tx1"/>
                          </a:solidFill>
                        </a:rPr>
                        <a:t>Number of programs included</a:t>
                      </a:r>
                      <a:r>
                        <a:rPr lang="en-US" sz="1800" baseline="0" dirty="0" smtClean="0">
                          <a:solidFill>
                            <a:schemeClr val="tx1"/>
                          </a:solidFill>
                        </a:rPr>
                        <a:t> in category</a:t>
                      </a:r>
                      <a:endParaRPr lang="en-US" sz="1800" dirty="0">
                        <a:solidFill>
                          <a:schemeClr val="tx1"/>
                        </a:solidFill>
                      </a:endParaRPr>
                    </a:p>
                  </a:txBody>
                  <a:tcPr/>
                </a:tc>
                <a:tc>
                  <a:txBody>
                    <a:bodyPr/>
                    <a:lstStyle/>
                    <a:p>
                      <a:r>
                        <a:rPr lang="en-US" sz="1800" dirty="0" smtClean="0">
                          <a:solidFill>
                            <a:schemeClr val="tx1"/>
                          </a:solidFill>
                        </a:rPr>
                        <a:t>Average number of measures in the set</a:t>
                      </a:r>
                      <a:endParaRPr lang="en-US" sz="1800" dirty="0">
                        <a:solidFill>
                          <a:schemeClr val="tx1"/>
                        </a:solidFill>
                      </a:endParaRPr>
                    </a:p>
                  </a:txBody>
                  <a:tcPr/>
                </a:tc>
                <a:tc>
                  <a:txBody>
                    <a:bodyPr/>
                    <a:lstStyle/>
                    <a:p>
                      <a:r>
                        <a:rPr lang="en-US" sz="1800" dirty="0" smtClean="0">
                          <a:solidFill>
                            <a:schemeClr val="tx1"/>
                          </a:solidFill>
                        </a:rPr>
                        <a:t>Number of  distinct measures</a:t>
                      </a:r>
                      <a:endParaRPr lang="en-US" sz="18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Percent of distinct measures NQF endorsed</a:t>
                      </a:r>
                    </a:p>
                  </a:txBody>
                  <a:tcPr/>
                </a:tc>
              </a:tr>
              <a:tr h="370840">
                <a:tc>
                  <a:txBody>
                    <a:bodyPr/>
                    <a:lstStyle/>
                    <a:p>
                      <a:r>
                        <a:rPr lang="en-US" sz="1800" dirty="0" smtClean="0"/>
                        <a:t>All</a:t>
                      </a:r>
                      <a:r>
                        <a:rPr lang="en-US" sz="1800" baseline="0" dirty="0" smtClean="0"/>
                        <a:t> measures</a:t>
                      </a:r>
                      <a:endParaRPr lang="en-US" sz="1800" dirty="0"/>
                    </a:p>
                  </a:txBody>
                  <a:tcPr/>
                </a:tc>
                <a:tc>
                  <a:txBody>
                    <a:bodyPr/>
                    <a:lstStyle/>
                    <a:p>
                      <a:pPr algn="ctr"/>
                      <a:r>
                        <a:rPr lang="en-US" sz="1800" dirty="0" smtClean="0"/>
                        <a:t>48</a:t>
                      </a:r>
                      <a:endParaRPr lang="en-US" sz="1800" dirty="0"/>
                    </a:p>
                  </a:txBody>
                  <a:tcPr anchor="ctr"/>
                </a:tc>
                <a:tc>
                  <a:txBody>
                    <a:bodyPr/>
                    <a:lstStyle/>
                    <a:p>
                      <a:pPr algn="ctr"/>
                      <a:r>
                        <a:rPr lang="en-US" sz="1800" dirty="0" smtClean="0"/>
                        <a:t>29</a:t>
                      </a:r>
                      <a:endParaRPr lang="en-US" sz="1800" dirty="0"/>
                    </a:p>
                  </a:txBody>
                  <a:tcPr anchor="ctr"/>
                </a:tc>
                <a:tc>
                  <a:txBody>
                    <a:bodyPr/>
                    <a:lstStyle/>
                    <a:p>
                      <a:pPr algn="ctr"/>
                      <a:r>
                        <a:rPr lang="en-US" sz="1800" dirty="0" smtClean="0"/>
                        <a:t>509</a:t>
                      </a:r>
                      <a:endParaRPr lang="en-US" sz="1800" dirty="0"/>
                    </a:p>
                  </a:txBody>
                  <a:tcPr anchor="ctr"/>
                </a:tc>
                <a:tc>
                  <a:txBody>
                    <a:bodyPr/>
                    <a:lstStyle/>
                    <a:p>
                      <a:pPr algn="ctr"/>
                      <a:r>
                        <a:rPr lang="en-US" sz="1800" dirty="0" smtClean="0"/>
                        <a:t>32%</a:t>
                      </a:r>
                      <a:endParaRPr lang="en-US" sz="1800" dirty="0"/>
                    </a:p>
                  </a:txBody>
                  <a:tcPr anchor="ctr"/>
                </a:tc>
              </a:tr>
              <a:tr h="370840">
                <a:tc>
                  <a:txBody>
                    <a:bodyPr/>
                    <a:lstStyle/>
                    <a:p>
                      <a:r>
                        <a:rPr lang="en-US" sz="1800" dirty="0" smtClean="0"/>
                        <a:t>Reporting</a:t>
                      </a:r>
                      <a:r>
                        <a:rPr lang="en-US" sz="1800" baseline="0" dirty="0" smtClean="0"/>
                        <a:t> measures</a:t>
                      </a:r>
                      <a:endParaRPr lang="en-US" sz="1800" dirty="0"/>
                    </a:p>
                  </a:txBody>
                  <a:tcPr/>
                </a:tc>
                <a:tc>
                  <a:txBody>
                    <a:bodyPr/>
                    <a:lstStyle/>
                    <a:p>
                      <a:pPr algn="ctr"/>
                      <a:r>
                        <a:rPr lang="en-US" sz="1800" dirty="0" smtClean="0"/>
                        <a:t>22</a:t>
                      </a:r>
                      <a:endParaRPr lang="en-US" sz="1800" dirty="0"/>
                    </a:p>
                  </a:txBody>
                  <a:tcPr anchor="ctr"/>
                </a:tc>
                <a:tc>
                  <a:txBody>
                    <a:bodyPr/>
                    <a:lstStyle/>
                    <a:p>
                      <a:pPr algn="ctr"/>
                      <a:r>
                        <a:rPr lang="en-US" sz="1800" dirty="0" smtClean="0"/>
                        <a:t>22</a:t>
                      </a:r>
                      <a:endParaRPr lang="en-US" sz="1800" dirty="0"/>
                    </a:p>
                  </a:txBody>
                  <a:tcPr anchor="ctr"/>
                </a:tc>
                <a:tc>
                  <a:txBody>
                    <a:bodyPr/>
                    <a:lstStyle/>
                    <a:p>
                      <a:pPr algn="ctr"/>
                      <a:r>
                        <a:rPr lang="en-US" sz="1800" dirty="0" smtClean="0"/>
                        <a:t>157</a:t>
                      </a:r>
                      <a:endParaRPr lang="en-US" sz="1800" dirty="0"/>
                    </a:p>
                  </a:txBody>
                  <a:tcPr anchor="ctr"/>
                </a:tc>
                <a:tc>
                  <a:txBody>
                    <a:bodyPr/>
                    <a:lstStyle/>
                    <a:p>
                      <a:pPr algn="ctr"/>
                      <a:r>
                        <a:rPr lang="en-US" sz="1800" dirty="0" smtClean="0"/>
                        <a:t>37%</a:t>
                      </a:r>
                      <a:endParaRPr lang="en-US" sz="1800" dirty="0"/>
                    </a:p>
                  </a:txBody>
                  <a:tcPr anchor="ctr"/>
                </a:tc>
              </a:tr>
              <a:tr h="370840">
                <a:tc>
                  <a:txBody>
                    <a:bodyPr/>
                    <a:lstStyle/>
                    <a:p>
                      <a:r>
                        <a:rPr lang="en-US" sz="1800" dirty="0" smtClean="0"/>
                        <a:t>Payment measures</a:t>
                      </a:r>
                      <a:endParaRPr lang="en-US" sz="1800" dirty="0"/>
                    </a:p>
                  </a:txBody>
                  <a:tcPr/>
                </a:tc>
                <a:tc>
                  <a:txBody>
                    <a:bodyPr/>
                    <a:lstStyle/>
                    <a:p>
                      <a:pPr algn="ctr"/>
                      <a:r>
                        <a:rPr lang="en-US" sz="1800" dirty="0" smtClean="0"/>
                        <a:t>19</a:t>
                      </a:r>
                      <a:endParaRPr lang="en-US" sz="1800" dirty="0"/>
                    </a:p>
                  </a:txBody>
                  <a:tcPr anchor="ctr"/>
                </a:tc>
                <a:tc>
                  <a:txBody>
                    <a:bodyPr/>
                    <a:lstStyle/>
                    <a:p>
                      <a:pPr algn="ctr"/>
                      <a:r>
                        <a:rPr lang="en-US" sz="1800" dirty="0" smtClean="0"/>
                        <a:t>30</a:t>
                      </a:r>
                      <a:endParaRPr lang="en-US" sz="1800" dirty="0"/>
                    </a:p>
                  </a:txBody>
                  <a:tcPr anchor="ctr"/>
                </a:tc>
                <a:tc>
                  <a:txBody>
                    <a:bodyPr/>
                    <a:lstStyle/>
                    <a:p>
                      <a:pPr algn="ctr"/>
                      <a:r>
                        <a:rPr lang="en-US" sz="1800" dirty="0" smtClean="0"/>
                        <a:t>250</a:t>
                      </a:r>
                      <a:endParaRPr lang="en-US" sz="1800" dirty="0"/>
                    </a:p>
                  </a:txBody>
                  <a:tcPr anchor="ctr"/>
                </a:tc>
                <a:tc>
                  <a:txBody>
                    <a:bodyPr/>
                    <a:lstStyle/>
                    <a:p>
                      <a:pPr algn="ctr"/>
                      <a:r>
                        <a:rPr lang="en-US" sz="1800" dirty="0" smtClean="0"/>
                        <a:t>36%</a:t>
                      </a:r>
                      <a:endParaRPr lang="en-US" sz="1800" dirty="0"/>
                    </a:p>
                  </a:txBody>
                  <a:tcPr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93</a:t>
            </a:fld>
            <a:endParaRPr lang="en-US" dirty="0"/>
          </a:p>
        </p:txBody>
      </p:sp>
    </p:spTree>
    <p:extLst>
      <p:ext uri="{BB962C8B-B14F-4D97-AF65-F5344CB8AC3E}">
        <p14:creationId xmlns:p14="http://schemas.microsoft.com/office/powerpoint/2010/main" val="282471551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Measures for reporting</a:t>
            </a:r>
            <a:endParaRPr lang="en-US" dirty="0"/>
          </a:p>
        </p:txBody>
      </p:sp>
      <p:sp>
        <p:nvSpPr>
          <p:cNvPr id="3" name="Content Placeholder 2"/>
          <p:cNvSpPr>
            <a:spLocks noGrp="1"/>
          </p:cNvSpPr>
          <p:nvPr>
            <p:ph idx="1"/>
          </p:nvPr>
        </p:nvSpPr>
        <p:spPr/>
        <p:txBody>
          <a:bodyPr/>
          <a:lstStyle/>
          <a:p>
            <a:r>
              <a:rPr lang="en-US" dirty="0" smtClean="0"/>
              <a:t>490 measures across 22 measure sets</a:t>
            </a:r>
          </a:p>
          <a:p>
            <a:pPr lvl="1"/>
            <a:r>
              <a:rPr lang="en-US" dirty="0" smtClean="0"/>
              <a:t>Average of 22 measures per set (range: 5-50)</a:t>
            </a:r>
          </a:p>
          <a:p>
            <a:endParaRPr lang="en-US" dirty="0" smtClean="0"/>
          </a:p>
          <a:p>
            <a:r>
              <a:rPr lang="en-US" dirty="0" smtClean="0"/>
              <a:t>157 distinct measures</a:t>
            </a:r>
          </a:p>
          <a:p>
            <a:endParaRPr lang="en-US" dirty="0"/>
          </a:p>
          <a:p>
            <a:r>
              <a:rPr lang="en-US" dirty="0" smtClean="0"/>
              <a:t>82% of the programs modified at least one of their measures</a:t>
            </a:r>
          </a:p>
        </p:txBody>
      </p:sp>
      <p:sp>
        <p:nvSpPr>
          <p:cNvPr id="4" name="Slide Number Placeholder 3"/>
          <p:cNvSpPr>
            <a:spLocks noGrp="1"/>
          </p:cNvSpPr>
          <p:nvPr>
            <p:ph type="sldNum" sz="quarter" idx="10"/>
          </p:nvPr>
        </p:nvSpPr>
        <p:spPr/>
        <p:txBody>
          <a:bodyPr/>
          <a:lstStyle/>
          <a:p>
            <a:fld id="{6CDFDD91-9DC5-443A-B5D4-A4D827708E68}" type="slidenum">
              <a:rPr lang="en-US" smtClean="0"/>
              <a:pPr/>
              <a:t>94</a:t>
            </a:fld>
            <a:endParaRPr lang="en-US" dirty="0"/>
          </a:p>
        </p:txBody>
      </p:sp>
    </p:spTree>
    <p:extLst>
      <p:ext uri="{BB962C8B-B14F-4D97-AF65-F5344CB8AC3E}">
        <p14:creationId xmlns:p14="http://schemas.microsoft.com/office/powerpoint/2010/main" val="220832956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More sharing than the general analysis</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95</a:t>
            </a:fld>
            <a:endParaRPr lang="en-US" dirty="0"/>
          </a:p>
        </p:txBody>
      </p:sp>
      <p:graphicFrame>
        <p:nvGraphicFramePr>
          <p:cNvPr id="9" name="Chart 8"/>
          <p:cNvGraphicFramePr/>
          <p:nvPr>
            <p:extLst>
              <p:ext uri="{D42A27DB-BD31-4B8C-83A1-F6EECF244321}">
                <p14:modId xmlns:p14="http://schemas.microsoft.com/office/powerpoint/2010/main" val="345715573"/>
              </p:ext>
            </p:extLst>
          </p:nvPr>
        </p:nvGraphicFramePr>
        <p:xfrm>
          <a:off x="152400" y="1066800"/>
          <a:ext cx="8991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2133600" y="5181600"/>
            <a:ext cx="4851399" cy="923330"/>
          </a:xfrm>
          <a:prstGeom prst="rect">
            <a:avLst/>
          </a:prstGeom>
          <a:noFill/>
        </p:spPr>
        <p:txBody>
          <a:bodyPr wrap="square" rtlCol="0">
            <a:spAutoFit/>
          </a:bodyPr>
          <a:lstStyle/>
          <a:p>
            <a:pPr algn="ctr"/>
            <a:r>
              <a:rPr lang="en-US" dirty="0" smtClean="0"/>
              <a:t>Number of distinct reporting measures shared by multiple measure sets</a:t>
            </a:r>
          </a:p>
          <a:p>
            <a:pPr algn="ctr"/>
            <a:r>
              <a:rPr lang="en-US" i="1" dirty="0" smtClean="0"/>
              <a:t>n = 157</a:t>
            </a:r>
            <a:endParaRPr lang="en-US" i="1" dirty="0"/>
          </a:p>
        </p:txBody>
      </p:sp>
      <p:cxnSp>
        <p:nvCxnSpPr>
          <p:cNvPr id="18" name="Straight Connector 17"/>
          <p:cNvCxnSpPr/>
          <p:nvPr/>
        </p:nvCxnSpPr>
        <p:spPr bwMode="auto">
          <a:xfrm flipH="1">
            <a:off x="2590800"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242820777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1143000"/>
          </a:xfrm>
        </p:spPr>
        <p:txBody>
          <a:bodyPr/>
          <a:lstStyle/>
          <a:p>
            <a:r>
              <a:rPr lang="en-US" dirty="0" smtClean="0"/>
              <a:t>Reporting: The majority of implemented reporting measures are NQF-endorsed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701540"/>
              </p:ext>
            </p:extLst>
          </p:nvPr>
        </p:nvGraphicFramePr>
        <p:xfrm>
          <a:off x="152400" y="991063"/>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96</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reporting measures that are NQF-endorsed</a:t>
            </a:r>
          </a:p>
          <a:p>
            <a:pPr algn="ctr"/>
            <a:r>
              <a:rPr lang="en-US" i="1" dirty="0" smtClean="0"/>
              <a:t>n = 490</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795911146"/>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1143000"/>
          </a:xfrm>
        </p:spPr>
        <p:txBody>
          <a:bodyPr/>
          <a:lstStyle/>
          <a:p>
            <a:r>
              <a:rPr lang="en-US" dirty="0" smtClean="0"/>
              <a:t>Reporting: Most of the distinct measures are not endorsed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76215259"/>
              </p:ext>
            </p:extLst>
          </p:nvPr>
        </p:nvGraphicFramePr>
        <p:xfrm>
          <a:off x="139699" y="762000"/>
          <a:ext cx="88392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97</a:t>
            </a:fld>
            <a:endParaRPr lang="en-US" dirty="0"/>
          </a:p>
        </p:txBody>
      </p:sp>
      <p:sp>
        <p:nvSpPr>
          <p:cNvPr id="6" name="TextBox 5"/>
          <p:cNvSpPr txBox="1"/>
          <p:nvPr/>
        </p:nvSpPr>
        <p:spPr>
          <a:xfrm>
            <a:off x="2133600" y="5710998"/>
            <a:ext cx="4851399" cy="923330"/>
          </a:xfrm>
          <a:prstGeom prst="rect">
            <a:avLst/>
          </a:prstGeom>
          <a:noFill/>
        </p:spPr>
        <p:txBody>
          <a:bodyPr wrap="square" rtlCol="0">
            <a:spAutoFit/>
          </a:bodyPr>
          <a:lstStyle/>
          <a:p>
            <a:pPr algn="ctr"/>
            <a:r>
              <a:rPr lang="en-US" dirty="0" smtClean="0"/>
              <a:t>Percentage of distinct reporting measures that are NQF-endorsed</a:t>
            </a:r>
          </a:p>
          <a:p>
            <a:pPr algn="ctr"/>
            <a:r>
              <a:rPr lang="en-US" i="1" dirty="0" smtClean="0"/>
              <a:t>n = 157</a:t>
            </a:r>
            <a:endParaRPr lang="en-US" i="1" dirty="0"/>
          </a:p>
        </p:txBody>
      </p:sp>
      <p:cxnSp>
        <p:nvCxnSpPr>
          <p:cNvPr id="7" name="Straight Connector 6"/>
          <p:cNvCxnSpPr/>
          <p:nvPr/>
        </p:nvCxnSpPr>
        <p:spPr bwMode="auto">
          <a:xfrm flipH="1">
            <a:off x="2590800" y="63246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3597901724"/>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frequently used reporting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03545206"/>
              </p:ext>
            </p:extLst>
          </p:nvPr>
        </p:nvGraphicFramePr>
        <p:xfrm>
          <a:off x="304800" y="1066800"/>
          <a:ext cx="8534400" cy="4810125"/>
        </p:xfrm>
        <a:graphic>
          <a:graphicData uri="http://schemas.openxmlformats.org/drawingml/2006/table">
            <a:tbl>
              <a:tblPr firstRow="1" bandRow="1">
                <a:tableStyleId>{5C22544A-7EE6-4342-B048-85BDC9FD1C3A}</a:tableStyleId>
              </a:tblPr>
              <a:tblGrid>
                <a:gridCol w="1229532"/>
                <a:gridCol w="4876978"/>
                <a:gridCol w="1397876"/>
                <a:gridCol w="1030014"/>
              </a:tblGrid>
              <a:tr h="370840">
                <a:tc>
                  <a:txBody>
                    <a:bodyPr/>
                    <a:lstStyle/>
                    <a:p>
                      <a:r>
                        <a:rPr lang="en-US" sz="1400" dirty="0" smtClean="0">
                          <a:solidFill>
                            <a:schemeClr val="tx1"/>
                          </a:solidFill>
                        </a:rPr>
                        <a:t>#</a:t>
                      </a:r>
                      <a:r>
                        <a:rPr lang="en-US" sz="1400" baseline="0" dirty="0" smtClean="0">
                          <a:solidFill>
                            <a:schemeClr val="tx1"/>
                          </a:solidFill>
                        </a:rPr>
                        <a:t> p</a:t>
                      </a:r>
                      <a:r>
                        <a:rPr lang="en-US" sz="1400" dirty="0" smtClean="0">
                          <a:solidFill>
                            <a:schemeClr val="tx1"/>
                          </a:solidFill>
                        </a:rPr>
                        <a:t>rograms modifying the measure</a:t>
                      </a:r>
                      <a:endParaRPr lang="en-US" sz="1400" dirty="0">
                        <a:solidFill>
                          <a:schemeClr val="tx1"/>
                        </a:solidFill>
                      </a:endParaRPr>
                    </a:p>
                  </a:txBody>
                  <a:tcPr/>
                </a:tc>
                <a:tc>
                  <a:txBody>
                    <a:bodyPr/>
                    <a:lstStyle/>
                    <a:p>
                      <a:r>
                        <a:rPr lang="en-US" sz="1400" dirty="0" smtClean="0">
                          <a:solidFill>
                            <a:schemeClr val="tx1"/>
                          </a:solidFill>
                        </a:rPr>
                        <a:t>Measure</a:t>
                      </a:r>
                      <a:r>
                        <a:rPr lang="en-US" sz="1400" baseline="0" dirty="0" smtClean="0">
                          <a:solidFill>
                            <a:schemeClr val="tx1"/>
                          </a:solidFill>
                        </a:rPr>
                        <a:t> Name</a:t>
                      </a:r>
                      <a:endParaRPr lang="en-US" sz="1400" dirty="0">
                        <a:solidFill>
                          <a:schemeClr val="tx1"/>
                        </a:solidFill>
                      </a:endParaRPr>
                    </a:p>
                  </a:txBody>
                  <a:tcPr/>
                </a:tc>
                <a:tc>
                  <a:txBody>
                    <a:bodyPr/>
                    <a:lstStyle/>
                    <a:p>
                      <a:r>
                        <a:rPr lang="en-US" sz="1400" dirty="0" smtClean="0">
                          <a:solidFill>
                            <a:schemeClr val="tx1"/>
                          </a:solidFill>
                        </a:rPr>
                        <a:t>Steward</a:t>
                      </a:r>
                      <a:endParaRPr lang="en-US" sz="1400" dirty="0">
                        <a:solidFill>
                          <a:schemeClr val="tx1"/>
                        </a:solidFill>
                      </a:endParaRPr>
                    </a:p>
                  </a:txBody>
                  <a:tcPr/>
                </a:tc>
                <a:tc>
                  <a:txBody>
                    <a:bodyPr/>
                    <a:lstStyle/>
                    <a:p>
                      <a:r>
                        <a:rPr lang="en-US" sz="1400" dirty="0" smtClean="0">
                          <a:solidFill>
                            <a:schemeClr val="tx1"/>
                          </a:solidFill>
                        </a:rPr>
                        <a:t>NQF #</a:t>
                      </a:r>
                      <a:endParaRPr lang="en-US" sz="1400" dirty="0">
                        <a:solidFill>
                          <a:schemeClr val="tx1"/>
                        </a:solidFill>
                      </a:endParaRPr>
                    </a:p>
                  </a:txBody>
                  <a:tcPr/>
                </a:tc>
              </a:tr>
              <a:tr h="370840">
                <a:tc>
                  <a:txBody>
                    <a:bodyPr/>
                    <a:lstStyle/>
                    <a:p>
                      <a:pPr algn="ctr" fontAlgn="t"/>
                      <a:r>
                        <a:rPr lang="en-US" sz="1600" b="0" i="0" u="none" strike="noStrike" dirty="0">
                          <a:solidFill>
                            <a:srgbClr val="000000"/>
                          </a:solidFill>
                          <a:effectLst/>
                          <a:latin typeface="Arial"/>
                        </a:rPr>
                        <a:t>16</a:t>
                      </a:r>
                    </a:p>
                  </a:txBody>
                  <a:tcPr marL="9525" marR="9525" marT="9525" marB="0" anchor="ctr"/>
                </a:tc>
                <a:tc>
                  <a:txBody>
                    <a:bodyPr/>
                    <a:lstStyle/>
                    <a:p>
                      <a:pPr algn="l" fontAlgn="t"/>
                      <a:r>
                        <a:rPr lang="es-ES" sz="1600" b="0" i="0" u="none" strike="noStrike" dirty="0">
                          <a:solidFill>
                            <a:srgbClr val="000000"/>
                          </a:solidFill>
                          <a:effectLst/>
                          <a:latin typeface="Arial"/>
                        </a:rPr>
                        <a:t>CDC: Hemoglobin A1c (HbA1c) Control (&lt;8.0%)</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575</a:t>
                      </a:r>
                    </a:p>
                  </a:txBody>
                  <a:tcPr marL="9525" marR="9525" marT="9525" marB="0" anchor="ctr"/>
                </a:tc>
              </a:tr>
              <a:tr h="370840">
                <a:tc>
                  <a:txBody>
                    <a:bodyPr/>
                    <a:lstStyle/>
                    <a:p>
                      <a:pPr algn="ctr" fontAlgn="t"/>
                      <a:r>
                        <a:rPr lang="en-US" sz="1600" b="0" i="0" u="none" strike="noStrike" dirty="0">
                          <a:solidFill>
                            <a:srgbClr val="000000"/>
                          </a:solidFill>
                          <a:effectLst/>
                          <a:latin typeface="Arial"/>
                        </a:rPr>
                        <a:t>15</a:t>
                      </a:r>
                    </a:p>
                  </a:txBody>
                  <a:tcPr marL="9525" marR="9525" marT="9525" marB="0" anchor="ctr"/>
                </a:tc>
                <a:tc>
                  <a:txBody>
                    <a:bodyPr/>
                    <a:lstStyle/>
                    <a:p>
                      <a:pPr algn="l" fontAlgn="t"/>
                      <a:r>
                        <a:rPr lang="en-US" sz="1600" b="0" i="0" u="none" strike="noStrike" dirty="0">
                          <a:solidFill>
                            <a:srgbClr val="000000"/>
                          </a:solidFill>
                          <a:effectLst/>
                          <a:latin typeface="Arial"/>
                        </a:rPr>
                        <a:t>CDC: LDL-C Control &lt;100 mg/dL</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64</a:t>
                      </a:r>
                    </a:p>
                  </a:txBody>
                  <a:tcPr marL="9525" marR="9525" marT="9525" marB="0" anchor="ctr"/>
                </a:tc>
              </a:tr>
              <a:tr h="370840">
                <a:tc>
                  <a:txBody>
                    <a:bodyPr/>
                    <a:lstStyle/>
                    <a:p>
                      <a:pPr algn="ctr" fontAlgn="t"/>
                      <a:r>
                        <a:rPr lang="en-US" sz="1600" b="0" i="0" u="none" strike="noStrike" dirty="0">
                          <a:solidFill>
                            <a:srgbClr val="000000"/>
                          </a:solidFill>
                          <a:effectLst/>
                          <a:latin typeface="Arial"/>
                        </a:rPr>
                        <a:t>14</a:t>
                      </a:r>
                    </a:p>
                  </a:txBody>
                  <a:tcPr marL="9525" marR="9525" marT="9525" marB="0" anchor="ctr"/>
                </a:tc>
                <a:tc>
                  <a:txBody>
                    <a:bodyPr/>
                    <a:lstStyle/>
                    <a:p>
                      <a:pPr algn="l" fontAlgn="t"/>
                      <a:r>
                        <a:rPr lang="en-US" sz="1600" b="0" i="0" u="none" strike="noStrike" dirty="0">
                          <a:solidFill>
                            <a:srgbClr val="000000"/>
                          </a:solidFill>
                          <a:effectLst/>
                          <a:latin typeface="Arial"/>
                        </a:rPr>
                        <a:t>Controlling High Blood Pressure</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18</a:t>
                      </a:r>
                    </a:p>
                  </a:txBody>
                  <a:tcPr marL="9525" marR="9525" marT="9525" marB="0" anchor="ctr"/>
                </a:tc>
              </a:tr>
              <a:tr h="370840">
                <a:tc>
                  <a:txBody>
                    <a:bodyPr/>
                    <a:lstStyle/>
                    <a:p>
                      <a:pPr algn="ctr" fontAlgn="t"/>
                      <a:r>
                        <a:rPr lang="en-US" sz="1600" b="0" i="0" u="none" strike="noStrike" dirty="0">
                          <a:solidFill>
                            <a:srgbClr val="000000"/>
                          </a:solidFill>
                          <a:effectLst/>
                          <a:latin typeface="Arial"/>
                        </a:rPr>
                        <a:t>14</a:t>
                      </a:r>
                    </a:p>
                  </a:txBody>
                  <a:tcPr marL="9525" marR="9525" marT="9525" marB="0" anchor="ctr"/>
                </a:tc>
                <a:tc>
                  <a:txBody>
                    <a:bodyPr/>
                    <a:lstStyle/>
                    <a:p>
                      <a:pPr algn="l" fontAlgn="t"/>
                      <a:r>
                        <a:rPr lang="en-US" sz="1600" b="0" i="0" u="none" strike="noStrike" dirty="0">
                          <a:solidFill>
                            <a:srgbClr val="000000"/>
                          </a:solidFill>
                          <a:effectLst/>
                          <a:latin typeface="Arial"/>
                        </a:rPr>
                        <a:t>CDC: </a:t>
                      </a:r>
                      <a:r>
                        <a:rPr lang="en-US" sz="1600" b="0" i="0" u="none" strike="noStrike" dirty="0" smtClean="0">
                          <a:solidFill>
                            <a:srgbClr val="000000"/>
                          </a:solidFill>
                          <a:effectLst/>
                          <a:latin typeface="Arial"/>
                        </a:rPr>
                        <a:t>Blood </a:t>
                      </a:r>
                      <a:r>
                        <a:rPr lang="en-US" sz="1600" b="0" i="0" u="none" strike="noStrike" dirty="0">
                          <a:solidFill>
                            <a:srgbClr val="000000"/>
                          </a:solidFill>
                          <a:effectLst/>
                          <a:latin typeface="Arial"/>
                        </a:rPr>
                        <a:t>Pressure Control (&lt;140/90 mm Hg)</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61</a:t>
                      </a:r>
                    </a:p>
                  </a:txBody>
                  <a:tcPr marL="9525" marR="9525" marT="9525" marB="0" anchor="ctr"/>
                </a:tc>
              </a:tr>
              <a:tr h="370840">
                <a:tc>
                  <a:txBody>
                    <a:bodyPr/>
                    <a:lstStyle/>
                    <a:p>
                      <a:pPr algn="ctr" fontAlgn="t"/>
                      <a:r>
                        <a:rPr lang="en-US" sz="1600" b="0" i="0" u="none" strike="noStrike" dirty="0">
                          <a:solidFill>
                            <a:srgbClr val="000000"/>
                          </a:solidFill>
                          <a:effectLst/>
                          <a:latin typeface="Arial"/>
                        </a:rPr>
                        <a:t>14</a:t>
                      </a:r>
                    </a:p>
                  </a:txBody>
                  <a:tcPr marL="9525" marR="9525" marT="9525" marB="0" anchor="ctr"/>
                </a:tc>
                <a:tc>
                  <a:txBody>
                    <a:bodyPr/>
                    <a:lstStyle/>
                    <a:p>
                      <a:pPr algn="l" fontAlgn="t"/>
                      <a:r>
                        <a:rPr lang="en-US" sz="1600" b="0" i="0" u="none" strike="noStrike" dirty="0">
                          <a:solidFill>
                            <a:srgbClr val="000000"/>
                          </a:solidFill>
                          <a:effectLst/>
                          <a:latin typeface="Arial"/>
                        </a:rPr>
                        <a:t>CDC: Medical Attention for Nephropathy</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62</a:t>
                      </a:r>
                    </a:p>
                  </a:txBody>
                  <a:tcPr marL="9525" marR="9525" marT="9525" marB="0" anchor="ctr"/>
                </a:tc>
              </a:tr>
              <a:tr h="370840">
                <a:tc>
                  <a:txBody>
                    <a:bodyPr/>
                    <a:lstStyle/>
                    <a:p>
                      <a:pPr algn="ctr" fontAlgn="t"/>
                      <a:r>
                        <a:rPr lang="en-US" sz="1600" b="0" i="0" u="none" strike="noStrike" dirty="0">
                          <a:solidFill>
                            <a:srgbClr val="000000"/>
                          </a:solidFill>
                          <a:effectLst/>
                          <a:latin typeface="Arial"/>
                        </a:rPr>
                        <a:t>13</a:t>
                      </a:r>
                    </a:p>
                  </a:txBody>
                  <a:tcPr marL="9525" marR="9525" marT="9525" marB="0" anchor="ctr"/>
                </a:tc>
                <a:tc>
                  <a:txBody>
                    <a:bodyPr/>
                    <a:lstStyle/>
                    <a:p>
                      <a:pPr algn="l" fontAlgn="t"/>
                      <a:r>
                        <a:rPr lang="en-US" sz="1600" b="0" i="0" u="none" strike="noStrike" dirty="0">
                          <a:solidFill>
                            <a:srgbClr val="000000"/>
                          </a:solidFill>
                          <a:effectLst/>
                          <a:latin typeface="Arial"/>
                        </a:rPr>
                        <a:t>CDC: Hemoglobin-A1c Testing</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57</a:t>
                      </a:r>
                    </a:p>
                  </a:txBody>
                  <a:tcPr marL="9525" marR="9525" marT="9525" marB="0" anchor="ctr"/>
                </a:tc>
              </a:tr>
              <a:tr h="370840">
                <a:tc>
                  <a:txBody>
                    <a:bodyPr/>
                    <a:lstStyle/>
                    <a:p>
                      <a:pPr algn="ctr" fontAlgn="t"/>
                      <a:r>
                        <a:rPr lang="en-US" sz="1600" b="0" i="0" u="none" strike="noStrike" dirty="0">
                          <a:solidFill>
                            <a:srgbClr val="000000"/>
                          </a:solidFill>
                          <a:effectLst/>
                          <a:latin typeface="Arial"/>
                        </a:rPr>
                        <a:t>13</a:t>
                      </a:r>
                    </a:p>
                  </a:txBody>
                  <a:tcPr marL="9525" marR="9525" marT="9525" marB="0" anchor="ctr"/>
                </a:tc>
                <a:tc>
                  <a:txBody>
                    <a:bodyPr/>
                    <a:lstStyle/>
                    <a:p>
                      <a:pPr algn="l" fontAlgn="t"/>
                      <a:r>
                        <a:rPr lang="en-US" sz="1600" b="0" i="0" u="none" strike="noStrike" dirty="0">
                          <a:solidFill>
                            <a:srgbClr val="000000"/>
                          </a:solidFill>
                          <a:effectLst/>
                          <a:latin typeface="Arial"/>
                        </a:rPr>
                        <a:t>Breast Cancer Screening</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31 (no longer endorsed)</a:t>
                      </a:r>
                    </a:p>
                  </a:txBody>
                  <a:tcPr marL="9525" marR="9525" marT="9525" marB="0" anchor="ctr"/>
                </a:tc>
              </a:tr>
              <a:tr h="370840">
                <a:tc>
                  <a:txBody>
                    <a:bodyPr/>
                    <a:lstStyle/>
                    <a:p>
                      <a:pPr algn="ctr" fontAlgn="t"/>
                      <a:r>
                        <a:rPr lang="en-US" sz="1600" b="0" i="0" u="none" strike="noStrike" dirty="0">
                          <a:solidFill>
                            <a:srgbClr val="000000"/>
                          </a:solidFill>
                          <a:effectLst/>
                          <a:latin typeface="Arial"/>
                        </a:rPr>
                        <a:t>12</a:t>
                      </a:r>
                    </a:p>
                  </a:txBody>
                  <a:tcPr marL="9525" marR="9525" marT="9525" marB="0" anchor="ctr"/>
                </a:tc>
                <a:tc>
                  <a:txBody>
                    <a:bodyPr/>
                    <a:lstStyle/>
                    <a:p>
                      <a:pPr algn="l" fontAlgn="t"/>
                      <a:r>
                        <a:rPr lang="en-US" sz="1600" b="0" i="0" u="none" strike="noStrike" dirty="0">
                          <a:solidFill>
                            <a:srgbClr val="000000"/>
                          </a:solidFill>
                          <a:effectLst/>
                          <a:latin typeface="Arial"/>
                        </a:rPr>
                        <a:t>CDC: LDL-C Screening</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63</a:t>
                      </a:r>
                    </a:p>
                  </a:txBody>
                  <a:tcPr marL="9525" marR="9525" marT="9525" marB="0" anchor="ctr"/>
                </a:tc>
              </a:tr>
              <a:tr h="370840">
                <a:tc>
                  <a:txBody>
                    <a:bodyPr/>
                    <a:lstStyle/>
                    <a:p>
                      <a:pPr algn="ctr" fontAlgn="t"/>
                      <a:r>
                        <a:rPr lang="en-US" sz="1600" b="0" i="0" u="none" strike="noStrike" dirty="0">
                          <a:solidFill>
                            <a:srgbClr val="000000"/>
                          </a:solidFill>
                          <a:effectLst/>
                          <a:latin typeface="Arial"/>
                        </a:rPr>
                        <a:t>11</a:t>
                      </a:r>
                    </a:p>
                  </a:txBody>
                  <a:tcPr marL="9525" marR="9525" marT="9525" marB="0" anchor="ctr"/>
                </a:tc>
                <a:tc>
                  <a:txBody>
                    <a:bodyPr/>
                    <a:lstStyle/>
                    <a:p>
                      <a:pPr algn="l" fontAlgn="t"/>
                      <a:r>
                        <a:rPr lang="en-US" sz="1600" b="0" i="0" u="none" strike="noStrike" dirty="0">
                          <a:solidFill>
                            <a:srgbClr val="000000"/>
                          </a:solidFill>
                          <a:effectLst/>
                          <a:latin typeface="Arial"/>
                        </a:rPr>
                        <a:t>Cervical Cancer Screening</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32</a:t>
                      </a:r>
                    </a:p>
                  </a:txBody>
                  <a:tcPr marL="9525" marR="9525" marT="9525" marB="0" anchor="ctr"/>
                </a:tc>
              </a:tr>
              <a:tr h="370840">
                <a:tc>
                  <a:txBody>
                    <a:bodyPr/>
                    <a:lstStyle/>
                    <a:p>
                      <a:pPr algn="ctr" fontAlgn="t"/>
                      <a:r>
                        <a:rPr lang="en-US" sz="1600" b="0" i="0" u="none" strike="noStrike" dirty="0">
                          <a:solidFill>
                            <a:srgbClr val="000000"/>
                          </a:solidFill>
                          <a:effectLst/>
                          <a:latin typeface="Arial"/>
                        </a:rPr>
                        <a:t>11</a:t>
                      </a:r>
                    </a:p>
                  </a:txBody>
                  <a:tcPr marL="9525" marR="9525" marT="9525" marB="0" anchor="ctr"/>
                </a:tc>
                <a:tc>
                  <a:txBody>
                    <a:bodyPr/>
                    <a:lstStyle/>
                    <a:p>
                      <a:pPr algn="l" fontAlgn="t"/>
                      <a:r>
                        <a:rPr lang="en-US" sz="1600" b="0" i="0" u="none" strike="noStrike" dirty="0">
                          <a:solidFill>
                            <a:srgbClr val="000000"/>
                          </a:solidFill>
                          <a:effectLst/>
                          <a:latin typeface="Arial"/>
                        </a:rPr>
                        <a:t>CDC: Eye Exam</a:t>
                      </a:r>
                    </a:p>
                  </a:txBody>
                  <a:tcPr marL="9525" marR="9525" marT="9525" marB="0" anchor="ctr"/>
                </a:tc>
                <a:tc>
                  <a:txBody>
                    <a:bodyPr/>
                    <a:lstStyle/>
                    <a:p>
                      <a:pPr algn="l" fontAlgn="t"/>
                      <a:r>
                        <a:rPr lang="en-US" sz="1600" b="0" i="0" u="none" strike="noStrike" dirty="0" smtClean="0">
                          <a:solidFill>
                            <a:srgbClr val="000000"/>
                          </a:solidFill>
                          <a:effectLst/>
                          <a:latin typeface="Arial"/>
                        </a:rPr>
                        <a:t>NCQA HEDIS</a:t>
                      </a:r>
                      <a:endParaRPr lang="en-US" sz="1600" b="0" i="0" u="none" strike="noStrike" dirty="0">
                        <a:solidFill>
                          <a:srgbClr val="000000"/>
                        </a:solidFill>
                        <a:effectLst/>
                        <a:latin typeface="Arial"/>
                      </a:endParaRPr>
                    </a:p>
                  </a:txBody>
                  <a:tcPr marL="9525" marR="9525" marT="9525" marB="0" anchor="ctr"/>
                </a:tc>
                <a:tc>
                  <a:txBody>
                    <a:bodyPr/>
                    <a:lstStyle/>
                    <a:p>
                      <a:pPr algn="ctr" fontAlgn="t"/>
                      <a:r>
                        <a:rPr lang="en-US" sz="1600" b="0" i="0" u="none" strike="noStrike" dirty="0">
                          <a:solidFill>
                            <a:srgbClr val="000000"/>
                          </a:solidFill>
                          <a:effectLst/>
                          <a:latin typeface="Arial"/>
                        </a:rPr>
                        <a:t>55</a:t>
                      </a:r>
                    </a:p>
                  </a:txBody>
                  <a:tcPr marL="9525" marR="9525" marT="9525" marB="0" anchor="ctr"/>
                </a:tc>
              </a:tr>
            </a:tbl>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98</a:t>
            </a:fld>
            <a:endParaRPr lang="en-US" dirty="0"/>
          </a:p>
        </p:txBody>
      </p:sp>
    </p:spTree>
    <p:extLst>
      <p:ext uri="{BB962C8B-B14F-4D97-AF65-F5344CB8AC3E}">
        <p14:creationId xmlns:p14="http://schemas.microsoft.com/office/powerpoint/2010/main" val="2888322184"/>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Measures for payment</a:t>
            </a:r>
            <a:endParaRPr lang="en-US" dirty="0"/>
          </a:p>
        </p:txBody>
      </p:sp>
      <p:sp>
        <p:nvSpPr>
          <p:cNvPr id="3" name="Content Placeholder 2"/>
          <p:cNvSpPr>
            <a:spLocks noGrp="1"/>
          </p:cNvSpPr>
          <p:nvPr>
            <p:ph idx="1"/>
          </p:nvPr>
        </p:nvSpPr>
        <p:spPr/>
        <p:txBody>
          <a:bodyPr/>
          <a:lstStyle/>
          <a:p>
            <a:r>
              <a:rPr lang="en-US" dirty="0" smtClean="0"/>
              <a:t>563 measures across 19 measure sets</a:t>
            </a:r>
          </a:p>
          <a:p>
            <a:pPr lvl="1"/>
            <a:r>
              <a:rPr lang="en-US" dirty="0" smtClean="0"/>
              <a:t>Average of 30 measures per set (range: 3-108)</a:t>
            </a:r>
          </a:p>
          <a:p>
            <a:endParaRPr lang="en-US" dirty="0" smtClean="0"/>
          </a:p>
          <a:p>
            <a:r>
              <a:rPr lang="en-US" dirty="0" smtClean="0"/>
              <a:t>250 distinct measures</a:t>
            </a:r>
          </a:p>
          <a:p>
            <a:endParaRPr lang="en-US" dirty="0"/>
          </a:p>
          <a:p>
            <a:r>
              <a:rPr lang="en-US" dirty="0" smtClean="0"/>
              <a:t>All except two of the measure sets used for payment modified at least one of their measures</a:t>
            </a:r>
          </a:p>
        </p:txBody>
      </p:sp>
      <p:sp>
        <p:nvSpPr>
          <p:cNvPr id="4" name="Slide Number Placeholder 3"/>
          <p:cNvSpPr>
            <a:spLocks noGrp="1"/>
          </p:cNvSpPr>
          <p:nvPr>
            <p:ph type="sldNum" sz="quarter" idx="10"/>
          </p:nvPr>
        </p:nvSpPr>
        <p:spPr/>
        <p:txBody>
          <a:bodyPr/>
          <a:lstStyle/>
          <a:p>
            <a:fld id="{6CDFDD91-9DC5-443A-B5D4-A4D827708E68}" type="slidenum">
              <a:rPr lang="en-US" smtClean="0"/>
              <a:pPr/>
              <a:t>99</a:t>
            </a:fld>
            <a:endParaRPr lang="en-US" dirty="0"/>
          </a:p>
        </p:txBody>
      </p:sp>
    </p:spTree>
    <p:extLst>
      <p:ext uri="{BB962C8B-B14F-4D97-AF65-F5344CB8AC3E}">
        <p14:creationId xmlns:p14="http://schemas.microsoft.com/office/powerpoint/2010/main" val="2485165651"/>
      </p:ext>
    </p:extLst>
  </p:cSld>
  <p:clrMapOvr>
    <a:masterClrMapping/>
  </p:clrMapOvr>
</p:sld>
</file>

<file path=ppt/theme/theme1.xml><?xml version="1.0" encoding="utf-8"?>
<a:theme xmlns:a="http://schemas.openxmlformats.org/drawingml/2006/main" name="Bailit template_1">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Revised template 4-13-2011</Template>
  <TotalTime>17744</TotalTime>
  <Words>12673</Words>
  <Application>Microsoft Office PowerPoint</Application>
  <PresentationFormat>On-screen Show (4:3)</PresentationFormat>
  <Paragraphs>2748</Paragraphs>
  <Slides>190</Slides>
  <Notes>19</Notes>
  <HiddenSlides>0</HiddenSlides>
  <MMClips>0</MMClips>
  <ScaleCrop>false</ScaleCrop>
  <HeadingPairs>
    <vt:vector size="4" baseType="variant">
      <vt:variant>
        <vt:lpstr>Theme</vt:lpstr>
      </vt:variant>
      <vt:variant>
        <vt:i4>1</vt:i4>
      </vt:variant>
      <vt:variant>
        <vt:lpstr>Slide Titles</vt:lpstr>
      </vt:variant>
      <vt:variant>
        <vt:i4>190</vt:i4>
      </vt:variant>
    </vt:vector>
  </HeadingPairs>
  <TitlesOfParts>
    <vt:vector size="191" baseType="lpstr">
      <vt:lpstr>Bailit template_1</vt:lpstr>
      <vt:lpstr> The Significant Lack of Alignment Across State and Regional Health Measure Sets: An Analysis of 48 State and Regional Measure Sets, Resource Document</vt:lpstr>
      <vt:lpstr>Executive summary</vt:lpstr>
      <vt:lpstr>Executive summary (cont’d)</vt:lpstr>
      <vt:lpstr>Executive summary (cont’d)</vt:lpstr>
      <vt:lpstr>Conclusions</vt:lpstr>
      <vt:lpstr>Purpose</vt:lpstr>
      <vt:lpstr>Methodology</vt:lpstr>
      <vt:lpstr>Methodology (cont’d)</vt:lpstr>
      <vt:lpstr>Methodology (cont’d)</vt:lpstr>
      <vt:lpstr>Table of contents</vt:lpstr>
      <vt:lpstr>1. Overview of measure sets</vt:lpstr>
      <vt:lpstr>Measure sets by state</vt:lpstr>
      <vt:lpstr>Program types</vt:lpstr>
      <vt:lpstr>Program types (cont’d)</vt:lpstr>
      <vt:lpstr>Measure sets by program type</vt:lpstr>
      <vt:lpstr>Measure sets by purpose</vt:lpstr>
      <vt:lpstr>Measure sets ranged significantly in size</vt:lpstr>
      <vt:lpstr>Table of contents</vt:lpstr>
      <vt:lpstr>2. Overview of measures</vt:lpstr>
      <vt:lpstr>Finding: Many state/regional performance measures for providers in use today</vt:lpstr>
      <vt:lpstr>Programs use measures across all of the domains</vt:lpstr>
      <vt:lpstr>The distinct measures actually are more evenly distributed across the domains</vt:lpstr>
      <vt:lpstr>Most implemented measures are for adults</vt:lpstr>
      <vt:lpstr>Finding: Little alignment exists across the measure sets</vt:lpstr>
      <vt:lpstr>How often are the “shared measures” shared?</vt:lpstr>
      <vt:lpstr>Categories of 19 most frequently used measures</vt:lpstr>
      <vt:lpstr>Finding: Non-alignment persists despite preference for standard measures</vt:lpstr>
      <vt:lpstr>In particular, states show a preference for NQF- endorsed measures</vt:lpstr>
      <vt:lpstr>But looking at the distinct measures, they are clearly willing to use non-NQF measures</vt:lpstr>
      <vt:lpstr>NCQA (HEDIS) is clearly the most common source of measures</vt:lpstr>
      <vt:lpstr>But only 16% of the distinct measures come from HEDIS</vt:lpstr>
      <vt:lpstr>There is a lot of overlap between NQF and HEDIS but it is not 100%</vt:lpstr>
      <vt:lpstr>Why HEDIS measures are often the first choice for programs</vt:lpstr>
      <vt:lpstr>Programs are selecting different subsets of standard measures</vt:lpstr>
      <vt:lpstr>Finding: Even shared measures aren’t always the same - the problem of modification!</vt:lpstr>
      <vt:lpstr>Do modifications indicate a problem with the measure specifications?</vt:lpstr>
      <vt:lpstr>Frequency of modification type</vt:lpstr>
      <vt:lpstr>Why do organizations modify measures?</vt:lpstr>
      <vt:lpstr>Most frequently modified measures</vt:lpstr>
      <vt:lpstr>Most frequently modified measures (cont’d)</vt:lpstr>
      <vt:lpstr>Table of contents</vt:lpstr>
      <vt:lpstr>Finding: Many programs use non-standard measures</vt:lpstr>
      <vt:lpstr>Some measures were from “undetermined” sources</vt:lpstr>
      <vt:lpstr>There were 78 undetermined measures across 12 measure sets</vt:lpstr>
      <vt:lpstr>Finding : Many programs create homegrown measures</vt:lpstr>
      <vt:lpstr>40% of the programs created at least one homegrown measure</vt:lpstr>
      <vt:lpstr>Programs create homegrown measures across all domains</vt:lpstr>
      <vt:lpstr>Four basic types of homegrown measures</vt:lpstr>
      <vt:lpstr>Some homegrown measures that are specific to one program</vt:lpstr>
      <vt:lpstr>Other homegrown measures may be “reinventing the wheel”</vt:lpstr>
      <vt:lpstr>A few homegrown measures  are designed to give providers flexibility and options</vt:lpstr>
      <vt:lpstr>Some homegrown measures attempt to fill a measurement gap</vt:lpstr>
      <vt:lpstr>Do homegrown measures represent innovation?</vt:lpstr>
      <vt:lpstr>Finding #7: Most homegrown measures are not innovative</vt:lpstr>
      <vt:lpstr>Innovative measures</vt:lpstr>
      <vt:lpstr>Examples of innovative measures </vt:lpstr>
      <vt:lpstr>Innovation across the measure sets</vt:lpstr>
      <vt:lpstr>There appears to be a need for new measures in certain areas</vt:lpstr>
      <vt:lpstr>Other measures: Bundles and composites</vt:lpstr>
      <vt:lpstr>Other: Some organizations create their own bundles and composites</vt:lpstr>
      <vt:lpstr>Table of contents</vt:lpstr>
      <vt:lpstr>Finding: Regardless of how we analyzed the data, the programs were not aligned</vt:lpstr>
      <vt:lpstr>4. Analyzing the measures by program type </vt:lpstr>
      <vt:lpstr>Selected four measure set types for analysis</vt:lpstr>
      <vt:lpstr>Finding: Not as much sharing within program type as expected</vt:lpstr>
      <vt:lpstr>Summary of program type analysis</vt:lpstr>
      <vt:lpstr>PCMH measures</vt:lpstr>
      <vt:lpstr>PCMH: Greater percentage shared but still many used in only one set</vt:lpstr>
      <vt:lpstr>PCMH: Majority of measures implemented are NQF-endorsed</vt:lpstr>
      <vt:lpstr>PCMH: But less than half of the distinct measures are NQF-endorsed</vt:lpstr>
      <vt:lpstr>Most frequently used PCMH measures</vt:lpstr>
      <vt:lpstr>Medicaid Managed Care Organization (MCO) measures</vt:lpstr>
      <vt:lpstr>Medicaid MCO: Share more measures than they don’t share</vt:lpstr>
      <vt:lpstr>Medicaid MCO: Most of the measures implemented are NQF-endorsed</vt:lpstr>
      <vt:lpstr>Medicaid MCO: Majority of distinct measures are also NQF-endorsed</vt:lpstr>
      <vt:lpstr>Most frequently used Medicaid MCO measures</vt:lpstr>
      <vt:lpstr>Other provider measures</vt:lpstr>
      <vt:lpstr>Other provider: Very small percentage shared</vt:lpstr>
      <vt:lpstr>Other provider: Most of the measures implemented are NQF-endorsed</vt:lpstr>
      <vt:lpstr>Other provider: Just under half of the distinct measures are NQF-endorsed </vt:lpstr>
      <vt:lpstr>Other provider: Most frequently used measures</vt:lpstr>
      <vt:lpstr>Regional collaborative measures</vt:lpstr>
      <vt:lpstr>Regional collaborative: Very small percentage shared</vt:lpstr>
      <vt:lpstr>Regional collaborative: Most of the measures implemented are NQF-endorsed</vt:lpstr>
      <vt:lpstr>Regional collaborative: Most distinct measures are NQF-endorsed </vt:lpstr>
      <vt:lpstr>7 shared regional collaborative measures</vt:lpstr>
      <vt:lpstr>Conclusions from measure-type analysis</vt:lpstr>
      <vt:lpstr>Table of contents</vt:lpstr>
      <vt:lpstr>5. Analyzing the measures by program purpose</vt:lpstr>
      <vt:lpstr>Selected two measure set purposes for analysis</vt:lpstr>
      <vt:lpstr>Finding: More sharing within reporting programs than in payment</vt:lpstr>
      <vt:lpstr>Finding: Not as much use of NQF measures for payment as expected</vt:lpstr>
      <vt:lpstr>Summary of program purpose analysis</vt:lpstr>
      <vt:lpstr>Measures for reporting</vt:lpstr>
      <vt:lpstr>Reporting: More sharing than the general analysis</vt:lpstr>
      <vt:lpstr>Reporting: The majority of implemented reporting measures are NQF-endorsed</vt:lpstr>
      <vt:lpstr>Reporting: Most of the distinct measures are not endorsed</vt:lpstr>
      <vt:lpstr>Most frequently used reporting measures</vt:lpstr>
      <vt:lpstr>Measures for payment</vt:lpstr>
      <vt:lpstr>Payment: Shares slightly more than the general, but less than the reporting</vt:lpstr>
      <vt:lpstr>Payment: Most implemented measures are NQF-endorsed</vt:lpstr>
      <vt:lpstr>Payment: …but most distinct measures are not NQF-endorsed</vt:lpstr>
      <vt:lpstr>Most frequently used payment measures</vt:lpstr>
      <vt:lpstr>Table of contents</vt:lpstr>
      <vt:lpstr>Summary of domain analysis</vt:lpstr>
      <vt:lpstr>6. Access, affordability, and inappropriate care</vt:lpstr>
      <vt:lpstr>AAIC: Many measures used by only one program</vt:lpstr>
      <vt:lpstr>AAIC: Exactly half of the measures are NQF endorsed</vt:lpstr>
      <vt:lpstr>AAIC: …but most of the distinct measures are not endorsed</vt:lpstr>
      <vt:lpstr>Most frequently used AAIC measures</vt:lpstr>
      <vt:lpstr>Communication and care coordination</vt:lpstr>
      <vt:lpstr>Communication: Most distinct measures used by only one program</vt:lpstr>
      <vt:lpstr>Communication: Most measures used are not NQF-endorsed</vt:lpstr>
      <vt:lpstr>Communication: Most of the distinct measures are not NQF-endorsed</vt:lpstr>
      <vt:lpstr>Communication measures shared across programs</vt:lpstr>
      <vt:lpstr>Health and well-being measures</vt:lpstr>
      <vt:lpstr>Health and well-being:  Greater number of measures shared </vt:lpstr>
      <vt:lpstr>Health and well-being:  Most measures used are NQF-endorsed</vt:lpstr>
      <vt:lpstr>Health and well-being:  Most of the distinct measures are not endorsed</vt:lpstr>
      <vt:lpstr>Most frequently used health and well-being measures</vt:lpstr>
      <vt:lpstr>Infrastructure measures</vt:lpstr>
      <vt:lpstr>Examples of infrastructure measures</vt:lpstr>
      <vt:lpstr>Infrastructure: No measures shared</vt:lpstr>
      <vt:lpstr>Infrastructure:  None of the measures are NQF-endorsed</vt:lpstr>
      <vt:lpstr>Person and family-centered care measures</vt:lpstr>
      <vt:lpstr>Person and family-centered care:  Very small number of measures shared </vt:lpstr>
      <vt:lpstr>Person and family-centered care:  Most measures are NQF-endorsed</vt:lpstr>
      <vt:lpstr>Person and family-centered care: Most of the distinct measures are not NQF-endorsed</vt:lpstr>
      <vt:lpstr>Shared person and family-centered care measures</vt:lpstr>
      <vt:lpstr>Safety measures</vt:lpstr>
      <vt:lpstr>Safety:  Most measure used by only one program</vt:lpstr>
      <vt:lpstr>Safety:  Most measures used are NQF-endorsed</vt:lpstr>
      <vt:lpstr>Safety: Most of the distinct measures are not NQF-endorsed</vt:lpstr>
      <vt:lpstr>Most frequently used safety measures</vt:lpstr>
      <vt:lpstr>Treatment measures, including treatment and secondary prevention measures</vt:lpstr>
      <vt:lpstr>Treatment and secondary prevention:  Larger percentage shared than in other domains</vt:lpstr>
      <vt:lpstr>Treatment and secondary prevention: Very high percentage of measures are NQF-endorsed</vt:lpstr>
      <vt:lpstr>Treatment and secondary prevention: Only half of distinct measures are NQF-endorsed</vt:lpstr>
      <vt:lpstr>Most frequently used treatment and secondary prevention measures</vt:lpstr>
      <vt:lpstr>Most frequently used treatment and secondary prevention measures</vt:lpstr>
      <vt:lpstr>Utilization measures</vt:lpstr>
      <vt:lpstr>Utilization: Larger percentage not shared than in other domains</vt:lpstr>
      <vt:lpstr>Utilization: Very high percent of measures are NQF-endorsed</vt:lpstr>
      <vt:lpstr>Utilization: Only one distinct measure is NQF-endorsed</vt:lpstr>
      <vt:lpstr>Shared utilization measures</vt:lpstr>
      <vt:lpstr>Conclusions from domain analysis </vt:lpstr>
      <vt:lpstr>Measures by clinical areas of interest</vt:lpstr>
      <vt:lpstr>Summary of clinical areas of interest analysis</vt:lpstr>
      <vt:lpstr>44 behavioral health measures by category</vt:lpstr>
      <vt:lpstr>Shared behavioral health measures</vt:lpstr>
      <vt:lpstr>Most frequently used diabetes measures</vt:lpstr>
      <vt:lpstr>Most frequently used diabetes measures (cont’d)</vt:lpstr>
      <vt:lpstr>41 cardiovascular disease measures by category</vt:lpstr>
      <vt:lpstr>Shared cardiovascular disease measures</vt:lpstr>
      <vt:lpstr>40 pulmonary/critical care measures by category</vt:lpstr>
      <vt:lpstr>Shared pulmonary/critical care measures</vt:lpstr>
      <vt:lpstr>12 cancer-related measures</vt:lpstr>
      <vt:lpstr>Table of contents</vt:lpstr>
      <vt:lpstr>7. Summary of intrastate analysis</vt:lpstr>
      <vt:lpstr>California measures</vt:lpstr>
      <vt:lpstr>California: Significantly more alignment than typical </vt:lpstr>
      <vt:lpstr>California: Uses mostly NQF measures</vt:lpstr>
      <vt:lpstr>California: Most of the distinct measures are NQF-endorsed too</vt:lpstr>
      <vt:lpstr>Most frequently used CA measures</vt:lpstr>
      <vt:lpstr>Most frequently used CA measures (cont’d)</vt:lpstr>
      <vt:lpstr>Massachusetts measures</vt:lpstr>
      <vt:lpstr>Massachusetts: Less alignment than CA</vt:lpstr>
      <vt:lpstr>Massachusetts: Most measures are NQF-endorsed</vt:lpstr>
      <vt:lpstr>Massachusetts: Most of the distinct measures are NQF-endorsed too</vt:lpstr>
      <vt:lpstr>Most frequently used MA measures</vt:lpstr>
      <vt:lpstr>Intrastate analysis summary  </vt:lpstr>
      <vt:lpstr>Table of Contents</vt:lpstr>
      <vt:lpstr>Summary of findings</vt:lpstr>
      <vt:lpstr>Summary of findings (cont’d)</vt:lpstr>
      <vt:lpstr>Summary of findings (cont’d)</vt:lpstr>
      <vt:lpstr>Conclusions</vt:lpstr>
      <vt:lpstr>This is only the beginning…</vt:lpstr>
      <vt:lpstr>A call to action</vt:lpstr>
      <vt:lpstr>Recommendations</vt:lpstr>
      <vt:lpstr>Recommendations (cont’d)</vt:lpstr>
      <vt:lpstr>Contact information</vt:lpstr>
      <vt:lpstr>Appendix</vt:lpstr>
      <vt:lpstr>Overview of measure sets included in analysis</vt:lpstr>
      <vt:lpstr>Overview of measure sets included in analysis (cont’d)</vt:lpstr>
      <vt:lpstr>Overview of measure sets included in analysis (cont’d)</vt:lpstr>
      <vt:lpstr>Overview of measure sets included in analysis (cont’d)</vt:lpstr>
      <vt:lpstr>Overview of measure sets included in analysis (cont’d)</vt:lpstr>
      <vt:lpstr>Overview of measure sets included in analysis (cont’d)</vt:lpstr>
      <vt:lpstr>Overview of measure sets included in analysis (cont’d)</vt:lpstr>
      <vt:lpstr>Overview of measure sets included in analysis (cont’d)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Kate Bazinsky</dc:creator>
  <cp:lastModifiedBy>Gerry Shea</cp:lastModifiedBy>
  <cp:revision>469</cp:revision>
  <cp:lastPrinted>2013-08-23T01:57:26Z</cp:lastPrinted>
  <dcterms:created xsi:type="dcterms:W3CDTF">2012-02-21T16:21:57Z</dcterms:created>
  <dcterms:modified xsi:type="dcterms:W3CDTF">2013-09-11T20:15:56Z</dcterms:modified>
</cp:coreProperties>
</file>